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325" r:id="rId4"/>
    <p:sldId id="326" r:id="rId5"/>
    <p:sldId id="327" r:id="rId6"/>
    <p:sldId id="309" r:id="rId7"/>
    <p:sldId id="328" r:id="rId8"/>
    <p:sldId id="310" r:id="rId9"/>
    <p:sldId id="311" r:id="rId10"/>
    <p:sldId id="308" r:id="rId11"/>
    <p:sldId id="316" r:id="rId12"/>
    <p:sldId id="312" r:id="rId13"/>
    <p:sldId id="315" r:id="rId14"/>
    <p:sldId id="329" r:id="rId15"/>
    <p:sldId id="330" r:id="rId16"/>
    <p:sldId id="331" r:id="rId17"/>
    <p:sldId id="313" r:id="rId18"/>
    <p:sldId id="332" r:id="rId19"/>
    <p:sldId id="347" r:id="rId20"/>
    <p:sldId id="339" r:id="rId21"/>
    <p:sldId id="334" r:id="rId22"/>
    <p:sldId id="342" r:id="rId23"/>
    <p:sldId id="340" r:id="rId24"/>
    <p:sldId id="341" r:id="rId25"/>
    <p:sldId id="344" r:id="rId26"/>
    <p:sldId id="346" r:id="rId27"/>
    <p:sldId id="335" r:id="rId28"/>
    <p:sldId id="337" r:id="rId29"/>
    <p:sldId id="314" r:id="rId30"/>
    <p:sldId id="304" r:id="rId31"/>
    <p:sldId id="30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1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87961"/>
  </p:normalViewPr>
  <p:slideViewPr>
    <p:cSldViewPr snapToGrid="0" snapToObjects="1">
      <p:cViewPr varScale="1">
        <p:scale>
          <a:sx n="94" d="100"/>
          <a:sy n="94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geat, Quentin" userId="1d84280b-ea1d-48ba-9f80-06c5de8ddb5d" providerId="ADAL" clId="{5C3C1CAF-4FD2-214B-80EA-85E937B35C7E}"/>
  </pc:docChgLst>
  <pc:docChgLst>
    <pc:chgData name="Changeat, Quentin" userId="1d84280b-ea1d-48ba-9f80-06c5de8ddb5d" providerId="ADAL" clId="{5E716B43-2A19-9B41-BE72-1A59C3E3460F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15F41-669D-1546-99EA-035A0F8B5241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ED704-B586-034B-80E4-66AE26532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7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Quentin. Talk was supposed to be Given by </a:t>
            </a:r>
            <a:r>
              <a:rPr lang="en-US" dirty="0" err="1"/>
              <a:t>Gio</a:t>
            </a:r>
            <a:r>
              <a:rPr lang="en-US" dirty="0"/>
              <a:t>. PhD student UCL work on Exoplanet </a:t>
            </a:r>
            <a:r>
              <a:rPr lang="en-US" dirty="0" err="1"/>
              <a:t>atm</a:t>
            </a:r>
            <a:r>
              <a:rPr lang="en-US" dirty="0"/>
              <a:t>: analysis of current data HST… And Simulations for the Ariel Space telescope</a:t>
            </a:r>
          </a:p>
          <a:p>
            <a:r>
              <a:rPr lang="en-US" dirty="0"/>
              <a:t>Present the Ariel Space Telescope from ESA and put it into the context of this </a:t>
            </a:r>
            <a:r>
              <a:rPr lang="en-US" dirty="0" err="1"/>
              <a:t>conf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55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idea of the timeframe:</a:t>
            </a:r>
          </a:p>
          <a:p>
            <a:r>
              <a:rPr lang="en-US" dirty="0"/>
              <a:t>CHEOPS: characterize bulk parameters for MN and SE (gap </a:t>
            </a:r>
            <a:r>
              <a:rPr lang="en-US" dirty="0" err="1"/>
              <a:t>characterisation</a:t>
            </a:r>
            <a:r>
              <a:rPr lang="en-US" dirty="0"/>
              <a:t>)</a:t>
            </a:r>
          </a:p>
          <a:p>
            <a:r>
              <a:rPr lang="en-US" dirty="0"/>
              <a:t>PLATO: Exoplanet hunter: Finding terrestrial planets</a:t>
            </a:r>
          </a:p>
          <a:p>
            <a:r>
              <a:rPr lang="en-US" dirty="0"/>
              <a:t>JWST precise characterization of a limited amount of targets (transit + DI)</a:t>
            </a:r>
          </a:p>
          <a:p>
            <a:r>
              <a:rPr lang="en-US" dirty="0"/>
              <a:t>Ariel: first large scale study of atmospheres (1000 exoplanets in transit)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68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Ariel will use both transit and eclipse methods to constrain day and terminator of the planets.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31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 plan divided in 3 categories:</a:t>
            </a:r>
          </a:p>
          <a:p>
            <a:r>
              <a:rPr lang="en-US" dirty="0"/>
              <a:t>Survey</a:t>
            </a:r>
          </a:p>
          <a:p>
            <a:r>
              <a:rPr lang="en-US" dirty="0"/>
              <a:t>Deep Survey</a:t>
            </a:r>
          </a:p>
          <a:p>
            <a:r>
              <a:rPr lang="en-US" dirty="0"/>
              <a:t>Benchmark</a:t>
            </a:r>
          </a:p>
          <a:p>
            <a:endParaRPr lang="en-US" dirty="0"/>
          </a:p>
          <a:p>
            <a:r>
              <a:rPr lang="en-US" dirty="0"/>
              <a:t>Survey:</a:t>
            </a:r>
          </a:p>
          <a:p>
            <a:r>
              <a:rPr lang="en-US" dirty="0"/>
              <a:t>Low resolution fast characterization: clouds? Simple </a:t>
            </a:r>
            <a:r>
              <a:rPr lang="en-US" dirty="0" err="1"/>
              <a:t>params</a:t>
            </a:r>
            <a:r>
              <a:rPr lang="en-US" dirty="0"/>
              <a:t>(H2O, radius, T)? Orbital </a:t>
            </a:r>
            <a:r>
              <a:rPr lang="en-US" dirty="0" err="1"/>
              <a:t>params</a:t>
            </a:r>
            <a:r>
              <a:rPr lang="en-US" dirty="0"/>
              <a:t>? Type of </a:t>
            </a:r>
            <a:r>
              <a:rPr lang="en-US" dirty="0" err="1"/>
              <a:t>atm</a:t>
            </a:r>
            <a:r>
              <a:rPr lang="en-US" dirty="0"/>
              <a:t> for small planets</a:t>
            </a:r>
          </a:p>
          <a:p>
            <a:r>
              <a:rPr lang="en-US" dirty="0"/>
              <a:t>Deep Survey:</a:t>
            </a:r>
          </a:p>
          <a:p>
            <a:r>
              <a:rPr lang="en-US" dirty="0"/>
              <a:t>Good targets in depth characterization: </a:t>
            </a:r>
            <a:r>
              <a:rPr lang="en-US" dirty="0" err="1"/>
              <a:t>Atm</a:t>
            </a:r>
            <a:r>
              <a:rPr lang="en-US" dirty="0"/>
              <a:t> components and trace gases, thermal profiles, cloud characterization, elemental comp (C/O ratio, metallicity…)</a:t>
            </a:r>
          </a:p>
          <a:p>
            <a:r>
              <a:rPr lang="en-US" dirty="0"/>
              <a:t>Benchmark:</a:t>
            </a:r>
          </a:p>
          <a:p>
            <a:r>
              <a:rPr lang="en-US" dirty="0"/>
              <a:t>Best targets: temporal spatial variations, </a:t>
            </a:r>
            <a:r>
              <a:rPr lang="en-US" dirty="0" err="1"/>
              <a:t>atm</a:t>
            </a:r>
            <a:r>
              <a:rPr lang="en-US" dirty="0"/>
              <a:t> circulation, phase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where do we get our targets? Using already known targets and synergy with other missions like </a:t>
            </a:r>
            <a:r>
              <a:rPr lang="en-US" dirty="0" err="1"/>
              <a:t>tess</a:t>
            </a:r>
            <a:r>
              <a:rPr lang="en-US" dirty="0"/>
              <a:t>, we can build a catalogue of expected targets for when Ariel launches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90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what we get. The key point being that we already have enough targets for the mission.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58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distribution of the planets we want to observe.</a:t>
            </a:r>
          </a:p>
          <a:p>
            <a:r>
              <a:rPr lang="en-US" dirty="0"/>
              <a:t>Distance in pc and number of planets. So relatively close </a:t>
            </a:r>
            <a:r>
              <a:rPr lang="en-US" dirty="0" err="1"/>
              <a:t>starss</a:t>
            </a:r>
            <a:endParaRPr lang="en-US" dirty="0"/>
          </a:p>
          <a:p>
            <a:r>
              <a:rPr lang="en-US" dirty="0"/>
              <a:t>The magnitude. </a:t>
            </a:r>
            <a:r>
              <a:rPr lang="en-US" dirty="0" err="1"/>
              <a:t>Rtelatively</a:t>
            </a:r>
            <a:r>
              <a:rPr lang="en-US" dirty="0"/>
              <a:t> bright stars.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06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terms of the category of planets. These are everywhere. And that’s where u should be interested: A good number of targets may be in the super earth regime.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63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decompose a particular simulation of the targets observed by Ariel, this is what we get. Quite a good amount in the terrestrial regime, which have high enough signal to be observed.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to say it span the entire parameter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8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let’s look at examples of planets we could observe with Ariel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9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 for today is</a:t>
            </a:r>
          </a:p>
          <a:p>
            <a:r>
              <a:rPr lang="en-US" dirty="0"/>
              <a:t>Generic info about ARIEL and target selection</a:t>
            </a:r>
          </a:p>
          <a:p>
            <a:r>
              <a:rPr lang="en-US" dirty="0"/>
              <a:t>Simulations of Rocky exoplanets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88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simulations of course and we use our noise simulator </a:t>
            </a:r>
            <a:r>
              <a:rPr lang="en-US" dirty="0" err="1"/>
              <a:t>ArielRad</a:t>
            </a:r>
            <a:r>
              <a:rPr lang="en-US" dirty="0"/>
              <a:t> which takes the telescope config and the system parameters as input to return the noise in the observation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4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applied this is what we have for 3 different planets</a:t>
            </a:r>
          </a:p>
          <a:p>
            <a:r>
              <a:rPr lang="en-US" dirty="0"/>
              <a:t>HD209:</a:t>
            </a:r>
          </a:p>
          <a:p>
            <a:r>
              <a:rPr lang="en-US" dirty="0"/>
              <a:t>H2, He</a:t>
            </a:r>
          </a:p>
          <a:p>
            <a:r>
              <a:rPr lang="en-US" dirty="0"/>
              <a:t>0.17</a:t>
            </a:r>
          </a:p>
          <a:p>
            <a:r>
              <a:rPr lang="en-US" dirty="0"/>
              <a:t>CH4 1e-6</a:t>
            </a:r>
          </a:p>
          <a:p>
            <a:r>
              <a:rPr lang="en-US" dirty="0"/>
              <a:t>CO 1e-6</a:t>
            </a:r>
          </a:p>
          <a:p>
            <a:r>
              <a:rPr lang="en-US" dirty="0"/>
              <a:t>H2O 1e-4</a:t>
            </a:r>
          </a:p>
          <a:p>
            <a:r>
              <a:rPr lang="en-US" dirty="0"/>
              <a:t>NH3 1e-6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GJ1214</a:t>
            </a:r>
          </a:p>
          <a:p>
            <a:r>
              <a:rPr lang="en-US" dirty="0"/>
              <a:t>CH4 1e-5</a:t>
            </a:r>
          </a:p>
          <a:p>
            <a:r>
              <a:rPr lang="en-US" dirty="0"/>
              <a:t>CO 1e-12</a:t>
            </a:r>
          </a:p>
          <a:p>
            <a:r>
              <a:rPr lang="en-US" dirty="0"/>
              <a:t>H2O 1e-4</a:t>
            </a:r>
          </a:p>
          <a:p>
            <a:r>
              <a:rPr lang="en-US" dirty="0"/>
              <a:t>NH3 1e-12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55Cnc:</a:t>
            </a:r>
          </a:p>
          <a:p>
            <a:r>
              <a:rPr lang="en-US" dirty="0"/>
              <a:t>H2, He, N2</a:t>
            </a:r>
          </a:p>
          <a:p>
            <a:r>
              <a:rPr lang="en-US" dirty="0"/>
              <a:t>0.17, 0.5</a:t>
            </a:r>
          </a:p>
          <a:p>
            <a:r>
              <a:rPr lang="en-US" dirty="0"/>
              <a:t>CH4 1e-6</a:t>
            </a:r>
          </a:p>
          <a:p>
            <a:r>
              <a:rPr lang="en-US" dirty="0"/>
              <a:t>CO 1e-3</a:t>
            </a:r>
          </a:p>
          <a:p>
            <a:r>
              <a:rPr lang="en-US" dirty="0"/>
              <a:t>H2O 1e-7</a:t>
            </a:r>
          </a:p>
          <a:p>
            <a:r>
              <a:rPr lang="en-US" dirty="0"/>
              <a:t>HCN 1e-5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65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type of planet is particularly interesting as depending on what is detected in the </a:t>
            </a:r>
            <a:r>
              <a:rPr lang="en-US" dirty="0" err="1"/>
              <a:t>atm</a:t>
            </a:r>
            <a:r>
              <a:rPr lang="en-US" dirty="0"/>
              <a:t>, we can trace back to the magma composition and maybe formation. The nature is still poorly understood (why do we see the H2, can we say anything </a:t>
            </a:r>
            <a:r>
              <a:rPr lang="en-US" dirty="0" err="1"/>
              <a:t>abou</a:t>
            </a:r>
            <a:r>
              <a:rPr lang="en-US" dirty="0"/>
              <a:t> the magma from the </a:t>
            </a:r>
            <a:r>
              <a:rPr lang="en-US" dirty="0" err="1"/>
              <a:t>atm</a:t>
            </a:r>
            <a:r>
              <a:rPr lang="en-US" dirty="0"/>
              <a:t>).  Also constraints from modelers can help to understand this planets and future </a:t>
            </a:r>
            <a:r>
              <a:rPr lang="en-US" dirty="0" err="1"/>
              <a:t>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7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nature of the </a:t>
            </a:r>
            <a:r>
              <a:rPr lang="en-US" dirty="0" err="1"/>
              <a:t>atm</a:t>
            </a:r>
            <a:r>
              <a:rPr lang="en-US" dirty="0"/>
              <a:t> is still controversial/ poorly understood. Multiple interpretation of current data exist.</a:t>
            </a:r>
          </a:p>
          <a:p>
            <a:r>
              <a:rPr lang="en-US" dirty="0"/>
              <a:t>3 different types drawn here:</a:t>
            </a:r>
            <a:br>
              <a:rPr lang="en-US" dirty="0"/>
            </a:br>
            <a:r>
              <a:rPr lang="en-US" dirty="0"/>
              <a:t>-  Hydrogen rich</a:t>
            </a:r>
          </a:p>
          <a:p>
            <a:pPr marL="171450" indent="-171450">
              <a:buFontTx/>
              <a:buChar char="-"/>
            </a:pPr>
            <a:r>
              <a:rPr lang="en-US" dirty="0"/>
              <a:t>Water rich</a:t>
            </a:r>
          </a:p>
          <a:p>
            <a:pPr marL="171450" indent="-171450">
              <a:buFontTx/>
              <a:buChar char="-"/>
            </a:pPr>
            <a:r>
              <a:rPr lang="en-US" dirty="0"/>
              <a:t>Mineral rich</a:t>
            </a:r>
          </a:p>
          <a:p>
            <a:pPr marL="0" indent="0">
              <a:buFontTx/>
              <a:buNone/>
            </a:pPr>
            <a:r>
              <a:rPr lang="en-US" dirty="0" err="1"/>
              <a:t>SiO</a:t>
            </a:r>
            <a:r>
              <a:rPr lang="en-US" dirty="0"/>
              <a:t> feature could be detectable in Ariel even though we can’t get the 10um feature.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9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extending this work to other planets to find the parameter space where the planets are detectable. The two main </a:t>
            </a:r>
            <a:r>
              <a:rPr lang="en-US" dirty="0" err="1"/>
              <a:t>params</a:t>
            </a:r>
            <a:r>
              <a:rPr lang="en-US" dirty="0"/>
              <a:t> are temperature and distance and we show in color the strength of the </a:t>
            </a:r>
            <a:r>
              <a:rPr lang="en-US" dirty="0" err="1"/>
              <a:t>SiO</a:t>
            </a:r>
            <a:r>
              <a:rPr lang="en-US" dirty="0"/>
              <a:t> signal. We see that with 1 </a:t>
            </a:r>
            <a:r>
              <a:rPr lang="en-US" dirty="0" err="1"/>
              <a:t>obs</a:t>
            </a:r>
            <a:r>
              <a:rPr lang="en-US" dirty="0"/>
              <a:t> its hard. But potentially with 10 </a:t>
            </a:r>
            <a:r>
              <a:rPr lang="en-US" dirty="0" err="1"/>
              <a:t>obs</a:t>
            </a:r>
            <a:r>
              <a:rPr lang="en-US" dirty="0"/>
              <a:t> we can reach very good detection maps within 50pc.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03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planet we could be interested about if K2-18b, which is a planet in the habitable zone. It’s been found to have an </a:t>
            </a:r>
            <a:r>
              <a:rPr lang="en-US" dirty="0" err="1"/>
              <a:t>atm</a:t>
            </a:r>
            <a:r>
              <a:rPr lang="en-US" dirty="0"/>
              <a:t> with water.</a:t>
            </a:r>
          </a:p>
          <a:p>
            <a:r>
              <a:rPr lang="en-US" dirty="0"/>
              <a:t>The exact nature is not completely known but we found water and H2.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29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 the solutions from </a:t>
            </a:r>
            <a:r>
              <a:rPr lang="en-US" dirty="0" err="1"/>
              <a:t>Tsiaras</a:t>
            </a:r>
            <a:r>
              <a:rPr lang="en-US" dirty="0"/>
              <a:t> et al are degenerated and points at 3 different scenarios.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01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Reproduced these scenarios in Ariel. The features are now distinguishable and potentially Ariel could inform on which one is the most likely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31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Retrievals and show here the </a:t>
            </a:r>
            <a:r>
              <a:rPr lang="en-US" dirty="0" err="1"/>
              <a:t>coorelation</a:t>
            </a:r>
            <a:r>
              <a:rPr lang="en-US" dirty="0"/>
              <a:t> maps. The 3 solutions are represented and left is 10 </a:t>
            </a:r>
            <a:r>
              <a:rPr lang="en-US" dirty="0" err="1"/>
              <a:t>obs</a:t>
            </a:r>
            <a:r>
              <a:rPr lang="en-US" dirty="0"/>
              <a:t>, right is 50. </a:t>
            </a:r>
          </a:p>
          <a:p>
            <a:r>
              <a:rPr lang="en-US" dirty="0"/>
              <a:t>We see that 10 cant allow to fully distinguish the solutions (posteriors are very close and still unconstrained) but we start seeing the differences (h2O/H2). But with 50 </a:t>
            </a:r>
            <a:r>
              <a:rPr lang="en-US" dirty="0" err="1"/>
              <a:t>obs</a:t>
            </a:r>
            <a:r>
              <a:rPr lang="en-US" dirty="0"/>
              <a:t>, the difference is very evident and the 3 cases can be distinguished!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29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8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Generic statement and what we know about </a:t>
            </a:r>
            <a:r>
              <a:rPr lang="en-US" dirty="0" err="1"/>
              <a:t>exo</a:t>
            </a:r>
            <a:r>
              <a:rPr lang="en-US" dirty="0"/>
              <a:t>. We know that planets are everywhere. At least a planer per star in our galaxy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5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the forward model (what we control)</a:t>
            </a:r>
          </a:p>
          <a:p>
            <a:r>
              <a:rPr lang="en-US" dirty="0"/>
              <a:t>From Input </a:t>
            </a:r>
            <a:r>
              <a:rPr lang="en-US" dirty="0" err="1"/>
              <a:t>params</a:t>
            </a:r>
            <a:r>
              <a:rPr lang="en-US" dirty="0"/>
              <a:t> to HR spectrum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25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Retrieval </a:t>
            </a:r>
            <a:r>
              <a:rPr lang="en-US" dirty="0" err="1"/>
              <a:t>encapsules</a:t>
            </a:r>
            <a:r>
              <a:rPr lang="en-US" dirty="0"/>
              <a:t> the FM in a statistical loop. </a:t>
            </a:r>
          </a:p>
          <a:p>
            <a:endParaRPr lang="en-US" dirty="0"/>
          </a:p>
          <a:p>
            <a:r>
              <a:rPr lang="en-US" dirty="0"/>
              <a:t>Spectrum to get the Input </a:t>
            </a:r>
            <a:r>
              <a:rPr lang="en-US" dirty="0" err="1"/>
              <a:t>params</a:t>
            </a:r>
            <a:r>
              <a:rPr lang="en-US" dirty="0"/>
              <a:t>.</a:t>
            </a:r>
          </a:p>
          <a:p>
            <a:r>
              <a:rPr lang="en-US" dirty="0"/>
              <a:t>Give physical assumptions (Like type of model to use), Param bounds and a spectrum</a:t>
            </a:r>
          </a:p>
          <a:p>
            <a:r>
              <a:rPr lang="en-US" dirty="0"/>
              <a:t>Fit for it</a:t>
            </a:r>
          </a:p>
          <a:p>
            <a:r>
              <a:rPr lang="en-US" dirty="0"/>
              <a:t>Recover the </a:t>
            </a:r>
            <a:r>
              <a:rPr lang="en-US" dirty="0" err="1"/>
              <a:t>params</a:t>
            </a:r>
            <a:r>
              <a:rPr lang="en-US" dirty="0"/>
              <a:t> and their uncertainty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observe a very diverse pop of exoplanet. In the 4000 planets we know.. They range a very wide </a:t>
            </a:r>
            <a:r>
              <a:rPr lang="en-US" dirty="0" err="1"/>
              <a:t>param</a:t>
            </a:r>
            <a:r>
              <a:rPr lang="en-US" dirty="0"/>
              <a:t> space in rad, temp and position to the star. </a:t>
            </a:r>
          </a:p>
          <a:p>
            <a:r>
              <a:rPr lang="en-US" dirty="0"/>
              <a:t>Here is just a graph of radius and semi major axis. </a:t>
            </a:r>
          </a:p>
          <a:p>
            <a:r>
              <a:rPr lang="en-US" dirty="0"/>
              <a:t>We discovered new type of planets like super hot gas giants. Planets with molten surface, probably ice or water worlds…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1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possible because of the large sample of planets we detected. One of the great discovery I like is the Fulton gap: lack of planets around 1.8 </a:t>
            </a:r>
            <a:r>
              <a:rPr lang="en-US" dirty="0" err="1"/>
              <a:t>Rp</a:t>
            </a:r>
            <a:r>
              <a:rPr lang="en-US" dirty="0"/>
              <a:t>. Postulated that the planets below are rocky and can’t sustain light atm. The planets above are gaseous and more Neptune.</a:t>
            </a:r>
          </a:p>
          <a:p>
            <a:endParaRPr lang="en-US" dirty="0"/>
          </a:p>
          <a:p>
            <a:r>
              <a:rPr lang="en-US" dirty="0"/>
              <a:t>This is based on a limited amount of data. Namely 2 </a:t>
            </a:r>
            <a:r>
              <a:rPr lang="en-US" dirty="0" err="1"/>
              <a:t>params</a:t>
            </a:r>
            <a:r>
              <a:rPr lang="en-US" dirty="0"/>
              <a:t> </a:t>
            </a:r>
            <a:r>
              <a:rPr lang="en-US" dirty="0" err="1"/>
              <a:t>Rp</a:t>
            </a:r>
            <a:r>
              <a:rPr lang="en-US" dirty="0"/>
              <a:t> and </a:t>
            </a:r>
            <a:r>
              <a:rPr lang="en-US" dirty="0" err="1"/>
              <a:t>sma</a:t>
            </a:r>
            <a:r>
              <a:rPr lang="en-US" dirty="0"/>
              <a:t>. We also have mass for these planets.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3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Key exoplanet questions/ answering the reasons:</a:t>
            </a:r>
          </a:p>
          <a:p>
            <a:r>
              <a:rPr lang="en-US" dirty="0"/>
              <a:t>How planets forms and evolve? Helping to answer migration processes, atmosphere evolution, primary/secondary, atmospheric loss</a:t>
            </a:r>
          </a:p>
          <a:p>
            <a:r>
              <a:rPr lang="en-US" dirty="0"/>
              <a:t>chemical diversity? Large diversity of exoplanets like magma, ocean, dry, </a:t>
            </a:r>
            <a:r>
              <a:rPr lang="en-US" dirty="0" err="1"/>
              <a:t>TiO</a:t>
            </a:r>
            <a:r>
              <a:rPr lang="en-US" dirty="0"/>
              <a:t> regimes..</a:t>
            </a:r>
          </a:p>
          <a:p>
            <a:r>
              <a:rPr lang="en-US" dirty="0"/>
              <a:t>chemistry and parameters? Can we link this diversity to classes</a:t>
            </a:r>
          </a:p>
          <a:p>
            <a:r>
              <a:rPr lang="en-US" dirty="0"/>
              <a:t>Small planet envelope? Escape processes, close in planets, H2/He sub Neptune to super earth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6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current observations are very limiting. Most of the instruments were not designed for exoplanet studies. So not particularly adapted. Low </a:t>
            </a:r>
            <a:r>
              <a:rPr lang="en-US" dirty="0" err="1"/>
              <a:t>wl</a:t>
            </a:r>
            <a:r>
              <a:rPr lang="en-US" dirty="0"/>
              <a:t> coverage and SNR. Resolution is limited. And the telescopes are subject to systematics. Do not take the </a:t>
            </a:r>
            <a:r>
              <a:rPr lang="en-US" dirty="0" err="1"/>
              <a:t>obs</a:t>
            </a:r>
            <a:r>
              <a:rPr lang="en-US" dirty="0"/>
              <a:t> simultaneously.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49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answer these questions:</a:t>
            </a:r>
          </a:p>
          <a:p>
            <a:r>
              <a:rPr lang="en-US" dirty="0"/>
              <a:t>observe 1000 exoplanets with dedicated instrument: </a:t>
            </a:r>
          </a:p>
          <a:p>
            <a:r>
              <a:rPr lang="en-US" dirty="0"/>
              <a:t>broad w coverage, adapted SNR and resolution, 100% time for the mission (not like JWST)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6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where ARIEL comes in</a:t>
            </a:r>
          </a:p>
          <a:p>
            <a:r>
              <a:rPr lang="en-US" dirty="0"/>
              <a:t>Launch 2028</a:t>
            </a:r>
          </a:p>
          <a:p>
            <a:r>
              <a:rPr lang="en-US" dirty="0"/>
              <a:t>1m telescope </a:t>
            </a:r>
          </a:p>
          <a:p>
            <a:r>
              <a:rPr lang="en-US" dirty="0"/>
              <a:t>Large w coverage</a:t>
            </a:r>
          </a:p>
          <a:p>
            <a:r>
              <a:rPr lang="en-US" dirty="0"/>
              <a:t>Observe a large sample of exoplanets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ED704-B586-034B-80E4-66AE26532F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5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F798-CF56-904A-A99F-BD289C4DA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C1875-6027-934D-89B4-9A0D9982A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117A0-AD26-9F4E-A4B8-88342ECE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41C56-FC66-2548-A1C6-B5513698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8C25-639C-1245-9680-564E0FD0E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6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05171-7DF7-A94D-9D69-9AA88B08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9535B-DACD-A44A-83CE-DD3372315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46F4E-34A7-D04F-8715-BD61F048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DAE0-8207-DC4E-81FA-AED255C7B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2692B-4F06-534C-85EF-74BAB35D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2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955C3-F941-E94B-BC51-01B2898BB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F097E-93EC-764D-8DBB-9FCCB45CF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8FF19-B332-DF4A-A063-2CD924CF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9D9FE-C40B-8C4B-BC9F-CA50764E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7AC8-F447-4242-A8B5-B588A489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0E30-5763-A548-B7D2-DE9E8D9A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1E7EE-5B08-BC47-B4D0-C1BB1BF88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FB6F6-1CE1-DB45-941F-67816A38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02EE3-E19A-424B-88C8-B0E5266D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EF929-C886-0540-8EB9-C4B7E5AD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C53E9-B575-5A45-9D8F-31F6FFAAC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4C053-EA22-8347-B4C6-7FDB5B185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0B0A2-3837-2D4B-8D63-0B819153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9FA19-EF02-4A48-8A41-C987E37B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9FE3-A30C-0646-A133-43A2889E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3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6EB3-ED58-8949-84EE-DB99C52EE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B37DE-2078-954A-9208-42854F78A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4FAA7-3B1C-1445-BD95-14F935370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711A4-AD4E-2A4B-9185-C10E74F1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D9A89-5CA0-4144-B5D9-9B6720085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B0F02-3B4B-EA4B-89F8-9E3DF77A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AFD4-06BF-D446-9B0F-A74AFBF6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07CE1-68DE-474C-819B-44C6CF66A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4F6-FDE8-0240-8EA4-FB7105B6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D45D8-2BEC-4D45-9B9C-1D2F24FC6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45D54-8292-DD48-B32A-B9769B777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803D46-798D-244B-B0CB-45C54DA3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922F5-4FCD-704B-9066-DF743FEC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5EA342-998C-FE40-B5B9-6CA32042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2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EF66-582A-FD47-AA59-C1599BC4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7282E-3EAB-8144-92DF-0FB55D57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76074-36FC-1F48-811E-5258BE38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855C2-92A2-824E-880C-3A6E699E9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8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5E5E3-CD77-674D-8399-20E1A1471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AAF7B2-89F6-F646-BD0D-55274BFF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C85D1-B49E-E14D-BF82-BDD467EA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5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62085-278F-F840-8301-EE2CFB66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67B4F-62D8-2F43-B3B7-1D74F4619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CE5D6-43C3-494D-89D9-2364A9316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AD58B-7869-BB4D-9ADB-DE745DEE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A47AD-188F-8C40-8BAC-5411E68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642F5-65B2-6242-BAFF-EE59A46B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0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74D7-75B2-D245-A783-F7ED067E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97DEFA-31E7-204A-A87D-7BD5039D6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5B25C-635E-634A-BB74-7B15D627C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5D0B0-E428-614C-BBF1-D12CA44CF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7D07B-1286-E044-91C5-4A8B288B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0701A-9272-9841-848F-3817A75A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6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7BFAC0-0EEB-BA4B-AEBD-30150E8B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A2C85-289C-AE4C-A2FA-E89D74ABB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4080-01A9-5D41-AC75-B0F39C364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691D1-70F1-4B4D-986C-D8AFAB5A2EC8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63BD7-E956-3145-87C5-201150D36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F7505-7E9D-6C4D-A2D7-6A22027EBA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D0676-DC1C-4C42-9FCD-7919B2844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9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5.tiff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tif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76339-72FB-3646-A56A-18852FD7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34FB24-DD04-8C47-809C-BFE0EDB4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1" y="320505"/>
            <a:ext cx="11003176" cy="117699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Cambridge Rocky Worlds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141BE-D694-2948-AAAF-605B2EDABFCC}"/>
              </a:ext>
            </a:extLst>
          </p:cNvPr>
          <p:cNvSpPr txBox="1"/>
          <p:nvPr/>
        </p:nvSpPr>
        <p:spPr>
          <a:xfrm>
            <a:off x="9537895" y="5733503"/>
            <a:ext cx="1887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Quentin </a:t>
            </a:r>
            <a:r>
              <a:rPr lang="en-US" dirty="0" err="1">
                <a:solidFill>
                  <a:schemeClr val="bg1"/>
                </a:solidFill>
              </a:rPr>
              <a:t>Changeat</a:t>
            </a:r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>
                <a:solidFill>
                  <a:schemeClr val="bg1"/>
                </a:solidFill>
              </a:rPr>
              <a:t>Jan 2020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88B40-C9D5-C34C-8B23-0EC5A3606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" y="5885415"/>
            <a:ext cx="1406004" cy="972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320A34-42E7-9344-81F7-0EFB08375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885" y="5943309"/>
            <a:ext cx="863049" cy="856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34FD8-31C0-F147-97A2-F87DECDCA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653" y="5918169"/>
            <a:ext cx="915887" cy="9096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0FBB4E-CF2F-C645-B279-8EA5F42D49D9}"/>
              </a:ext>
            </a:extLst>
          </p:cNvPr>
          <p:cNvSpPr txBox="1">
            <a:spLocks/>
          </p:cNvSpPr>
          <p:nvPr/>
        </p:nvSpPr>
        <p:spPr>
          <a:xfrm>
            <a:off x="422031" y="4078345"/>
            <a:ext cx="11003176" cy="1176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Ariel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E70F40-3A04-CA4E-BBE4-7E28F5D1DF0D}"/>
              </a:ext>
            </a:extLst>
          </p:cNvPr>
          <p:cNvGrpSpPr/>
          <p:nvPr/>
        </p:nvGrpSpPr>
        <p:grpSpPr>
          <a:xfrm>
            <a:off x="0" y="7472"/>
            <a:ext cx="1937982" cy="1179883"/>
            <a:chOff x="0" y="0"/>
            <a:chExt cx="1136592" cy="6260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E4CF52-083A-F54D-BF7D-5154CF1A5F18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3230AD3-1FFA-874A-9779-297AFEE4F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80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BF309EF-0D19-9B40-9675-09B5F4E69DC9}"/>
              </a:ext>
            </a:extLst>
          </p:cNvPr>
          <p:cNvSpPr txBox="1"/>
          <p:nvPr/>
        </p:nvSpPr>
        <p:spPr>
          <a:xfrm>
            <a:off x="497305" y="4052790"/>
            <a:ext cx="860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B44E61-360B-DE42-9A39-D84D3F635538}"/>
              </a:ext>
            </a:extLst>
          </p:cNvPr>
          <p:cNvSpPr txBox="1"/>
          <p:nvPr/>
        </p:nvSpPr>
        <p:spPr>
          <a:xfrm>
            <a:off x="3311022" y="6001906"/>
            <a:ext cx="1357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CHEOPS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BE914-364E-A544-BD4E-9FB589C15794}"/>
              </a:ext>
            </a:extLst>
          </p:cNvPr>
          <p:cNvSpPr txBox="1"/>
          <p:nvPr/>
        </p:nvSpPr>
        <p:spPr>
          <a:xfrm>
            <a:off x="9320463" y="3429000"/>
            <a:ext cx="110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PLATO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AD6B0B-8C1D-6B46-9091-608AE620FD13}"/>
              </a:ext>
            </a:extLst>
          </p:cNvPr>
          <p:cNvSpPr txBox="1"/>
          <p:nvPr/>
        </p:nvSpPr>
        <p:spPr>
          <a:xfrm>
            <a:off x="6096000" y="1013737"/>
            <a:ext cx="1286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WFIRST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A1FDDB-049C-B640-881A-AEF5F16DDD13}"/>
              </a:ext>
            </a:extLst>
          </p:cNvPr>
          <p:cNvSpPr txBox="1"/>
          <p:nvPr/>
        </p:nvSpPr>
        <p:spPr>
          <a:xfrm>
            <a:off x="10905237" y="2654968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Ariel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3CDB1-6B7F-4348-8ED5-D48E37310103}"/>
              </a:ext>
            </a:extLst>
          </p:cNvPr>
          <p:cNvSpPr txBox="1"/>
          <p:nvPr/>
        </p:nvSpPr>
        <p:spPr>
          <a:xfrm>
            <a:off x="5847347" y="4759569"/>
            <a:ext cx="953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JWST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8BBCD-5F1E-C94D-9458-8187AFE0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6064"/>
            <a:ext cx="12192000" cy="62319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5FC7DF-E7D4-0E47-A243-5BE533E8F2D3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17752A-7A2D-E641-92D3-E9791577E3F3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9CECD2-FDAE-614A-A5CC-B0DBBA21ACF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C204EF-2E38-2E45-A5C8-39063601F920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E51552-4FF7-0A44-A032-56E689D4D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69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D33114-3FF3-F540-86A4-D5E2FA5529B8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525BD-7E6C-7D4D-B200-60608715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Observation Techniques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7D79E-B446-8F43-9F72-D0AA8268B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58" y="1464844"/>
            <a:ext cx="9252284" cy="5204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194C4F-BFC5-AF46-903B-C6A5CB22560F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50A9AC-4905-A54C-9154-CA727B670355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476271-AF3B-774B-94E2-0B8D69569831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E57A7B-EA55-F941-9551-C89020571358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72396D-D8C5-BB40-B074-CA395662A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479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E9D3-02CE-2045-A9E2-DA178EAE0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Strategy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00380-FC60-1349-A64A-6AD9EC666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690688"/>
            <a:ext cx="11620500" cy="441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1FEC7-B508-5F45-87A2-7C4882769703}"/>
              </a:ext>
            </a:extLst>
          </p:cNvPr>
          <p:cNvSpPr txBox="1"/>
          <p:nvPr/>
        </p:nvSpPr>
        <p:spPr>
          <a:xfrm>
            <a:off x="285750" y="6318836"/>
            <a:ext cx="599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Additional time for alternative science cases (ex phase curves)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0447C-803D-C640-A6EB-CD4C91923B0E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D4D2F2-F78B-C14B-A047-FF8E975EDA95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3D8F3A-4F03-C548-B319-5D390F8F71F7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EBF8B0-B599-9D4E-AC33-1C0DFBA89E4B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419E1B-86DA-CA44-B5B8-C0D45F8C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93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E7C1-E376-8044-9DA2-39C91904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Sinergy with survey 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B9E1A-6051-FA42-B014-D68F4F20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sz="3200" dirty="0"/>
              <a:t>TESS</a:t>
            </a:r>
          </a:p>
          <a:p>
            <a:r>
              <a:rPr lang="en-GB" dirty="0"/>
              <a:t>Launched in April 2018</a:t>
            </a:r>
          </a:p>
          <a:p>
            <a:r>
              <a:rPr lang="en-GB" dirty="0"/>
              <a:t>Aim: Find transiting exoplanets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DFB54-E042-E04A-8869-0B3FCC6CA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206" y="1942143"/>
            <a:ext cx="4658560" cy="37290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75EDF-CFDF-9141-B7A8-A389DEBE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312" y="3093081"/>
            <a:ext cx="3015761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D7B11-780B-AE4B-A09A-A5F41CCEC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692068"/>
            <a:ext cx="5870742" cy="20890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AB8B89-228E-864D-AEB3-5C91F7E9CF1C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1B02C-0F4E-0F43-B05E-B1F795A5F577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9E955F-5023-7147-9015-61950558E814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C1AD52-8077-1F47-9D1B-D599CBDB8792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12F329-A604-8C4A-9D08-0E96378F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35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E9D3-02CE-2045-A9E2-DA178EAE0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potential targets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0447C-803D-C640-A6EB-CD4C91923B0E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D4D2F2-F78B-C14B-A047-FF8E975EDA95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3D8F3A-4F03-C548-B319-5D390F8F71F7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EBF8B0-B599-9D4E-AC33-1C0DFBA89E4B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419E1B-86DA-CA44-B5B8-C0D45F8C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6AF0B-4DA9-DE40-808C-1346C02CE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619" y="2405132"/>
            <a:ext cx="3303245" cy="3243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5023B-EB66-2445-8DC5-6C52584BD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897" y="760139"/>
            <a:ext cx="1981860" cy="19422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C6559C-0B03-4D4B-AB5F-5455CA96A30F}"/>
              </a:ext>
            </a:extLst>
          </p:cNvPr>
          <p:cNvSpPr/>
          <p:nvPr/>
        </p:nvSpPr>
        <p:spPr>
          <a:xfrm>
            <a:off x="4997660" y="237989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Tier 1: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E32535"/>
                </a:solidFill>
                <a:latin typeface="Palatino" pitchFamily="2" charset="77"/>
              </a:rPr>
              <a:t>~2000</a:t>
            </a: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 planets in</a:t>
            </a:r>
            <a:r>
              <a:rPr lang="en-GB" sz="2800" dirty="0">
                <a:solidFill>
                  <a:srgbClr val="C02348"/>
                </a:solidFill>
                <a:latin typeface="Palatino" pitchFamily="2" charset="77"/>
              </a:rPr>
              <a:t> </a:t>
            </a:r>
            <a:r>
              <a:rPr lang="en-GB" sz="2800" dirty="0">
                <a:solidFill>
                  <a:srgbClr val="E32535"/>
                </a:solidFill>
                <a:latin typeface="Palatino" pitchFamily="2" charset="77"/>
              </a:rPr>
              <a:t>≤ 5</a:t>
            </a: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 observations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Tier 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E32535"/>
                </a:solidFill>
                <a:latin typeface="Palatino" pitchFamily="2" charset="77"/>
              </a:rPr>
              <a:t>~1000</a:t>
            </a: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 planets in </a:t>
            </a:r>
            <a:r>
              <a:rPr lang="en-GB" sz="2800" dirty="0">
                <a:solidFill>
                  <a:srgbClr val="E32535"/>
                </a:solidFill>
                <a:latin typeface="Palatino" pitchFamily="2" charset="77"/>
              </a:rPr>
              <a:t>≤ 20</a:t>
            </a: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 observations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Tier 3: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E32535"/>
                </a:solidFill>
                <a:latin typeface="Palatino" pitchFamily="2" charset="77"/>
              </a:rPr>
              <a:t>~150</a:t>
            </a: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 planets in </a:t>
            </a:r>
            <a:r>
              <a:rPr lang="en-GB" sz="2800" dirty="0">
                <a:solidFill>
                  <a:srgbClr val="E32535"/>
                </a:solidFill>
                <a:latin typeface="Palatino" pitchFamily="2" charset="77"/>
              </a:rPr>
              <a:t>≤ 2</a:t>
            </a: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 observations</a:t>
            </a:r>
            <a:endParaRPr lang="en-GB" sz="2800" dirty="0">
              <a:solidFill>
                <a:srgbClr val="414141"/>
              </a:solidFill>
              <a:effectLst/>
              <a:latin typeface="Palatino" pitchFamily="2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60BB25-91B9-014B-B335-AFA4E49CA7D8}"/>
              </a:ext>
            </a:extLst>
          </p:cNvPr>
          <p:cNvGrpSpPr/>
          <p:nvPr/>
        </p:nvGrpSpPr>
        <p:grpSpPr>
          <a:xfrm>
            <a:off x="480482" y="1690688"/>
            <a:ext cx="4216400" cy="4610100"/>
            <a:chOff x="480482" y="1690688"/>
            <a:chExt cx="4216400" cy="4610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BAA139F-213F-4D4F-AA1B-AD764A83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482" y="1690688"/>
              <a:ext cx="4216400" cy="46101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EFDE92-2322-A649-994E-6E55AFE4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5053" y="2321985"/>
              <a:ext cx="3276600" cy="635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242BE1-D8A0-904F-947B-21337DD379B7}"/>
                </a:ext>
              </a:extLst>
            </p:cNvPr>
            <p:cNvSpPr/>
            <p:nvPr/>
          </p:nvSpPr>
          <p:spPr>
            <a:xfrm>
              <a:off x="1540477" y="2454819"/>
              <a:ext cx="2045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165388"/>
                  </a:solidFill>
                  <a:latin typeface="DIN Condensed" pitchFamily="2" charset="0"/>
                </a:rPr>
                <a:t>NASA Exoplanet Catalogue</a:t>
              </a:r>
              <a:endParaRPr lang="en-GB" dirty="0">
                <a:solidFill>
                  <a:srgbClr val="165388"/>
                </a:solidFill>
                <a:effectLst/>
                <a:latin typeface="DIN Condensed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2CD294-E044-3448-B84A-7A8416BDD240}"/>
                </a:ext>
              </a:extLst>
            </p:cNvPr>
            <p:cNvSpPr/>
            <p:nvPr/>
          </p:nvSpPr>
          <p:spPr>
            <a:xfrm>
              <a:off x="1515150" y="3097323"/>
              <a:ext cx="2096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u="sng" dirty="0">
                  <a:solidFill>
                    <a:srgbClr val="FFFFFF"/>
                  </a:solidFill>
                  <a:latin typeface="DIN Condensed" pitchFamily="2" charset="0"/>
                </a:rPr>
                <a:t>Supplementary Catalogues</a:t>
              </a:r>
              <a:endParaRPr lang="en-GB" dirty="0">
                <a:solidFill>
                  <a:srgbClr val="FFFFFF"/>
                </a:solidFill>
                <a:effectLst/>
                <a:latin typeface="DIN Condensed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364C53-BFA5-E14C-9FE0-FE16CE217F17}"/>
                </a:ext>
              </a:extLst>
            </p:cNvPr>
            <p:cNvSpPr/>
            <p:nvPr/>
          </p:nvSpPr>
          <p:spPr>
            <a:xfrm>
              <a:off x="1852262" y="1871147"/>
              <a:ext cx="1422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u="sng" dirty="0">
                  <a:solidFill>
                    <a:srgbClr val="FFFFFF"/>
                  </a:solidFill>
                  <a:latin typeface="DIN Condensed" pitchFamily="2" charset="0"/>
                </a:rPr>
                <a:t>Master Catalogue</a:t>
              </a:r>
              <a:endParaRPr lang="en-GB" dirty="0">
                <a:solidFill>
                  <a:srgbClr val="FFFFFF"/>
                </a:solidFill>
                <a:effectLst/>
                <a:latin typeface="DIN Condensed" pitchFamily="2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DE3858A-7BB7-E44C-9434-5B08DBE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820" y="3614420"/>
              <a:ext cx="3276600" cy="635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99BE2C-7DC6-5C4C-9126-E365A3B12C8D}"/>
                </a:ext>
              </a:extLst>
            </p:cNvPr>
            <p:cNvSpPr/>
            <p:nvPr/>
          </p:nvSpPr>
          <p:spPr>
            <a:xfrm>
              <a:off x="2018972" y="3732323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 err="1">
                  <a:solidFill>
                    <a:srgbClr val="165388"/>
                  </a:solidFill>
                  <a:latin typeface="DIN Condensed" pitchFamily="2" charset="0"/>
                </a:rPr>
                <a:t>Exoplanet.eu</a:t>
              </a:r>
              <a:endParaRPr lang="en-GB" dirty="0">
                <a:solidFill>
                  <a:srgbClr val="165388"/>
                </a:solidFill>
                <a:effectLst/>
                <a:latin typeface="DIN Condensed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08B609B-C229-1B41-AB08-BA8275FD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0382" y="4474718"/>
              <a:ext cx="3276600" cy="635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193233-7E29-A344-8C1D-02ACAABB42CE}"/>
                </a:ext>
              </a:extLst>
            </p:cNvPr>
            <p:cNvSpPr/>
            <p:nvPr/>
          </p:nvSpPr>
          <p:spPr>
            <a:xfrm>
              <a:off x="1577026" y="4607552"/>
              <a:ext cx="20233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165388"/>
                  </a:solidFill>
                  <a:latin typeface="DIN Condensed" pitchFamily="2" charset="0"/>
                </a:rPr>
                <a:t>Open Exoplanet Catalogue</a:t>
              </a:r>
              <a:endParaRPr lang="en-GB" dirty="0">
                <a:solidFill>
                  <a:srgbClr val="165388"/>
                </a:solidFill>
                <a:effectLst/>
                <a:latin typeface="DIN Condensed" pitchFamily="2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683193E-1F4A-AD4D-BABB-6CF9FBD59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0382" y="5331212"/>
              <a:ext cx="3276600" cy="635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E36FE8-AFC4-AB48-8A5D-1D4B9C844635}"/>
                </a:ext>
              </a:extLst>
            </p:cNvPr>
            <p:cNvSpPr/>
            <p:nvPr/>
          </p:nvSpPr>
          <p:spPr>
            <a:xfrm>
              <a:off x="2229767" y="5466988"/>
              <a:ext cx="6671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 err="1">
                  <a:solidFill>
                    <a:srgbClr val="165388"/>
                  </a:solidFill>
                  <a:latin typeface="DIN Condensed" pitchFamily="2" charset="0"/>
                </a:rPr>
                <a:t>TEPCat</a:t>
              </a:r>
              <a:endParaRPr lang="en-GB" dirty="0">
                <a:solidFill>
                  <a:srgbClr val="165388"/>
                </a:solidFill>
                <a:effectLst/>
                <a:latin typeface="DIN Condensed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21BA4C-778A-A046-A9F2-F09E5076577A}"/>
              </a:ext>
            </a:extLst>
          </p:cNvPr>
          <p:cNvSpPr txBox="1"/>
          <p:nvPr/>
        </p:nvSpPr>
        <p:spPr>
          <a:xfrm>
            <a:off x="2609120" y="6226869"/>
            <a:ext cx="20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Edwards et al. 2019</a:t>
            </a:r>
          </a:p>
        </p:txBody>
      </p:sp>
    </p:spTree>
    <p:extLst>
      <p:ext uri="{BB962C8B-B14F-4D97-AF65-F5344CB8AC3E}">
        <p14:creationId xmlns:p14="http://schemas.microsoft.com/office/powerpoint/2010/main" val="61902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E9D3-02CE-2045-A9E2-DA178EAE0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targets for Ariel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0447C-803D-C640-A6EB-CD4C91923B0E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D4D2F2-F78B-C14B-A047-FF8E975EDA95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3D8F3A-4F03-C548-B319-5D390F8F71F7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EBF8B0-B599-9D4E-AC33-1C0DFBA89E4B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419E1B-86DA-CA44-B5B8-C0D45F8C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89D2D9-E9B7-5B44-86B5-F9B18F4E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32" y="1857693"/>
            <a:ext cx="5168512" cy="387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B7928-7AD6-284F-A9B9-9BA7B9E29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492" y="1857693"/>
            <a:ext cx="5168513" cy="38790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29E2AE-A7A4-2847-949C-1267B6714674}"/>
              </a:ext>
            </a:extLst>
          </p:cNvPr>
          <p:cNvSpPr/>
          <p:nvPr/>
        </p:nvSpPr>
        <p:spPr>
          <a:xfrm>
            <a:off x="923864" y="6115299"/>
            <a:ext cx="6449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14141"/>
                </a:solidFill>
                <a:latin typeface="Palatino" pitchFamily="2" charset="77"/>
              </a:rPr>
              <a:t>Planets are around bright, nearby stars</a:t>
            </a:r>
            <a:endParaRPr lang="en-GB" sz="2800" dirty="0">
              <a:solidFill>
                <a:srgbClr val="414141"/>
              </a:solidFill>
              <a:effectLst/>
              <a:latin typeface="Palatino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BBA2AF-CE89-B541-B87F-1B76F3C556F5}"/>
              </a:ext>
            </a:extLst>
          </p:cNvPr>
          <p:cNvSpPr txBox="1"/>
          <p:nvPr/>
        </p:nvSpPr>
        <p:spPr>
          <a:xfrm>
            <a:off x="9990821" y="6376909"/>
            <a:ext cx="20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Edwards et al. 2019</a:t>
            </a:r>
          </a:p>
        </p:txBody>
      </p:sp>
    </p:spTree>
    <p:extLst>
      <p:ext uri="{BB962C8B-B14F-4D97-AF65-F5344CB8AC3E}">
        <p14:creationId xmlns:p14="http://schemas.microsoft.com/office/powerpoint/2010/main" val="110990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E9D3-02CE-2045-A9E2-DA178EAE0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targets for Ariel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F0447C-803D-C640-A6EB-CD4C91923B0E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D4D2F2-F78B-C14B-A047-FF8E975EDA95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3D8F3A-4F03-C548-B319-5D390F8F71F7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EBF8B0-B599-9D4E-AC33-1C0DFBA89E4B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419E1B-86DA-CA44-B5B8-C0D45F8C7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229E2AE-A7A4-2847-949C-1267B6714674}"/>
              </a:ext>
            </a:extLst>
          </p:cNvPr>
          <p:cNvSpPr/>
          <p:nvPr/>
        </p:nvSpPr>
        <p:spPr>
          <a:xfrm>
            <a:off x="838200" y="5856219"/>
            <a:ext cx="6435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14141"/>
                </a:solidFill>
                <a:effectLst/>
                <a:latin typeface="Palatino" pitchFamily="2" charset="77"/>
              </a:rPr>
              <a:t>The entire parameter space is explored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B9F3A4-3498-6C44-BD66-6BD396A5EC00}"/>
              </a:ext>
            </a:extLst>
          </p:cNvPr>
          <p:cNvGrpSpPr/>
          <p:nvPr/>
        </p:nvGrpSpPr>
        <p:grpSpPr>
          <a:xfrm>
            <a:off x="168910" y="1942142"/>
            <a:ext cx="12023088" cy="3361377"/>
            <a:chOff x="168910" y="1942143"/>
            <a:chExt cx="11262050" cy="28888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B71B6C-E1BB-064E-9F05-68F05ED91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10" y="1942143"/>
              <a:ext cx="3746170" cy="28301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B2648-AA62-B14B-B52E-9B2409DF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3329" y="1942143"/>
              <a:ext cx="3781401" cy="28888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2CC9DB-EA9D-2645-B4F6-5674F6EF0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2400" y="1942143"/>
              <a:ext cx="3858560" cy="288792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2317B9-F0CC-BB41-A53E-234475595DCE}"/>
              </a:ext>
            </a:extLst>
          </p:cNvPr>
          <p:cNvSpPr txBox="1"/>
          <p:nvPr/>
        </p:nvSpPr>
        <p:spPr>
          <a:xfrm>
            <a:off x="9990821" y="6376909"/>
            <a:ext cx="20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Edwards et al. 2019</a:t>
            </a:r>
          </a:p>
        </p:txBody>
      </p:sp>
    </p:spTree>
    <p:extLst>
      <p:ext uri="{BB962C8B-B14F-4D97-AF65-F5344CB8AC3E}">
        <p14:creationId xmlns:p14="http://schemas.microsoft.com/office/powerpoint/2010/main" val="37400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Mission Reference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78AFA-0EA9-9249-9E5A-43D023879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1492934"/>
            <a:ext cx="9474200" cy="5041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48917-2491-514F-9968-06B53342527E}"/>
              </a:ext>
            </a:extLst>
          </p:cNvPr>
          <p:cNvSpPr txBox="1"/>
          <p:nvPr/>
        </p:nvSpPr>
        <p:spPr>
          <a:xfrm>
            <a:off x="5467659" y="6534834"/>
            <a:ext cx="672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Simulated from TESS expected yield </a:t>
            </a:r>
            <a:r>
              <a:rPr lang="en-GB" dirty="0">
                <a:solidFill>
                  <a:schemeClr val="bg1"/>
                </a:solidFill>
              </a:rPr>
              <a:t>Barclay, Pepper &amp; Quintana, 2018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163195A3-4F4D-3946-961B-4FF0AA95C50C}"/>
              </a:ext>
            </a:extLst>
          </p:cNvPr>
          <p:cNvSpPr/>
          <p:nvPr/>
        </p:nvSpPr>
        <p:spPr>
          <a:xfrm>
            <a:off x="2238234" y="3411940"/>
            <a:ext cx="955342" cy="2565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Mission Reference Sample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48917-2491-514F-9968-06B53342527E}"/>
              </a:ext>
            </a:extLst>
          </p:cNvPr>
          <p:cNvSpPr txBox="1"/>
          <p:nvPr/>
        </p:nvSpPr>
        <p:spPr>
          <a:xfrm>
            <a:off x="5467659" y="6534834"/>
            <a:ext cx="672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Simulated from TESS expected yield </a:t>
            </a:r>
            <a:r>
              <a:rPr lang="en-GB" dirty="0">
                <a:solidFill>
                  <a:schemeClr val="bg1"/>
                </a:solidFill>
              </a:rPr>
              <a:t>Barclay, Pepper &amp; Quintana, 2018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F5B7A-219F-5C4C-98DB-E5189F51935B}"/>
              </a:ext>
            </a:extLst>
          </p:cNvPr>
          <p:cNvGrpSpPr/>
          <p:nvPr/>
        </p:nvGrpSpPr>
        <p:grpSpPr>
          <a:xfrm>
            <a:off x="734058" y="1470575"/>
            <a:ext cx="10723881" cy="4753208"/>
            <a:chOff x="431799" y="1458461"/>
            <a:chExt cx="11435080" cy="5308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C31CBC-8844-B546-AC14-843FC911E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799" y="1458461"/>
              <a:ext cx="5664200" cy="530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263923-0405-2D45-9009-0DB513C29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879" y="1471161"/>
              <a:ext cx="5588000" cy="529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597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D9A144-69E2-CA4C-BA77-7940E4A13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B27C74-2F97-104A-8D19-58A4D365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94" y="37231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ARIEL Simulations for rocky worlds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CA032-72DB-E545-A517-F81886EC8CDD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9B4184-CF32-2348-9C23-17A5B48E30EF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F5A32-5E45-4441-9119-C547F21AFB7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DB7C30-862C-1540-AD6A-6B1929B65CAA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A42D16-6983-CF49-BE7A-5C66E6EE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8590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89B5D-1D15-AC4D-B904-251D4D386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204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FD052-A402-2C4D-83F5-95B0B38A2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89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83A9A-276E-9344-A5F3-11044B5CD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4454"/>
            <a:ext cx="10515600" cy="37217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ESA Ariel Space Telescope Presentation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Ariel targets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Ariel Simulations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BE9754-A538-1047-80AC-7C9912361F7C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Agenda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1879A7-0D54-9348-9423-7CA209FDCA41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269761-6D9F-C34B-A201-4D470F77410C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DDE69E-CC9B-8A4D-B867-36613D700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0294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ArielRad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2364EBB-503B-574D-A89E-8A1A39C986AD}"/>
              </a:ext>
            </a:extLst>
          </p:cNvPr>
          <p:cNvSpPr/>
          <p:nvPr/>
        </p:nvSpPr>
        <p:spPr>
          <a:xfrm>
            <a:off x="206646" y="472827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This simulator, starting from a parametrization of ARIEL Payload and a list of planets to observe, makes use of a Physically motivated noise model to evaluate ARIEL performance.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2A7E0-21B9-5A4F-ACA5-BF530AE45536}"/>
              </a:ext>
            </a:extLst>
          </p:cNvPr>
          <p:cNvSpPr/>
          <p:nvPr/>
        </p:nvSpPr>
        <p:spPr>
          <a:xfrm>
            <a:off x="5422710" y="6441104"/>
            <a:ext cx="733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Mugnai L., Edwards B., </a:t>
            </a:r>
            <a:r>
              <a:rPr lang="en-GB" dirty="0" err="1"/>
              <a:t>Papageorgiou</a:t>
            </a:r>
            <a:r>
              <a:rPr lang="en-GB" dirty="0"/>
              <a:t> A., Pascale E. and Sarkar S. (2019)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70F650-625D-6F47-88FE-29B9AE60CCEC}"/>
              </a:ext>
            </a:extLst>
          </p:cNvPr>
          <p:cNvGrpSpPr/>
          <p:nvPr/>
        </p:nvGrpSpPr>
        <p:grpSpPr>
          <a:xfrm>
            <a:off x="0" y="869846"/>
            <a:ext cx="12066549" cy="5557271"/>
            <a:chOff x="0" y="869846"/>
            <a:chExt cx="12066549" cy="5557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A2261E-58A5-AE45-AB92-97E3580E0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60680"/>
              <a:ext cx="7924800" cy="2578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52A2F7-21DF-864B-A3B0-C9BE1E78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4799" y="1389948"/>
              <a:ext cx="2413000" cy="2336800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4D57698-4D88-0745-85C6-984F40CA9F81}"/>
                </a:ext>
              </a:extLst>
            </p:cNvPr>
            <p:cNvSpPr/>
            <p:nvPr/>
          </p:nvSpPr>
          <p:spPr>
            <a:xfrm>
              <a:off x="9380220" y="1304328"/>
              <a:ext cx="1329545" cy="1168024"/>
            </a:xfrm>
            <a:custGeom>
              <a:avLst/>
              <a:gdLst>
                <a:gd name="connsiteX0" fmla="*/ 624840 w 1329545"/>
                <a:gd name="connsiteY0" fmla="*/ 1063031 h 1162091"/>
                <a:gd name="connsiteX1" fmla="*/ 960120 w 1329545"/>
                <a:gd name="connsiteY1" fmla="*/ 1070651 h 1162091"/>
                <a:gd name="connsiteX2" fmla="*/ 1112520 w 1329545"/>
                <a:gd name="connsiteY2" fmla="*/ 1032551 h 1162091"/>
                <a:gd name="connsiteX3" fmla="*/ 1257300 w 1329545"/>
                <a:gd name="connsiteY3" fmla="*/ 903011 h 1162091"/>
                <a:gd name="connsiteX4" fmla="*/ 1325880 w 1329545"/>
                <a:gd name="connsiteY4" fmla="*/ 537251 h 1162091"/>
                <a:gd name="connsiteX5" fmla="*/ 1150620 w 1329545"/>
                <a:gd name="connsiteY5" fmla="*/ 163871 h 1162091"/>
                <a:gd name="connsiteX6" fmla="*/ 762000 w 1329545"/>
                <a:gd name="connsiteY6" fmla="*/ 3851 h 1162091"/>
                <a:gd name="connsiteX7" fmla="*/ 403860 w 1329545"/>
                <a:gd name="connsiteY7" fmla="*/ 57191 h 1162091"/>
                <a:gd name="connsiteX8" fmla="*/ 289560 w 1329545"/>
                <a:gd name="connsiteY8" fmla="*/ 141011 h 1162091"/>
                <a:gd name="connsiteX9" fmla="*/ 137160 w 1329545"/>
                <a:gd name="connsiteY9" fmla="*/ 491531 h 1162091"/>
                <a:gd name="connsiteX10" fmla="*/ 0 w 1329545"/>
                <a:gd name="connsiteY10" fmla="*/ 1162091 h 116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29545" h="1162091">
                  <a:moveTo>
                    <a:pt x="624840" y="1063031"/>
                  </a:moveTo>
                  <a:cubicBezTo>
                    <a:pt x="751840" y="1069381"/>
                    <a:pt x="878840" y="1075731"/>
                    <a:pt x="960120" y="1070651"/>
                  </a:cubicBezTo>
                  <a:cubicBezTo>
                    <a:pt x="1041400" y="1065571"/>
                    <a:pt x="1062990" y="1060491"/>
                    <a:pt x="1112520" y="1032551"/>
                  </a:cubicBezTo>
                  <a:cubicBezTo>
                    <a:pt x="1162050" y="1004611"/>
                    <a:pt x="1221740" y="985561"/>
                    <a:pt x="1257300" y="903011"/>
                  </a:cubicBezTo>
                  <a:cubicBezTo>
                    <a:pt x="1292860" y="820461"/>
                    <a:pt x="1343660" y="660441"/>
                    <a:pt x="1325880" y="537251"/>
                  </a:cubicBezTo>
                  <a:cubicBezTo>
                    <a:pt x="1308100" y="414061"/>
                    <a:pt x="1244600" y="252771"/>
                    <a:pt x="1150620" y="163871"/>
                  </a:cubicBezTo>
                  <a:cubicBezTo>
                    <a:pt x="1056640" y="74971"/>
                    <a:pt x="886460" y="21631"/>
                    <a:pt x="762000" y="3851"/>
                  </a:cubicBezTo>
                  <a:cubicBezTo>
                    <a:pt x="637540" y="-13929"/>
                    <a:pt x="482600" y="34331"/>
                    <a:pt x="403860" y="57191"/>
                  </a:cubicBezTo>
                  <a:cubicBezTo>
                    <a:pt x="325120" y="80051"/>
                    <a:pt x="334010" y="68621"/>
                    <a:pt x="289560" y="141011"/>
                  </a:cubicBezTo>
                  <a:cubicBezTo>
                    <a:pt x="245110" y="213401"/>
                    <a:pt x="185420" y="321351"/>
                    <a:pt x="137160" y="491531"/>
                  </a:cubicBezTo>
                  <a:cubicBezTo>
                    <a:pt x="88900" y="661711"/>
                    <a:pt x="44450" y="911901"/>
                    <a:pt x="0" y="1162091"/>
                  </a:cubicBezTo>
                </a:path>
              </a:pathLst>
            </a:custGeom>
            <a:noFill/>
            <a:ln w="28575">
              <a:solidFill>
                <a:srgbClr val="8117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32CC3F-3A71-084A-8874-D5859FF2B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8095" y="3669789"/>
              <a:ext cx="5638454" cy="275732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65A35E-43F3-AD40-86DC-199FCF59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0899" y="869846"/>
              <a:ext cx="1367230" cy="123917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4DF96C8-F204-0A44-BE8C-096E9A65F9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3973" y="640052"/>
            <a:ext cx="15240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Simulated Ariel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48917-2491-514F-9968-06B53342527E}"/>
              </a:ext>
            </a:extLst>
          </p:cNvPr>
          <p:cNvSpPr txBox="1"/>
          <p:nvPr/>
        </p:nvSpPr>
        <p:spPr>
          <a:xfrm>
            <a:off x="9144501" y="639378"/>
            <a:ext cx="3139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TauREx</a:t>
            </a:r>
            <a:r>
              <a:rPr lang="en-GB" dirty="0">
                <a:solidFill>
                  <a:schemeClr val="bg1"/>
                </a:solidFill>
              </a:rPr>
              <a:t> 3 (Al-</a:t>
            </a:r>
            <a:r>
              <a:rPr lang="en-GB" dirty="0" err="1">
                <a:solidFill>
                  <a:schemeClr val="bg1"/>
                </a:solidFill>
              </a:rPr>
              <a:t>Refaie</a:t>
            </a:r>
            <a:r>
              <a:rPr lang="en-GB" dirty="0">
                <a:solidFill>
                  <a:schemeClr val="bg1"/>
                </a:solidFill>
              </a:rPr>
              <a:t> et al. 2019) </a:t>
            </a:r>
          </a:p>
          <a:p>
            <a:r>
              <a:rPr lang="en-GB" dirty="0" err="1">
                <a:solidFill>
                  <a:schemeClr val="bg1"/>
                </a:solidFill>
              </a:rPr>
              <a:t>ArielRad</a:t>
            </a:r>
            <a:r>
              <a:rPr lang="en-GB" dirty="0">
                <a:solidFill>
                  <a:schemeClr val="bg1"/>
                </a:solidFill>
              </a:rPr>
              <a:t> (Mugnai et al. 2019)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6B4139-27A2-7C43-ACED-6888851B0BDA}"/>
              </a:ext>
            </a:extLst>
          </p:cNvPr>
          <p:cNvGrpSpPr/>
          <p:nvPr/>
        </p:nvGrpSpPr>
        <p:grpSpPr>
          <a:xfrm>
            <a:off x="1783081" y="1336331"/>
            <a:ext cx="8089568" cy="5414989"/>
            <a:chOff x="1783081" y="1336331"/>
            <a:chExt cx="8089568" cy="54149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BC3FF03-B10A-5B49-9D09-06C02E61229C}"/>
                </a:ext>
              </a:extLst>
            </p:cNvPr>
            <p:cNvGrpSpPr/>
            <p:nvPr/>
          </p:nvGrpSpPr>
          <p:grpSpPr>
            <a:xfrm>
              <a:off x="1783081" y="1336331"/>
              <a:ext cx="8089568" cy="5414989"/>
              <a:chOff x="2468911" y="1336331"/>
              <a:chExt cx="7556137" cy="515233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A90418-C1EC-2E42-B654-4B852B220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8911" y="3991926"/>
                <a:ext cx="3602990" cy="249674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7D9F20F-4C16-8549-837C-8359AF53C7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1211" y="3991926"/>
                <a:ext cx="3573837" cy="249674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4F17726-0839-0243-BB56-564CF95E1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1211" y="1336331"/>
                <a:ext cx="3573837" cy="255274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DEDF7AC-04EF-D845-8AC3-FBD0578A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8911" y="1336331"/>
                <a:ext cx="3573837" cy="2552741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54C3E9-1F1B-9943-AA9B-56091515E3D0}"/>
                </a:ext>
              </a:extLst>
            </p:cNvPr>
            <p:cNvSpPr txBox="1"/>
            <p:nvPr/>
          </p:nvSpPr>
          <p:spPr>
            <a:xfrm>
              <a:off x="4701178" y="1636434"/>
              <a:ext cx="574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</a:t>
              </a:r>
              <a:r>
                <a:rPr lang="en-US" sz="1400" dirty="0" err="1"/>
                <a:t>obs</a:t>
              </a:r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52EB052-54D7-6A47-AD22-0D6F27918901}"/>
                </a:ext>
              </a:extLst>
            </p:cNvPr>
            <p:cNvSpPr txBox="1"/>
            <p:nvPr/>
          </p:nvSpPr>
          <p:spPr>
            <a:xfrm>
              <a:off x="8905585" y="1636434"/>
              <a:ext cx="574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</a:t>
              </a:r>
              <a:r>
                <a:rPr lang="en-US" sz="1400" dirty="0" err="1"/>
                <a:t>obs</a:t>
              </a:r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FF3793-BCD9-A345-BDE5-A96C1C5BEA39}"/>
                </a:ext>
              </a:extLst>
            </p:cNvPr>
            <p:cNvSpPr txBox="1"/>
            <p:nvPr/>
          </p:nvSpPr>
          <p:spPr>
            <a:xfrm>
              <a:off x="4942943" y="4137860"/>
              <a:ext cx="666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40 </a:t>
              </a:r>
              <a:r>
                <a:rPr lang="en-US" sz="1400" dirty="0" err="1"/>
                <a:t>obs</a:t>
              </a:r>
              <a:endParaRPr lang="en-US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0A0A12-7BE8-E546-B118-63C76D592DF6}"/>
                </a:ext>
              </a:extLst>
            </p:cNvPr>
            <p:cNvSpPr txBox="1"/>
            <p:nvPr/>
          </p:nvSpPr>
          <p:spPr>
            <a:xfrm>
              <a:off x="8820282" y="4421693"/>
              <a:ext cx="6662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40 </a:t>
              </a:r>
              <a:r>
                <a:rPr lang="en-US" sz="1400" dirty="0" err="1"/>
                <a:t>obs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71294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94DB7-E580-E543-BCD8-1E07EA107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76"/>
          <a:stretch/>
        </p:blipFill>
        <p:spPr>
          <a:xfrm>
            <a:off x="0" y="645587"/>
            <a:ext cx="12192000" cy="6212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55 </a:t>
            </a:r>
            <a:r>
              <a:rPr lang="en-US" dirty="0" err="1">
                <a:solidFill>
                  <a:schemeClr val="bg1"/>
                </a:solidFill>
              </a:rPr>
              <a:t>Cancri</a:t>
            </a:r>
            <a:r>
              <a:rPr lang="en-US" dirty="0">
                <a:solidFill>
                  <a:schemeClr val="bg1"/>
                </a:solidFill>
              </a:rPr>
              <a:t> 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EA6139-5FB8-7245-9C0C-80FB98F3E2FD}"/>
              </a:ext>
            </a:extLst>
          </p:cNvPr>
          <p:cNvSpPr txBox="1"/>
          <p:nvPr/>
        </p:nvSpPr>
        <p:spPr>
          <a:xfrm>
            <a:off x="606350" y="2055813"/>
            <a:ext cx="32113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Few facts: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1.9 Re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Tidally locked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2300 K to 1300K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Magma ocean on day side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Atmosphere with some H2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Day side mineral atmosphere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64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55 </a:t>
            </a:r>
            <a:r>
              <a:rPr lang="en-US" dirty="0" err="1"/>
              <a:t>Cnc</a:t>
            </a:r>
            <a:r>
              <a:rPr lang="en-US" dirty="0"/>
              <a:t> e: Mineral atmosphere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FE1256D-0BA0-C04E-961B-906EFFEBB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186" y="1265443"/>
            <a:ext cx="7528300" cy="5383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041304-93D1-6B46-86A5-A1F481C88673}"/>
              </a:ext>
            </a:extLst>
          </p:cNvPr>
          <p:cNvSpPr/>
          <p:nvPr/>
        </p:nvSpPr>
        <p:spPr>
          <a:xfrm>
            <a:off x="9258297" y="668024"/>
            <a:ext cx="67056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Ito et al. (2020) – in prep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en-GB" dirty="0"/>
          </a:p>
          <a:p>
            <a:r>
              <a:rPr lang="en-GB" dirty="0"/>
              <a:t>(ii) Hu et al. (2014)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43C0E-B5EE-2243-B88D-D1E4604FF21E}"/>
              </a:ext>
            </a:extLst>
          </p:cNvPr>
          <p:cNvSpPr txBox="1"/>
          <p:nvPr/>
        </p:nvSpPr>
        <p:spPr>
          <a:xfrm>
            <a:off x="2619265" y="1618977"/>
            <a:ext cx="513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(ii)</a:t>
            </a:r>
          </a:p>
          <a:p>
            <a:pPr algn="ctr"/>
            <a:r>
              <a:rPr lang="en-US" dirty="0"/>
              <a:t>(ii)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8FC00E-9691-2F44-9043-36D0FDB43E67}"/>
              </a:ext>
            </a:extLst>
          </p:cNvPr>
          <p:cNvSpPr txBox="1"/>
          <p:nvPr/>
        </p:nvSpPr>
        <p:spPr>
          <a:xfrm>
            <a:off x="9523624" y="5383612"/>
            <a:ext cx="1347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SiO</a:t>
            </a:r>
            <a:r>
              <a:rPr lang="en-US" sz="2000" dirty="0">
                <a:solidFill>
                  <a:srgbClr val="FF0000"/>
                </a:solidFill>
              </a:rPr>
              <a:t> feature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6F50C0-5BE2-434B-8372-D2A15522F46F}"/>
              </a:ext>
            </a:extLst>
          </p:cNvPr>
          <p:cNvCxnSpPr/>
          <p:nvPr/>
        </p:nvCxnSpPr>
        <p:spPr>
          <a:xfrm flipH="1" flipV="1">
            <a:off x="6400800" y="4771505"/>
            <a:ext cx="2857497" cy="7647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056E21A-2FB1-C142-B875-DCA7D37165C0}"/>
              </a:ext>
            </a:extLst>
          </p:cNvPr>
          <p:cNvCxnSpPr>
            <a:cxnSpLocks/>
          </p:cNvCxnSpPr>
          <p:nvPr/>
        </p:nvCxnSpPr>
        <p:spPr>
          <a:xfrm flipH="1" flipV="1">
            <a:off x="7564582" y="4239491"/>
            <a:ext cx="1693715" cy="12967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862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 atmosphere detections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9041304-93D1-6B46-86A5-A1F481C88673}"/>
              </a:ext>
            </a:extLst>
          </p:cNvPr>
          <p:cNvSpPr/>
          <p:nvPr/>
        </p:nvSpPr>
        <p:spPr>
          <a:xfrm>
            <a:off x="9563097" y="6680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Ito et al. (2020) – in prep</a:t>
            </a:r>
            <a:r>
              <a:rPr lang="en-GB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9AEC7-7C05-8549-83F4-D01EC559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94" y="1863181"/>
            <a:ext cx="5775240" cy="4746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E92FF4-9B62-6C47-A7DD-C0398F72B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220" y="1863181"/>
            <a:ext cx="5775240" cy="4746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8BB2EC-F748-2B47-9635-C2A4DF3A0763}"/>
              </a:ext>
            </a:extLst>
          </p:cNvPr>
          <p:cNvSpPr txBox="1"/>
          <p:nvPr/>
        </p:nvSpPr>
        <p:spPr>
          <a:xfrm>
            <a:off x="1961804" y="1572811"/>
            <a:ext cx="20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Ariel observation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1FB632-9E5A-3041-8BBD-BD55F4089763}"/>
              </a:ext>
            </a:extLst>
          </p:cNvPr>
          <p:cNvSpPr txBox="1"/>
          <p:nvPr/>
        </p:nvSpPr>
        <p:spPr>
          <a:xfrm>
            <a:off x="8035438" y="1572811"/>
            <a:ext cx="212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Ariel observation </a:t>
            </a:r>
          </a:p>
        </p:txBody>
      </p:sp>
    </p:spTree>
    <p:extLst>
      <p:ext uri="{BB962C8B-B14F-4D97-AF65-F5344CB8AC3E}">
        <p14:creationId xmlns:p14="http://schemas.microsoft.com/office/powerpoint/2010/main" val="413645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599BB-79E6-2E44-84BB-E50B7A8E0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49"/>
          <a:stretch/>
        </p:blipFill>
        <p:spPr>
          <a:xfrm>
            <a:off x="0" y="626064"/>
            <a:ext cx="12192000" cy="6231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K2-18b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EA6139-5FB8-7245-9C0C-80FB98F3E2FD}"/>
              </a:ext>
            </a:extLst>
          </p:cNvPr>
          <p:cNvSpPr txBox="1"/>
          <p:nvPr/>
        </p:nvSpPr>
        <p:spPr>
          <a:xfrm>
            <a:off x="606350" y="2055813"/>
            <a:ext cx="44335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Few facts: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2.3 Re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9 Me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/>
                </a:solidFill>
              </a:rPr>
              <a:t>Eq</a:t>
            </a:r>
            <a:r>
              <a:rPr lang="en-US" dirty="0">
                <a:solidFill>
                  <a:schemeClr val="bg1"/>
                </a:solidFill>
              </a:rPr>
              <a:t> temp: 270K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Unknown nature (rocky, icy, water world?)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H2 and H2O in the atmosphere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0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599BB-79E6-2E44-84BB-E50B7A8E0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49"/>
          <a:stretch/>
        </p:blipFill>
        <p:spPr>
          <a:xfrm>
            <a:off x="0" y="626064"/>
            <a:ext cx="12192000" cy="6231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K2-18b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EA6139-5FB8-7245-9C0C-80FB98F3E2FD}"/>
              </a:ext>
            </a:extLst>
          </p:cNvPr>
          <p:cNvSpPr txBox="1"/>
          <p:nvPr/>
        </p:nvSpPr>
        <p:spPr>
          <a:xfrm>
            <a:off x="606350" y="2055813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96502-2DDF-6744-9EAC-D5011DF3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215" y="1690688"/>
            <a:ext cx="8004032" cy="4438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BE17A7-2947-854E-908F-2959FB427362}"/>
              </a:ext>
            </a:extLst>
          </p:cNvPr>
          <p:cNvSpPr txBox="1"/>
          <p:nvPr/>
        </p:nvSpPr>
        <p:spPr>
          <a:xfrm>
            <a:off x="8003882" y="6308744"/>
            <a:ext cx="363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HST data (</a:t>
            </a:r>
            <a:r>
              <a:rPr lang="en-US" dirty="0" err="1">
                <a:solidFill>
                  <a:schemeClr val="bg1"/>
                </a:solidFill>
              </a:rPr>
              <a:t>Tsiaras</a:t>
            </a:r>
            <a:r>
              <a:rPr lang="en-US" dirty="0">
                <a:solidFill>
                  <a:schemeClr val="bg1"/>
                </a:solidFill>
              </a:rPr>
              <a:t> et al. 2019)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13139-AE3B-E24C-8680-D1F8C960D556}"/>
              </a:ext>
            </a:extLst>
          </p:cNvPr>
          <p:cNvSpPr txBox="1"/>
          <p:nvPr/>
        </p:nvSpPr>
        <p:spPr>
          <a:xfrm>
            <a:off x="455817" y="2055813"/>
            <a:ext cx="4433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data does not allow to constrain the atmosphere: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accent6"/>
                </a:solidFill>
              </a:rPr>
              <a:t>Rich hydrogen + clouds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accent2"/>
                </a:solidFill>
              </a:rPr>
              <a:t>Hydrogen + N2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accent1"/>
                </a:solidFill>
              </a:rPr>
              <a:t>Hydrogen + H2O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82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K2-18b: temperate super-Earth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48917-2491-514F-9968-06B53342527E}"/>
              </a:ext>
            </a:extLst>
          </p:cNvPr>
          <p:cNvSpPr txBox="1"/>
          <p:nvPr/>
        </p:nvSpPr>
        <p:spPr>
          <a:xfrm>
            <a:off x="9144501" y="639378"/>
            <a:ext cx="3139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TauREx</a:t>
            </a:r>
            <a:r>
              <a:rPr lang="en-GB" dirty="0">
                <a:solidFill>
                  <a:schemeClr val="bg1"/>
                </a:solidFill>
              </a:rPr>
              <a:t> 3 (Al-</a:t>
            </a:r>
            <a:r>
              <a:rPr lang="en-GB" dirty="0" err="1">
                <a:solidFill>
                  <a:schemeClr val="bg1"/>
                </a:solidFill>
              </a:rPr>
              <a:t>Refaie</a:t>
            </a:r>
            <a:r>
              <a:rPr lang="en-GB" dirty="0">
                <a:solidFill>
                  <a:schemeClr val="bg1"/>
                </a:solidFill>
              </a:rPr>
              <a:t> et al. 2019) </a:t>
            </a:r>
          </a:p>
          <a:p>
            <a:r>
              <a:rPr lang="en-GB" dirty="0" err="1">
                <a:solidFill>
                  <a:schemeClr val="bg1"/>
                </a:solidFill>
              </a:rPr>
              <a:t>ArielRad</a:t>
            </a:r>
            <a:r>
              <a:rPr lang="en-GB" dirty="0">
                <a:solidFill>
                  <a:schemeClr val="bg1"/>
                </a:solidFill>
              </a:rPr>
              <a:t> (Mugnai et al. 2019)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5C3548-2597-8D43-9C57-1B633B51B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96" y="1942143"/>
            <a:ext cx="10866206" cy="46569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D78803-3447-1748-B815-F7A977D71BA6}"/>
              </a:ext>
            </a:extLst>
          </p:cNvPr>
          <p:cNvSpPr txBox="1"/>
          <p:nvPr/>
        </p:nvSpPr>
        <p:spPr>
          <a:xfrm>
            <a:off x="944880" y="1359158"/>
            <a:ext cx="3744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K2 – 18b for 3 different scenarios </a:t>
            </a:r>
            <a:r>
              <a:rPr lang="en-US" sz="20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64D978-7BBB-3E45-8FE3-D4CBE20CD4DA}"/>
              </a:ext>
            </a:extLst>
          </p:cNvPr>
          <p:cNvSpPr txBox="1"/>
          <p:nvPr/>
        </p:nvSpPr>
        <p:spPr>
          <a:xfrm>
            <a:off x="7651599" y="6229756"/>
            <a:ext cx="392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models from </a:t>
            </a:r>
            <a:r>
              <a:rPr lang="en-US" dirty="0" err="1"/>
              <a:t>Tsiaras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1064796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750721-7ACE-3342-8612-A81859CAB312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2CDB3-1E6E-864F-94B5-8E1A107C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Retrievals on Ariel observations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48917-2491-514F-9968-06B53342527E}"/>
              </a:ext>
            </a:extLst>
          </p:cNvPr>
          <p:cNvSpPr txBox="1"/>
          <p:nvPr/>
        </p:nvSpPr>
        <p:spPr>
          <a:xfrm>
            <a:off x="9144501" y="639378"/>
            <a:ext cx="3139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TauREx</a:t>
            </a:r>
            <a:r>
              <a:rPr lang="en-GB" dirty="0">
                <a:solidFill>
                  <a:schemeClr val="bg1"/>
                </a:solidFill>
              </a:rPr>
              <a:t> 3 (Al-</a:t>
            </a:r>
            <a:r>
              <a:rPr lang="en-GB" dirty="0" err="1">
                <a:solidFill>
                  <a:schemeClr val="bg1"/>
                </a:solidFill>
              </a:rPr>
              <a:t>Refaie</a:t>
            </a:r>
            <a:r>
              <a:rPr lang="en-GB" dirty="0">
                <a:solidFill>
                  <a:schemeClr val="bg1"/>
                </a:solidFill>
              </a:rPr>
              <a:t> et al. 2019) </a:t>
            </a:r>
          </a:p>
          <a:p>
            <a:r>
              <a:rPr lang="en-GB" dirty="0" err="1">
                <a:solidFill>
                  <a:schemeClr val="bg1"/>
                </a:solidFill>
              </a:rPr>
              <a:t>ArielRad</a:t>
            </a:r>
            <a:r>
              <a:rPr lang="en-GB" dirty="0">
                <a:solidFill>
                  <a:schemeClr val="bg1"/>
                </a:solidFill>
              </a:rPr>
              <a:t> (Mugnai et al. 2019)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2A67D-B1A0-8E45-A741-44DD42AB2C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93A1C-A249-0840-BB4B-512B32A9728B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26A8C-96D4-AE4D-A12A-D702E4A8F60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12E25D-0460-2349-ACF9-338D4FD8975F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F678E2-D6CE-5945-99B7-030B2831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23AB10-8278-1942-9C74-B8E3FC59041C}"/>
              </a:ext>
            </a:extLst>
          </p:cNvPr>
          <p:cNvSpPr txBox="1"/>
          <p:nvPr/>
        </p:nvSpPr>
        <p:spPr>
          <a:xfrm>
            <a:off x="944880" y="1359158"/>
            <a:ext cx="3744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K2 – 18b for 3 different scenarios </a:t>
            </a: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E52B0-9D14-6843-9C44-4A7B6D24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12" y="1760877"/>
            <a:ext cx="4986743" cy="4986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72CF81-E8C1-F04A-BF8F-179CCAF0A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129" y="1774274"/>
            <a:ext cx="4986743" cy="4986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DC0740-89E2-2D45-BD4B-734AC4204876}"/>
              </a:ext>
            </a:extLst>
          </p:cNvPr>
          <p:cNvSpPr txBox="1"/>
          <p:nvPr/>
        </p:nvSpPr>
        <p:spPr>
          <a:xfrm>
            <a:off x="4783107" y="1774274"/>
            <a:ext cx="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obs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E00D3-E455-204F-B617-3F313F1CA749}"/>
              </a:ext>
            </a:extLst>
          </p:cNvPr>
          <p:cNvSpPr txBox="1"/>
          <p:nvPr/>
        </p:nvSpPr>
        <p:spPr>
          <a:xfrm>
            <a:off x="10687785" y="1774274"/>
            <a:ext cx="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54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9562-EDD3-A34B-98A1-13253CFF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A5A9-D618-A24E-95C9-A6D198596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Ariel will observe around 1000 exoplanet atmospheres</a:t>
            </a:r>
          </a:p>
          <a:p>
            <a:r>
              <a:rPr lang="en-US" dirty="0"/>
              <a:t>To answer key exoplanet questions</a:t>
            </a:r>
          </a:p>
          <a:p>
            <a:r>
              <a:rPr lang="en-US" dirty="0"/>
              <a:t>The targets will cover a large parameter space and we will use knowledge from other facilities (e.g. </a:t>
            </a:r>
            <a:r>
              <a:rPr lang="en-US"/>
              <a:t>TESS, JWST</a:t>
            </a:r>
            <a:r>
              <a:rPr lang="en-US" dirty="0"/>
              <a:t>, E-ELT, Twinkle)</a:t>
            </a:r>
          </a:p>
          <a:p>
            <a:r>
              <a:rPr lang="en-US" dirty="0"/>
              <a:t>Some small exoplanets will be interesting targets (55 </a:t>
            </a:r>
            <a:r>
              <a:rPr lang="en-US" dirty="0" err="1"/>
              <a:t>Cnc</a:t>
            </a:r>
            <a:r>
              <a:rPr lang="en-US" dirty="0"/>
              <a:t>, K2-18b). Potentially Ariel has the capability to do good science for these targets too!</a:t>
            </a:r>
          </a:p>
          <a:p>
            <a:endParaRPr lang="en-US" dirty="0"/>
          </a:p>
          <a:p>
            <a:r>
              <a:rPr lang="en-US" dirty="0"/>
              <a:t>Input from the whole community</a:t>
            </a:r>
          </a:p>
          <a:p>
            <a:r>
              <a:rPr lang="en-US" dirty="0"/>
              <a:t>Ariel Public Conference: 14-16 January 2020, ESA ESTEC in Nederland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F7C29-1BF9-0544-8B7B-5B7DA67A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290" y="655593"/>
            <a:ext cx="2214827" cy="2170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1ABCCC-CBD1-1745-8F44-99FB8FC93116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59E15-8D3E-5E40-9560-8ACB15D5B583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44DDF5-2224-114D-B4AC-BB1F8194BD50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66987C-30DA-EB4C-A23A-A8424C799C9A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836D66-56A5-5248-9B0B-4AFBA87B0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53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D182-9B74-2845-B89B-0C79F363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9"/>
            <a:ext cx="12192000" cy="6853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B27C74-2F97-104A-8D19-58A4D365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215" y="779367"/>
            <a:ext cx="6363569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PLANETS ARE UBIQUITOUS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CA032-72DB-E545-A517-F81886EC8CDD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9B4184-CF32-2348-9C23-17A5B48E30EF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F5A32-5E45-4441-9119-C547F21AFB7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DB7C30-862C-1540-AD6A-6B1929B65CAA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A42D16-6983-CF49-BE7A-5C66E6EE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FE6FF7C-DDD7-BA4F-9E54-3DB1D151994C}"/>
              </a:ext>
            </a:extLst>
          </p:cNvPr>
          <p:cNvSpPr txBox="1">
            <a:spLocks/>
          </p:cNvSpPr>
          <p:nvPr/>
        </p:nvSpPr>
        <p:spPr>
          <a:xfrm>
            <a:off x="873095" y="4709159"/>
            <a:ext cx="104458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</a:rPr>
              <a:t>AT LEAST AS MANY PLANETS AS STARS IN OUR GALAXY</a:t>
            </a:r>
          </a:p>
        </p:txBody>
      </p:sp>
    </p:spTree>
    <p:extLst>
      <p:ext uri="{BB962C8B-B14F-4D97-AF65-F5344CB8AC3E}">
        <p14:creationId xmlns:p14="http://schemas.microsoft.com/office/powerpoint/2010/main" val="311271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17F2-BED2-D842-8C45-25ACD0F16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Framework (forward model)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023B62-CC3A-774B-8CC1-4CB5E9C30CE3}"/>
              </a:ext>
            </a:extLst>
          </p:cNvPr>
          <p:cNvGrpSpPr/>
          <p:nvPr/>
        </p:nvGrpSpPr>
        <p:grpSpPr>
          <a:xfrm>
            <a:off x="668572" y="2401608"/>
            <a:ext cx="5972465" cy="369332"/>
            <a:chOff x="1089786" y="3474720"/>
            <a:chExt cx="5972465" cy="3693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751985-7743-D641-8C04-381DF6592A58}"/>
                </a:ext>
              </a:extLst>
            </p:cNvPr>
            <p:cNvSpPr txBox="1"/>
            <p:nvPr/>
          </p:nvSpPr>
          <p:spPr>
            <a:xfrm>
              <a:off x="1089786" y="3474720"/>
              <a:ext cx="1802353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Input Parameters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79FB40-E1AB-514D-8530-0540F78FD053}"/>
                </a:ext>
              </a:extLst>
            </p:cNvPr>
            <p:cNvSpPr txBox="1"/>
            <p:nvPr/>
          </p:nvSpPr>
          <p:spPr>
            <a:xfrm>
              <a:off x="3258263" y="3474720"/>
              <a:ext cx="162454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Forward Model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52A2D6-6AD9-7E44-8BBC-F54622F0A85C}"/>
                </a:ext>
              </a:extLst>
            </p:cNvPr>
            <p:cNvSpPr txBox="1"/>
            <p:nvPr/>
          </p:nvSpPr>
          <p:spPr>
            <a:xfrm>
              <a:off x="5248934" y="3474720"/>
              <a:ext cx="1813317" cy="3693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Output Spectrum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D8EB769-8D27-2943-A8CE-B704F01D1E26}"/>
                </a:ext>
              </a:extLst>
            </p:cNvPr>
            <p:cNvCxnSpPr>
              <a:stCxn id="20" idx="3"/>
              <a:endCxn id="21" idx="1"/>
            </p:cNvCxnSpPr>
            <p:nvPr/>
          </p:nvCxnSpPr>
          <p:spPr>
            <a:xfrm>
              <a:off x="2892139" y="3659386"/>
              <a:ext cx="366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9141B8-1ABC-1144-B2C8-0E0039DD863F}"/>
                </a:ext>
              </a:extLst>
            </p:cNvPr>
            <p:cNvCxnSpPr>
              <a:stCxn id="21" idx="3"/>
              <a:endCxn id="22" idx="1"/>
            </p:cNvCxnSpPr>
            <p:nvPr/>
          </p:nvCxnSpPr>
          <p:spPr>
            <a:xfrm>
              <a:off x="4882810" y="3659386"/>
              <a:ext cx="366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DEBBD79-ED3C-464C-84E7-C166AFB71A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600" y="716081"/>
            <a:ext cx="1422400" cy="1422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3559F8F-A12B-524E-9105-ADC1FE349E64}"/>
              </a:ext>
            </a:extLst>
          </p:cNvPr>
          <p:cNvSpPr txBox="1"/>
          <p:nvPr/>
        </p:nvSpPr>
        <p:spPr>
          <a:xfrm>
            <a:off x="1931122" y="3312431"/>
            <a:ext cx="1990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Star radius</a:t>
            </a:r>
          </a:p>
          <a:p>
            <a:pPr algn="ctr"/>
            <a:r>
              <a:rPr lang="en-US" dirty="0"/>
              <a:t>Planet radius, mass</a:t>
            </a:r>
          </a:p>
          <a:p>
            <a:pPr algn="ctr"/>
            <a:r>
              <a:rPr lang="en-US" dirty="0"/>
              <a:t>Temperature</a:t>
            </a:r>
          </a:p>
          <a:p>
            <a:pPr algn="ctr"/>
            <a:r>
              <a:rPr lang="en-US" dirty="0"/>
              <a:t>Chemistry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B7B5D4-D506-4E46-BFEB-EBBE99BB1621}"/>
              </a:ext>
            </a:extLst>
          </p:cNvPr>
          <p:cNvSpPr/>
          <p:nvPr/>
        </p:nvSpPr>
        <p:spPr>
          <a:xfrm>
            <a:off x="1660079" y="3135560"/>
            <a:ext cx="2532184" cy="155517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700678E-4888-204B-916B-D679C07BF5AB}"/>
              </a:ext>
            </a:extLst>
          </p:cNvPr>
          <p:cNvCxnSpPr>
            <a:cxnSpLocks/>
            <a:stCxn id="27" idx="1"/>
            <a:endCxn id="20" idx="2"/>
          </p:cNvCxnSpPr>
          <p:nvPr/>
        </p:nvCxnSpPr>
        <p:spPr>
          <a:xfrm flipH="1" flipV="1">
            <a:off x="1569749" y="2770940"/>
            <a:ext cx="461160" cy="592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2C73D19-2A7D-E64F-92E3-1F1583591A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033" y="3312431"/>
            <a:ext cx="2761566" cy="2071175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C00EADB4-DEC7-1E49-9458-4D17589A237E}"/>
              </a:ext>
            </a:extLst>
          </p:cNvPr>
          <p:cNvSpPr/>
          <p:nvPr/>
        </p:nvSpPr>
        <p:spPr>
          <a:xfrm>
            <a:off x="6352248" y="3135560"/>
            <a:ext cx="3869137" cy="2376629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90D74CA-3B63-C74C-9834-24BF4EBB8B39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6261919" y="2770941"/>
            <a:ext cx="656951" cy="71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38B3EC-EE88-B440-A5B1-BF3B8507D2F3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/>
              <a:t>TauREx</a:t>
            </a:r>
            <a:endParaRPr lang="en-US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BE8491-C85B-5A45-9992-E83E65AEB462}"/>
              </a:ext>
            </a:extLst>
          </p:cNvPr>
          <p:cNvSpPr/>
          <p:nvPr/>
        </p:nvSpPr>
        <p:spPr>
          <a:xfrm>
            <a:off x="8216551" y="128364"/>
            <a:ext cx="3975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exoai.github.io</a:t>
            </a:r>
            <a:r>
              <a:rPr lang="en-US" dirty="0">
                <a:solidFill>
                  <a:schemeClr val="bg1"/>
                </a:solidFill>
              </a:rPr>
              <a:t>/software/</a:t>
            </a:r>
            <a:r>
              <a:rPr lang="en-US" dirty="0" err="1">
                <a:solidFill>
                  <a:schemeClr val="bg1"/>
                </a:solidFill>
              </a:rPr>
              <a:t>taurex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4BF337-1748-F740-AE62-EBF52351159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E46D50-DFC0-0849-8413-79EBAB841CCE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D3064E-2496-E04C-8F70-21CBD1302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805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5119-4AC8-7C46-8B10-B7513179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 Framework (inverse model)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D4AFBF-8C36-7E44-AD29-B1A740716A14}"/>
              </a:ext>
            </a:extLst>
          </p:cNvPr>
          <p:cNvGrpSpPr/>
          <p:nvPr/>
        </p:nvGrpSpPr>
        <p:grpSpPr>
          <a:xfrm>
            <a:off x="668572" y="1521874"/>
            <a:ext cx="11131155" cy="5167312"/>
            <a:chOff x="963993" y="1690688"/>
            <a:chExt cx="11131155" cy="516731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3C5FF24-F3DB-654E-8EC0-951192548193}"/>
                </a:ext>
              </a:extLst>
            </p:cNvPr>
            <p:cNvGrpSpPr/>
            <p:nvPr/>
          </p:nvGrpSpPr>
          <p:grpSpPr>
            <a:xfrm>
              <a:off x="963993" y="1690688"/>
              <a:ext cx="10264014" cy="2705969"/>
              <a:chOff x="1089786" y="2594986"/>
              <a:chExt cx="10264014" cy="270596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94649D-DB74-3942-A3BE-62957CF8DC6C}"/>
                  </a:ext>
                </a:extLst>
              </p:cNvPr>
              <p:cNvSpPr txBox="1"/>
              <p:nvPr/>
            </p:nvSpPr>
            <p:spPr>
              <a:xfrm>
                <a:off x="1089786" y="3474720"/>
                <a:ext cx="1802353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Input Parameters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48BE04-4518-FF4E-9FD2-ECB275C67CE4}"/>
                  </a:ext>
                </a:extLst>
              </p:cNvPr>
              <p:cNvSpPr txBox="1"/>
              <p:nvPr/>
            </p:nvSpPr>
            <p:spPr>
              <a:xfrm>
                <a:off x="3258263" y="3474720"/>
                <a:ext cx="1624547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Forward Model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AACF2C-8BF1-2B41-871F-98D7F3B8CD54}"/>
                  </a:ext>
                </a:extLst>
              </p:cNvPr>
              <p:cNvSpPr txBox="1"/>
              <p:nvPr/>
            </p:nvSpPr>
            <p:spPr>
              <a:xfrm>
                <a:off x="5248934" y="3474720"/>
                <a:ext cx="1813317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Output Spectrum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6FB15D-D6B2-974A-AC67-E271C3361945}"/>
                  </a:ext>
                </a:extLst>
              </p:cNvPr>
              <p:cNvSpPr txBox="1"/>
              <p:nvPr/>
            </p:nvSpPr>
            <p:spPr>
              <a:xfrm>
                <a:off x="6804614" y="2594986"/>
                <a:ext cx="2025234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Observed spectrum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5EB18B-7EAA-6344-8B34-6165E83E2C70}"/>
                  </a:ext>
                </a:extLst>
              </p:cNvPr>
              <p:cNvSpPr txBox="1"/>
              <p:nvPr/>
            </p:nvSpPr>
            <p:spPr>
              <a:xfrm>
                <a:off x="7428375" y="3474720"/>
                <a:ext cx="777713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Fitting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0265604-7FCA-7D48-AA53-E5DE92AD13AD}"/>
                  </a:ext>
                </a:extLst>
              </p:cNvPr>
              <p:cNvCxnSpPr>
                <a:stCxn id="4" idx="3"/>
                <a:endCxn id="5" idx="1"/>
              </p:cNvCxnSpPr>
              <p:nvPr/>
            </p:nvCxnSpPr>
            <p:spPr>
              <a:xfrm>
                <a:off x="2892139" y="3659386"/>
                <a:ext cx="3661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7BAF185-9ED2-2543-8DEA-B9A4BB71B7F4}"/>
                  </a:ext>
                </a:extLst>
              </p:cNvPr>
              <p:cNvCxnSpPr>
                <a:stCxn id="5" idx="3"/>
                <a:endCxn id="6" idx="1"/>
              </p:cNvCxnSpPr>
              <p:nvPr/>
            </p:nvCxnSpPr>
            <p:spPr>
              <a:xfrm>
                <a:off x="4882810" y="3659386"/>
                <a:ext cx="3661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00484AD-53D5-504B-B74E-C163C851413E}"/>
                  </a:ext>
                </a:extLst>
              </p:cNvPr>
              <p:cNvCxnSpPr>
                <a:stCxn id="6" idx="3"/>
                <a:endCxn id="9" idx="1"/>
              </p:cNvCxnSpPr>
              <p:nvPr/>
            </p:nvCxnSpPr>
            <p:spPr>
              <a:xfrm>
                <a:off x="7062251" y="3659386"/>
                <a:ext cx="3661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B968875-8AA9-894D-9C2D-2D6C01621C1F}"/>
                  </a:ext>
                </a:extLst>
              </p:cNvPr>
              <p:cNvCxnSpPr>
                <a:stCxn id="7" idx="2"/>
                <a:endCxn id="9" idx="0"/>
              </p:cNvCxnSpPr>
              <p:nvPr/>
            </p:nvCxnSpPr>
            <p:spPr>
              <a:xfrm>
                <a:off x="7817231" y="2964318"/>
                <a:ext cx="1" cy="510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21">
                <a:extLst>
                  <a:ext uri="{FF2B5EF4-FFF2-40B4-BE49-F238E27FC236}">
                    <a16:creationId xmlns:a16="http://schemas.microsoft.com/office/drawing/2014/main" id="{5784D28E-997A-3841-8ECD-71DB94117B88}"/>
                  </a:ext>
                </a:extLst>
              </p:cNvPr>
              <p:cNvCxnSpPr>
                <a:cxnSpLocks/>
                <a:stCxn id="9" idx="2"/>
                <a:endCxn id="33" idx="6"/>
              </p:cNvCxnSpPr>
              <p:nvPr/>
            </p:nvCxnSpPr>
            <p:spPr>
              <a:xfrm rot="5400000">
                <a:off x="6538651" y="3075873"/>
                <a:ext cx="510402" cy="2046760"/>
              </a:xfrm>
              <a:prstGeom prst="bentConnector2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ABE941E-C602-BD4A-8BD2-4540C832BD87}"/>
                  </a:ext>
                </a:extLst>
              </p:cNvPr>
              <p:cNvSpPr/>
              <p:nvPr/>
            </p:nvSpPr>
            <p:spPr>
              <a:xfrm>
                <a:off x="4070536" y="4129371"/>
                <a:ext cx="1699936" cy="4501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Update</a:t>
                </a:r>
              </a:p>
            </p:txBody>
          </p:sp>
          <p:cxnSp>
            <p:nvCxnSpPr>
              <p:cNvPr id="36" name="Elbow Connector 35">
                <a:extLst>
                  <a:ext uri="{FF2B5EF4-FFF2-40B4-BE49-F238E27FC236}">
                    <a16:creationId xmlns:a16="http://schemas.microsoft.com/office/drawing/2014/main" id="{C3889DE2-84EE-1842-980C-29C56016B902}"/>
                  </a:ext>
                </a:extLst>
              </p:cNvPr>
              <p:cNvCxnSpPr>
                <a:cxnSpLocks/>
                <a:stCxn id="33" idx="2"/>
                <a:endCxn id="4" idx="2"/>
              </p:cNvCxnSpPr>
              <p:nvPr/>
            </p:nvCxnSpPr>
            <p:spPr>
              <a:xfrm rot="10800000">
                <a:off x="1990964" y="3844052"/>
                <a:ext cx="2079573" cy="510402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EC7929-45CA-8344-AF1A-4854DFA028A2}"/>
                  </a:ext>
                </a:extLst>
              </p:cNvPr>
              <p:cNvSpPr txBox="1"/>
              <p:nvPr/>
            </p:nvSpPr>
            <p:spPr>
              <a:xfrm>
                <a:off x="8994251" y="3336220"/>
                <a:ext cx="2359549" cy="64633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Retrieved Parameters and Posteriors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B0D85B7-FADD-6246-92D9-E7BBEB011078}"/>
                  </a:ext>
                </a:extLst>
              </p:cNvPr>
              <p:cNvCxnSpPr>
                <a:stCxn id="9" idx="3"/>
                <a:endCxn id="38" idx="1"/>
              </p:cNvCxnSpPr>
              <p:nvPr/>
            </p:nvCxnSpPr>
            <p:spPr>
              <a:xfrm>
                <a:off x="8206088" y="3659386"/>
                <a:ext cx="78816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8FE9BB1-D632-D54F-8D46-88FE5E2DB807}"/>
                  </a:ext>
                </a:extLst>
              </p:cNvPr>
              <p:cNvSpPr txBox="1"/>
              <p:nvPr/>
            </p:nvSpPr>
            <p:spPr>
              <a:xfrm>
                <a:off x="3376788" y="2594986"/>
                <a:ext cx="1387496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Assumptions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FACDA61-421D-F545-8FA2-4E34F7EBCDD4}"/>
                  </a:ext>
                </a:extLst>
              </p:cNvPr>
              <p:cNvCxnSpPr>
                <a:stCxn id="42" idx="2"/>
                <a:endCxn id="5" idx="0"/>
              </p:cNvCxnSpPr>
              <p:nvPr/>
            </p:nvCxnSpPr>
            <p:spPr>
              <a:xfrm>
                <a:off x="4070536" y="2964318"/>
                <a:ext cx="1" cy="510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A55405A-6189-1E44-A865-A72CCF672975}"/>
                  </a:ext>
                </a:extLst>
              </p:cNvPr>
              <p:cNvSpPr txBox="1"/>
              <p:nvPr/>
            </p:nvSpPr>
            <p:spPr>
              <a:xfrm>
                <a:off x="3961234" y="4931623"/>
                <a:ext cx="1918539" cy="369332"/>
              </a:xfrm>
              <a:prstGeom prst="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Parameter Bounds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0011B40-4968-054A-845B-AD6FDFC840D6}"/>
                  </a:ext>
                </a:extLst>
              </p:cNvPr>
              <p:cNvCxnSpPr>
                <a:stCxn id="45" idx="0"/>
                <a:endCxn id="33" idx="4"/>
              </p:cNvCxnSpPr>
              <p:nvPr/>
            </p:nvCxnSpPr>
            <p:spPr>
              <a:xfrm flipV="1">
                <a:off x="4920504" y="4579537"/>
                <a:ext cx="0" cy="35208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CBE3ACD-F1D2-E946-A47A-77C1ACAC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5489" y="4211991"/>
              <a:ext cx="3544501" cy="251156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1373DD4-C8B1-0B4E-9A8B-E6D9558CA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5922" y="4165825"/>
              <a:ext cx="2419226" cy="2419226"/>
            </a:xfrm>
            <a:prstGeom prst="rect">
              <a:avLst/>
            </a:prstGeom>
          </p:spPr>
        </p:pic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5DC2708E-5B95-D142-A4AC-D850A586CAAB}"/>
                </a:ext>
              </a:extLst>
            </p:cNvPr>
            <p:cNvSpPr/>
            <p:nvPr/>
          </p:nvSpPr>
          <p:spPr>
            <a:xfrm>
              <a:off x="6246055" y="4027325"/>
              <a:ext cx="5795890" cy="2830675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>
              <a:extLst>
                <a:ext uri="{FF2B5EF4-FFF2-40B4-BE49-F238E27FC236}">
                  <a16:creationId xmlns:a16="http://schemas.microsoft.com/office/drawing/2014/main" id="{D20EAC2B-E602-7C45-AC62-09FD20D59869}"/>
                </a:ext>
              </a:extLst>
            </p:cNvPr>
            <p:cNvSpPr/>
            <p:nvPr/>
          </p:nvSpPr>
          <p:spPr>
            <a:xfrm>
              <a:off x="9551963" y="3225073"/>
              <a:ext cx="858129" cy="671678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D480D34-57B0-014B-90DB-0AB4B3140C13}"/>
                </a:ext>
              </a:extLst>
            </p:cNvPr>
            <p:cNvGrpSpPr/>
            <p:nvPr/>
          </p:nvGrpSpPr>
          <p:grpSpPr>
            <a:xfrm>
              <a:off x="963993" y="5034448"/>
              <a:ext cx="2257599" cy="1200700"/>
              <a:chOff x="703385" y="4682755"/>
              <a:chExt cx="2257599" cy="1200700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2A7D898-00A2-674E-8AB8-1239F6AFEDDF}"/>
                  </a:ext>
                </a:extLst>
              </p:cNvPr>
              <p:cNvSpPr/>
              <p:nvPr/>
            </p:nvSpPr>
            <p:spPr>
              <a:xfrm>
                <a:off x="703385" y="4811151"/>
                <a:ext cx="534572" cy="11254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AA3E85E-06FC-AF47-BCD1-CDC3183D1C07}"/>
                  </a:ext>
                </a:extLst>
              </p:cNvPr>
              <p:cNvSpPr/>
              <p:nvPr/>
            </p:nvSpPr>
            <p:spPr>
              <a:xfrm>
                <a:off x="703385" y="5216769"/>
                <a:ext cx="534572" cy="11254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6678715-70ED-8946-99CF-4AF832668619}"/>
                  </a:ext>
                </a:extLst>
              </p:cNvPr>
              <p:cNvSpPr/>
              <p:nvPr/>
            </p:nvSpPr>
            <p:spPr>
              <a:xfrm>
                <a:off x="703385" y="5622387"/>
                <a:ext cx="534572" cy="11254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61492B2-A77B-A746-B827-952415D938FB}"/>
                  </a:ext>
                </a:extLst>
              </p:cNvPr>
              <p:cNvSpPr txBox="1"/>
              <p:nvPr/>
            </p:nvSpPr>
            <p:spPr>
              <a:xfrm>
                <a:off x="1444735" y="4682755"/>
                <a:ext cx="1516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Retrieval code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4CA325D-8836-8D4B-A491-387D9E231274}"/>
                  </a:ext>
                </a:extLst>
              </p:cNvPr>
              <p:cNvSpPr txBox="1"/>
              <p:nvPr/>
            </p:nvSpPr>
            <p:spPr>
              <a:xfrm>
                <a:off x="1444734" y="5098439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Input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F767018-1274-6D43-B1D2-20B162509826}"/>
                  </a:ext>
                </a:extLst>
              </p:cNvPr>
              <p:cNvSpPr txBox="1"/>
              <p:nvPr/>
            </p:nvSpPr>
            <p:spPr>
              <a:xfrm>
                <a:off x="1444734" y="5514123"/>
                <a:ext cx="856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Output</a:t>
                </a:r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117DCEB-0115-0D41-9CC0-738A074FB637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/>
              <a:t>TauREx</a:t>
            </a:r>
            <a:endParaRPr lang="en-US" sz="20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7223DA1-89C4-7A46-BC59-B60F2470D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600" y="716081"/>
            <a:ext cx="1422400" cy="1422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F176CFB-995F-C247-98F5-EDDAE1B4D110}"/>
              </a:ext>
            </a:extLst>
          </p:cNvPr>
          <p:cNvSpPr/>
          <p:nvPr/>
        </p:nvSpPr>
        <p:spPr>
          <a:xfrm>
            <a:off x="8216551" y="128364"/>
            <a:ext cx="3975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exoai.github.io</a:t>
            </a:r>
            <a:r>
              <a:rPr lang="en-US" dirty="0">
                <a:solidFill>
                  <a:schemeClr val="bg1"/>
                </a:solidFill>
              </a:rPr>
              <a:t>/software/</a:t>
            </a:r>
            <a:r>
              <a:rPr lang="en-US" dirty="0" err="1">
                <a:solidFill>
                  <a:schemeClr val="bg1"/>
                </a:solidFill>
              </a:rPr>
              <a:t>taurex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47B58FF-F830-9341-8463-C33E1087FCA1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A27630A-EE52-BA45-893C-7F5D0CADDF3B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70040A-DCC3-874A-9C0E-FF9A2CDDC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68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CA032-72DB-E545-A517-F81886EC8CDD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9B4184-CF32-2348-9C23-17A5B48E30EF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F5A32-5E45-4441-9119-C547F21AFB7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DB7C30-862C-1540-AD6A-6B1929B65CAA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A42D16-6983-CF49-BE7A-5C66E6EE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3947D34-126D-0A44-9F78-C0E9EB66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96" y="1665411"/>
            <a:ext cx="10515600" cy="742083"/>
          </a:xfrm>
        </p:spPr>
        <p:txBody>
          <a:bodyPr>
            <a:normAutofit fontScale="90000"/>
          </a:bodyPr>
          <a:lstStyle/>
          <a:p>
            <a:r>
              <a:rPr lang="en-US" dirty="0"/>
              <a:t>Around 4000 planets found -&gt; </a:t>
            </a:r>
            <a:r>
              <a:rPr lang="en-US" dirty="0">
                <a:solidFill>
                  <a:srgbClr val="FF0000"/>
                </a:solidFill>
              </a:rPr>
              <a:t>Diverse population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E6A39-B998-F642-BF5B-7168E35F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96" y="2550557"/>
            <a:ext cx="6135730" cy="4063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B8BBDA-1804-DD4C-8541-8BE5C39B3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9943" y="2550557"/>
            <a:ext cx="4001086" cy="40636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9F1B82-0D86-494C-B99F-B33D4EA10CAE}"/>
              </a:ext>
            </a:extLst>
          </p:cNvPr>
          <p:cNvSpPr/>
          <p:nvPr/>
        </p:nvSpPr>
        <p:spPr>
          <a:xfrm>
            <a:off x="2782056" y="633094"/>
            <a:ext cx="6088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41414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Exoplanets Today</a:t>
            </a:r>
            <a:endParaRPr lang="en-GB" sz="3600" dirty="0">
              <a:solidFill>
                <a:srgbClr val="414141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6999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CA032-72DB-E545-A517-F81886EC8CDD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9B4184-CF32-2348-9C23-17A5B48E30EF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F5A32-5E45-4441-9119-C547F21AFB7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DB7C30-862C-1540-AD6A-6B1929B65CAA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A42D16-6983-CF49-BE7A-5C66E6EEA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3947D34-126D-0A44-9F78-C0E9EB66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96" y="1665411"/>
            <a:ext cx="10515600" cy="742083"/>
          </a:xfrm>
        </p:spPr>
        <p:txBody>
          <a:bodyPr>
            <a:normAutofit fontScale="90000"/>
          </a:bodyPr>
          <a:lstStyle/>
          <a:p>
            <a:r>
              <a:rPr lang="en-US" dirty="0"/>
              <a:t>Around 4000 planets found -&gt; </a:t>
            </a:r>
            <a:r>
              <a:rPr lang="en-US" dirty="0">
                <a:solidFill>
                  <a:srgbClr val="FF0000"/>
                </a:solidFill>
              </a:rPr>
              <a:t>Diverse population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F1B82-0D86-494C-B99F-B33D4EA10CAE}"/>
              </a:ext>
            </a:extLst>
          </p:cNvPr>
          <p:cNvSpPr/>
          <p:nvPr/>
        </p:nvSpPr>
        <p:spPr>
          <a:xfrm>
            <a:off x="2782056" y="633094"/>
            <a:ext cx="6088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41414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Exoplanets Today</a:t>
            </a:r>
            <a:endParaRPr lang="en-GB" sz="3600" dirty="0">
              <a:solidFill>
                <a:srgbClr val="414141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1861A0-058D-5E4E-8618-BDB74E7162A1}"/>
              </a:ext>
            </a:extLst>
          </p:cNvPr>
          <p:cNvGrpSpPr/>
          <p:nvPr/>
        </p:nvGrpSpPr>
        <p:grpSpPr>
          <a:xfrm>
            <a:off x="2947283" y="2529414"/>
            <a:ext cx="5922852" cy="4054266"/>
            <a:chOff x="2947283" y="2529414"/>
            <a:chExt cx="5922852" cy="40542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78CF17-024F-9F4A-91F4-EB467D3C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283" y="2529414"/>
              <a:ext cx="5922852" cy="405426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F51A9D-7428-C347-AE3C-C15827E23030}"/>
                </a:ext>
              </a:extLst>
            </p:cNvPr>
            <p:cNvSpPr/>
            <p:nvPr/>
          </p:nvSpPr>
          <p:spPr>
            <a:xfrm>
              <a:off x="7212988" y="2793480"/>
              <a:ext cx="13017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Fulton et al.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78C59D-0048-9F4B-9A54-423AE8362088}"/>
              </a:ext>
            </a:extLst>
          </p:cNvPr>
          <p:cNvSpPr txBox="1"/>
          <p:nvPr/>
        </p:nvSpPr>
        <p:spPr>
          <a:xfrm>
            <a:off x="735850" y="3446840"/>
            <a:ext cx="1901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Rocky planets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1B006-B459-F842-B4D9-B0CE27C949A5}"/>
              </a:ext>
            </a:extLst>
          </p:cNvPr>
          <p:cNvSpPr txBox="1"/>
          <p:nvPr/>
        </p:nvSpPr>
        <p:spPr>
          <a:xfrm>
            <a:off x="9115515" y="3493006"/>
            <a:ext cx="223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Gaseous planets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9C413A-A96A-E840-8038-073B1D00D161}"/>
              </a:ext>
            </a:extLst>
          </p:cNvPr>
          <p:cNvCxnSpPr>
            <a:cxnSpLocks/>
          </p:cNvCxnSpPr>
          <p:nvPr/>
        </p:nvCxnSpPr>
        <p:spPr>
          <a:xfrm>
            <a:off x="6334298" y="3493006"/>
            <a:ext cx="2535837" cy="2308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43037E-BA1E-7245-B010-54E4E04BC916}"/>
              </a:ext>
            </a:extLst>
          </p:cNvPr>
          <p:cNvCxnSpPr>
            <a:cxnSpLocks/>
          </p:cNvCxnSpPr>
          <p:nvPr/>
        </p:nvCxnSpPr>
        <p:spPr>
          <a:xfrm flipH="1" flipV="1">
            <a:off x="2782056" y="3677672"/>
            <a:ext cx="1939573" cy="3763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98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C2B083-6FD2-3548-86B4-88EAECEFCE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C2116-9CB9-4F47-9F2D-63DB09DA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exoplanet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812D-2EAB-A845-AC5E-7452B2696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How do planets form and evolve?</a:t>
            </a:r>
          </a:p>
          <a:p>
            <a:r>
              <a:rPr lang="en-GB" dirty="0">
                <a:solidFill>
                  <a:schemeClr val="bg1"/>
                </a:solidFill>
              </a:rPr>
              <a:t>How chemically diverse are exoplanets?</a:t>
            </a:r>
          </a:p>
          <a:p>
            <a:r>
              <a:rPr lang="en-GB" dirty="0">
                <a:solidFill>
                  <a:schemeClr val="bg1"/>
                </a:solidFill>
              </a:rPr>
              <a:t>How does chemistry correlate with other parameters?</a:t>
            </a:r>
          </a:p>
          <a:p>
            <a:r>
              <a:rPr lang="en-GB" dirty="0">
                <a:solidFill>
                  <a:schemeClr val="bg1"/>
                </a:solidFill>
              </a:rPr>
              <a:t>Have smaller planets retained H2/He envelope?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38ADF4-5764-ED4B-9CA5-D0E965205BB1}"/>
              </a:ext>
            </a:extLst>
          </p:cNvPr>
          <p:cNvSpPr/>
          <p:nvPr/>
        </p:nvSpPr>
        <p:spPr>
          <a:xfrm>
            <a:off x="3176336" y="55306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E32535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Need to study the atmospheres of a large number of planets!</a:t>
            </a:r>
            <a:endParaRPr lang="en-GB" dirty="0">
              <a:solidFill>
                <a:srgbClr val="E32535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BA364-4DEC-DA4B-B7E2-212896084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833" y="850230"/>
            <a:ext cx="2642416" cy="1981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A1F6F-A527-7047-AB03-2643ED714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16" y="4343985"/>
            <a:ext cx="2000989" cy="1967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4FE68-20DF-9C43-BEB0-4A2F3F263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149" y="3253648"/>
            <a:ext cx="2546016" cy="21435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CAE6C2-A3B0-4649-8931-8243E1D2436B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369EE6-7FB0-1144-91AE-3CAFAE1CD59C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038706-B8FF-B640-83CD-F99EC1B2C5A1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4F35FA-EA0F-1C42-8E78-0E5FE998E9CE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FDF1BD-5817-1A4A-B116-675626EE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02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C2B083-6FD2-3548-86B4-88EAECEFCE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C2116-9CB9-4F47-9F2D-63DB09DA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Current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8812D-2EAB-A845-AC5E-7452B2696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545"/>
            <a:ext cx="10515600" cy="4351338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Low resolution and SNR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Limited wavelength coverage (and not </a:t>
            </a:r>
          </a:p>
          <a:p>
            <a:pPr marL="0" indent="0">
              <a:buNone/>
            </a:pPr>
            <a:r>
              <a:rPr lang="en-GB" sz="3200" dirty="0">
                <a:solidFill>
                  <a:schemeClr val="bg1"/>
                </a:solidFill>
              </a:rPr>
              <a:t>simultaneous)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Instrument systematics difficult to disentangle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AE6C2-A3B0-4649-8931-8243E1D2436B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369EE6-7FB0-1144-91AE-3CAFAE1CD59C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038706-B8FF-B640-83CD-F99EC1B2C5A1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4F35FA-EA0F-1C42-8E78-0E5FE998E9CE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FDF1BD-5817-1A4A-B116-675626EE7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DF303C-DAA4-8B40-B71A-FEA28310E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800" y="4200843"/>
            <a:ext cx="2413000" cy="1930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C8A42-A317-FA4B-A055-5CDA26FF6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0" y="1544932"/>
            <a:ext cx="2692400" cy="2197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187346-3232-BF41-A274-1AC0F12062C3}"/>
              </a:ext>
            </a:extLst>
          </p:cNvPr>
          <p:cNvSpPr txBox="1"/>
          <p:nvPr/>
        </p:nvSpPr>
        <p:spPr>
          <a:xfrm>
            <a:off x="10878308" y="1752505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12F8E5-5688-184C-A98F-35AE709AADE3}"/>
              </a:ext>
            </a:extLst>
          </p:cNvPr>
          <p:cNvSpPr txBox="1"/>
          <p:nvPr/>
        </p:nvSpPr>
        <p:spPr>
          <a:xfrm>
            <a:off x="10555851" y="5516785"/>
            <a:ext cx="82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Spitzer</a:t>
            </a:r>
          </a:p>
        </p:txBody>
      </p:sp>
    </p:spTree>
    <p:extLst>
      <p:ext uri="{BB962C8B-B14F-4D97-AF65-F5344CB8AC3E}">
        <p14:creationId xmlns:p14="http://schemas.microsoft.com/office/powerpoint/2010/main" val="246195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5CCF-469E-2547-B9F1-2D4D7A19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Answering the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F69DD-DDA9-3540-B816-E54E4BC37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need:</a:t>
            </a:r>
          </a:p>
          <a:p>
            <a:pPr lvl="1"/>
            <a:r>
              <a:rPr lang="en-GB" dirty="0"/>
              <a:t>To observe hundreds of exoplanet atmospheres</a:t>
            </a:r>
          </a:p>
          <a:p>
            <a:r>
              <a:rPr lang="en-GB" dirty="0"/>
              <a:t>We require:</a:t>
            </a:r>
          </a:p>
          <a:p>
            <a:pPr lvl="1"/>
            <a:r>
              <a:rPr lang="en-GB" dirty="0"/>
              <a:t>Specifically designed instruments</a:t>
            </a:r>
          </a:p>
          <a:p>
            <a:pPr lvl="1"/>
            <a:r>
              <a:rPr lang="en-GB" dirty="0"/>
              <a:t>Broad wavelength coverage</a:t>
            </a:r>
          </a:p>
          <a:p>
            <a:pPr lvl="1"/>
            <a:r>
              <a:rPr lang="en-GB" dirty="0"/>
              <a:t>Dedicated mission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F7C932-4FAE-F544-943F-D60A3144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03563"/>
            <a:ext cx="5575300" cy="307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C87F8F-959A-5945-BAD5-22590C1EDF25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BEB9C-ADB0-0643-B0F5-D4FF00765562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53900B-8871-D242-94B5-08B52C5F05A6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1672A1-3141-A74A-92D7-050745E621C8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03035-E3B1-E648-A0F5-DA8BDA7D6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54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E10C5-C2E8-674A-9D94-85F205507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60CDD-5383-1644-A375-1AC5C3B7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63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E3CE2-2966-F24A-B71D-309DA1698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ESA medium (M4) mission: Launch 2028</a:t>
            </a:r>
          </a:p>
          <a:p>
            <a:r>
              <a:rPr lang="en-GB" dirty="0">
                <a:solidFill>
                  <a:schemeClr val="bg1"/>
                </a:solidFill>
              </a:rPr>
              <a:t>Telescope aperture: 1m</a:t>
            </a:r>
          </a:p>
          <a:p>
            <a:r>
              <a:rPr lang="en-GB" dirty="0">
                <a:solidFill>
                  <a:schemeClr val="bg1"/>
                </a:solidFill>
              </a:rPr>
              <a:t>Wavelength coverage: 0.5 - 7.8µm</a:t>
            </a:r>
          </a:p>
          <a:p>
            <a:r>
              <a:rPr lang="en-GB" dirty="0">
                <a:solidFill>
                  <a:schemeClr val="bg1"/>
                </a:solidFill>
              </a:rPr>
              <a:t>Key science question: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How chemically diverse are exoplanets?</a:t>
            </a:r>
          </a:p>
          <a:p>
            <a:r>
              <a:rPr lang="en-GB" dirty="0">
                <a:solidFill>
                  <a:schemeClr val="bg1"/>
                </a:solidFill>
              </a:rPr>
              <a:t>Science goal: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Observe ~1000 exoplanet atmospheres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C5F53A-7D62-2C4E-920A-200AF580012C}"/>
              </a:ext>
            </a:extLst>
          </p:cNvPr>
          <p:cNvSpPr/>
          <p:nvPr/>
        </p:nvSpPr>
        <p:spPr>
          <a:xfrm rot="10800000" flipV="1">
            <a:off x="1138987" y="-3"/>
            <a:ext cx="11053011" cy="6260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ESA ARIEL Space Telescope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27DC0C-1014-884E-BCE0-1C826C883463}"/>
              </a:ext>
            </a:extLst>
          </p:cNvPr>
          <p:cNvSpPr/>
          <p:nvPr/>
        </p:nvSpPr>
        <p:spPr>
          <a:xfrm>
            <a:off x="9480486" y="113670"/>
            <a:ext cx="271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arielmission.space</a:t>
            </a:r>
            <a:r>
              <a:rPr lang="en-US" dirty="0">
                <a:solidFill>
                  <a:schemeClr val="bg1"/>
                </a:solidFill>
              </a:rPr>
              <a:t>/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F4405A-8BCC-8349-93A5-156CCB8C519C}"/>
              </a:ext>
            </a:extLst>
          </p:cNvPr>
          <p:cNvGrpSpPr/>
          <p:nvPr/>
        </p:nvGrpSpPr>
        <p:grpSpPr>
          <a:xfrm>
            <a:off x="0" y="0"/>
            <a:ext cx="1136592" cy="626065"/>
            <a:chOff x="0" y="0"/>
            <a:chExt cx="1136592" cy="6260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6C450A-E69A-244E-AAE5-A4F8D878DBDC}"/>
                </a:ext>
              </a:extLst>
            </p:cNvPr>
            <p:cNvSpPr/>
            <p:nvPr/>
          </p:nvSpPr>
          <p:spPr>
            <a:xfrm>
              <a:off x="0" y="0"/>
              <a:ext cx="1136592" cy="6260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113901-5EA4-7841-8933-1F5D1F83A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136592" cy="62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121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13324</TotalTime>
  <Words>2316</Words>
  <Application>Microsoft Macintosh PowerPoint</Application>
  <PresentationFormat>Widescreen</PresentationFormat>
  <Paragraphs>360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DIN Condensed</vt:lpstr>
      <vt:lpstr>Gill Sans</vt:lpstr>
      <vt:lpstr>Palatino</vt:lpstr>
      <vt:lpstr>Office Theme</vt:lpstr>
      <vt:lpstr>Cambridge Rocky Worlds</vt:lpstr>
      <vt:lpstr>Plan</vt:lpstr>
      <vt:lpstr>PLANETS ARE UBIQUITOUS</vt:lpstr>
      <vt:lpstr>Around 4000 planets found -&gt; Diverse population</vt:lpstr>
      <vt:lpstr>Around 4000 planets found -&gt; Diverse population</vt:lpstr>
      <vt:lpstr>Key exoplanet questions</vt:lpstr>
      <vt:lpstr>Current Observations</vt:lpstr>
      <vt:lpstr>Answering the key questions</vt:lpstr>
      <vt:lpstr>The Mission</vt:lpstr>
      <vt:lpstr>PowerPoint Presentation</vt:lpstr>
      <vt:lpstr>Observation Techniques</vt:lpstr>
      <vt:lpstr>Observational Strategy</vt:lpstr>
      <vt:lpstr>Sinergy with survey missions</vt:lpstr>
      <vt:lpstr>Current potential targets</vt:lpstr>
      <vt:lpstr>Simulated targets for Ariel</vt:lpstr>
      <vt:lpstr>Simulated targets for Ariel</vt:lpstr>
      <vt:lpstr>Mission Reference Sample</vt:lpstr>
      <vt:lpstr>Mission Reference Sample</vt:lpstr>
      <vt:lpstr>ARIEL Simulations for rocky worlds</vt:lpstr>
      <vt:lpstr>ArielRad</vt:lpstr>
      <vt:lpstr>Simulated Ariel Observations</vt:lpstr>
      <vt:lpstr>55 Cancri e</vt:lpstr>
      <vt:lpstr>55 Cnc e: Mineral atmosphere</vt:lpstr>
      <vt:lpstr>Mineral atmosphere detections</vt:lpstr>
      <vt:lpstr>K2-18b</vt:lpstr>
      <vt:lpstr>K2-18b</vt:lpstr>
      <vt:lpstr>K2-18b: temperate super-Earth</vt:lpstr>
      <vt:lpstr>Retrievals on Ariel observations</vt:lpstr>
      <vt:lpstr>Conclusion</vt:lpstr>
      <vt:lpstr>Retrieval Framework (forward model)</vt:lpstr>
      <vt:lpstr>Retrieval Framework (inverse model)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more complex chemical profiles for exoplanet atmospheres</dc:title>
  <dc:creator>Changeat, Quentin</dc:creator>
  <cp:lastModifiedBy>Changeat, Quentin</cp:lastModifiedBy>
  <cp:revision>84</cp:revision>
  <cp:lastPrinted>2019-07-26T19:37:37Z</cp:lastPrinted>
  <dcterms:created xsi:type="dcterms:W3CDTF">2019-02-14T19:49:50Z</dcterms:created>
  <dcterms:modified xsi:type="dcterms:W3CDTF">2020-01-08T10:18:26Z</dcterms:modified>
</cp:coreProperties>
</file>