
<file path=[Content_Types].xml><?xml version="1.0" encoding="utf-8"?>
<Types xmlns="http://schemas.openxmlformats.org/package/2006/content-types">
  <Default Extension="emf" ContentType="image/x-emf"/>
  <Default Extension="gif" ContentType="image/gif"/>
  <Default Extension="jpeg" ContentType="image/jpeg"/>
  <Default Extension="mp4" ContentType="video/mp4"/>
  <Default Extension="png" ContentType="image/png"/>
  <Default Extension="rels" ContentType="application/vnd.openxmlformats-package.relationships+xml"/>
  <Default Extension="tif" ContentType="image/tif"/>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0"/>
  </p:notesMasterIdLst>
  <p:sldIdLst>
    <p:sldId id="256" r:id="rId2"/>
    <p:sldId id="380" r:id="rId3"/>
    <p:sldId id="385" r:id="rId4"/>
    <p:sldId id="260" r:id="rId5"/>
    <p:sldId id="259" r:id="rId6"/>
    <p:sldId id="261" r:id="rId7"/>
    <p:sldId id="262" r:id="rId8"/>
    <p:sldId id="263" r:id="rId9"/>
    <p:sldId id="264" r:id="rId10"/>
    <p:sldId id="265" r:id="rId11"/>
    <p:sldId id="266" r:id="rId12"/>
    <p:sldId id="267" r:id="rId13"/>
    <p:sldId id="379" r:id="rId14"/>
    <p:sldId id="268" r:id="rId15"/>
    <p:sldId id="269" r:id="rId16"/>
    <p:sldId id="270" r:id="rId17"/>
    <p:sldId id="271" r:id="rId18"/>
    <p:sldId id="273" r:id="rId19"/>
    <p:sldId id="274" r:id="rId20"/>
    <p:sldId id="275" r:id="rId21"/>
    <p:sldId id="276" r:id="rId22"/>
    <p:sldId id="286" r:id="rId23"/>
    <p:sldId id="277" r:id="rId24"/>
    <p:sldId id="278" r:id="rId25"/>
    <p:sldId id="287" r:id="rId26"/>
    <p:sldId id="279" r:id="rId27"/>
    <p:sldId id="288" r:id="rId28"/>
    <p:sldId id="382" r:id="rId29"/>
    <p:sldId id="289" r:id="rId30"/>
    <p:sldId id="383" r:id="rId31"/>
    <p:sldId id="384" r:id="rId32"/>
    <p:sldId id="280" r:id="rId33"/>
    <p:sldId id="281" r:id="rId34"/>
    <p:sldId id="282" r:id="rId35"/>
    <p:sldId id="283" r:id="rId36"/>
    <p:sldId id="272" r:id="rId37"/>
    <p:sldId id="284" r:id="rId38"/>
    <p:sldId id="290" r:id="rId39"/>
  </p:sldIdLst>
  <p:sldSz cx="9144000" cy="6858000" type="screen4x3"/>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Arial"/>
      </a:defRPr>
    </a:lvl1pPr>
    <a:lvl2pPr marL="0" marR="0" indent="45720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Arial"/>
      </a:defRPr>
    </a:lvl2pPr>
    <a:lvl3pPr marL="0" marR="0" indent="91440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Arial"/>
      </a:defRPr>
    </a:lvl3pPr>
    <a:lvl4pPr marL="0" marR="0" indent="137160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Arial"/>
      </a:defRPr>
    </a:lvl4pPr>
    <a:lvl5pPr marL="0" marR="0" indent="182880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Arial"/>
      </a:defRPr>
    </a:lvl5pPr>
    <a:lvl6pPr marL="0" marR="0" indent="228600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Arial"/>
      </a:defRPr>
    </a:lvl6pPr>
    <a:lvl7pPr marL="0" marR="0" indent="274320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Arial"/>
      </a:defRPr>
    </a:lvl7pPr>
    <a:lvl8pPr marL="0" marR="0" indent="320040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Arial"/>
      </a:defRPr>
    </a:lvl8pPr>
    <a:lvl9pPr marL="0" marR="0" indent="365760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rgbClr val="E7F3F4"/>
          </a:solidFill>
        </a:fill>
      </a:tcStyle>
    </a:wholeTbl>
    <a:band2H>
      <a:tcTxStyle/>
      <a:tcStyle>
        <a:tcBdr/>
        <a:fill>
          <a:solidFill>
            <a:srgbClr val="F3F9FA"/>
          </a:solidFill>
        </a:fill>
      </a:tcStyle>
    </a:band2H>
    <a:firstCol>
      <a:tcTxStyle b="on" i="off">
        <a:fontRef idx="minor">
          <a:schemeClr val="accent3">
            <a:lumOff val="44000"/>
          </a:schemeClr>
        </a:fontRef>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1"/>
          </a:solidFill>
        </a:fill>
      </a:tcStyle>
    </a:firstCol>
    <a:lastRow>
      <a:tcTxStyle b="on" i="off">
        <a:fontRef idx="minor">
          <a:schemeClr val="accent3">
            <a:lumOff val="44000"/>
          </a:schemeClr>
        </a:fontRef>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381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1"/>
          </a:solidFill>
        </a:fill>
      </a:tcStyle>
    </a:lastRow>
    <a:firstRow>
      <a:tcTxStyle b="on" i="off">
        <a:fontRef idx="minor">
          <a:schemeClr val="accent3">
            <a:lumOff val="44000"/>
          </a:schemeClr>
        </a:fontRef>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381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3">
              <a:lumOff val="44000"/>
            </a:schemeClr>
          </a:solidFill>
        </a:fill>
      </a:tcStyle>
    </a:wholeTbl>
    <a:band2H>
      <a:tcTxStyle/>
      <a:tcStyle>
        <a:tcBdr/>
        <a:fill>
          <a:solidFill>
            <a:schemeClr val="accent3">
              <a:lumOff val="44000"/>
            </a:schemeClr>
          </a:solidFill>
        </a:fill>
      </a:tcStyle>
    </a:band2H>
    <a:firstCol>
      <a:tcTxStyle b="on" i="off">
        <a:fontRef idx="minor">
          <a:schemeClr val="accent3">
            <a:lumOff val="44000"/>
          </a:schemeClr>
        </a:fontRef>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3">
              <a:lumOff val="44000"/>
            </a:schemeClr>
          </a:solidFill>
        </a:fill>
      </a:tcStyle>
    </a:firstCol>
    <a:lastRow>
      <a:tcTxStyle b="on" i="off">
        <a:fontRef idx="minor">
          <a:schemeClr val="accent3">
            <a:lumOff val="44000"/>
          </a:schemeClr>
        </a:fontRef>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381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3">
              <a:lumOff val="44000"/>
            </a:schemeClr>
          </a:solidFill>
        </a:fill>
      </a:tcStyle>
    </a:lastRow>
    <a:firstRow>
      <a:tcTxStyle b="on" i="off">
        <a:fontRef idx="minor">
          <a:schemeClr val="accent3">
            <a:lumOff val="44000"/>
          </a:schemeClr>
        </a:fontRef>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381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3">
              <a:lumOff val="44000"/>
            </a:schemeClr>
          </a:solidFill>
        </a:fill>
      </a:tcStyle>
    </a:firstRow>
  </a:tblStyle>
  <a:tblStyle styleId="{EEE7283C-3CF3-47DC-8721-378D4A62B228}" styleName="">
    <a:tblBg/>
    <a:wholeTbl>
      <a:tcTxStyle b="off" i="off">
        <a:fontRef idx="minor">
          <a:srgbClr val="000000"/>
        </a:fontRef>
        <a:srgbClr val="000000"/>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rgbClr val="CCCCD9"/>
          </a:solidFill>
        </a:fill>
      </a:tcStyle>
    </a:wholeTbl>
    <a:band2H>
      <a:tcTxStyle/>
      <a:tcStyle>
        <a:tcBdr/>
        <a:fill>
          <a:solidFill>
            <a:srgbClr val="E7E7ED"/>
          </a:solidFill>
        </a:fill>
      </a:tcStyle>
    </a:band2H>
    <a:firstCol>
      <a:tcTxStyle b="on" i="off">
        <a:fontRef idx="minor">
          <a:schemeClr val="accent3">
            <a:lumOff val="44000"/>
          </a:schemeClr>
        </a:fontRef>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6"/>
          </a:solidFill>
        </a:fill>
      </a:tcStyle>
    </a:firstCol>
    <a:lastRow>
      <a:tcTxStyle b="on" i="off">
        <a:fontRef idx="minor">
          <a:schemeClr val="accent3">
            <a:lumOff val="44000"/>
          </a:schemeClr>
        </a:fontRef>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381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6"/>
          </a:solidFill>
        </a:fill>
      </a:tcStyle>
    </a:lastRow>
    <a:firstRow>
      <a:tcTxStyle b="on" i="off">
        <a:fontRef idx="minor">
          <a:schemeClr val="accent3">
            <a:lumOff val="44000"/>
          </a:schemeClr>
        </a:fontRef>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381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chemeClr val="accent3">
              <a:lumOff val="44000"/>
            </a:schemeClr>
          </a:solidFill>
        </a:fill>
      </a:tcStyle>
    </a:band2H>
    <a:firstCol>
      <a:tcTxStyle b="on" i="off">
        <a:fontRef idx="minor">
          <a:schemeClr val="accent3">
            <a:lumOff val="44000"/>
          </a:schemeClr>
        </a:fontRef>
        <a:schemeClr val="accent3">
          <a:lumOff val="44000"/>
        </a:schemeClr>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3">
              <a:lumOff val="44000"/>
            </a:schemeClr>
          </a:solidFill>
        </a:fill>
      </a:tcStyle>
    </a:lastRow>
    <a:firstRow>
      <a:tcTxStyle b="on" i="off">
        <a:fontRef idx="minor">
          <a:schemeClr val="accent3">
            <a:lumOff val="44000"/>
          </a:schemeClr>
        </a:fontRef>
        <a:schemeClr val="accent3">
          <a:lumOff val="44000"/>
        </a:schemeClr>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rgbClr val="CACACA"/>
          </a:solidFill>
        </a:fill>
      </a:tcStyle>
    </a:wholeTbl>
    <a:band2H>
      <a:tcTxStyle/>
      <a:tcStyle>
        <a:tcBdr/>
        <a:fill>
          <a:solidFill>
            <a:srgbClr val="E6E6E6"/>
          </a:solidFill>
        </a:fill>
      </a:tcStyle>
    </a:band2H>
    <a:firstCol>
      <a:tcTxStyle b="on" i="off">
        <a:fontRef idx="minor">
          <a:schemeClr val="accent3">
            <a:lumOff val="44000"/>
          </a:schemeClr>
        </a:fontRef>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rgbClr val="000000"/>
          </a:solidFill>
        </a:fill>
      </a:tcStyle>
    </a:firstCol>
    <a:lastRow>
      <a:tcTxStyle b="on" i="off">
        <a:fontRef idx="minor">
          <a:schemeClr val="accent3">
            <a:lumOff val="44000"/>
          </a:schemeClr>
        </a:fontRef>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381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rgbClr val="000000"/>
          </a:solidFill>
        </a:fill>
      </a:tcStyle>
    </a:lastRow>
    <a:firstRow>
      <a:tcTxStyle b="on" i="off">
        <a:fontRef idx="minor">
          <a:schemeClr val="accent3">
            <a:lumOff val="44000"/>
          </a:schemeClr>
        </a:fontRef>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381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chemeClr val="accent3">
              <a:lumOff val="44000"/>
            </a:schemeClr>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8131"/>
    <p:restoredTop sz="85675"/>
  </p:normalViewPr>
  <p:slideViewPr>
    <p:cSldViewPr snapToGrid="0" snapToObjects="1">
      <p:cViewPr varScale="1">
        <p:scale>
          <a:sx n="97" d="100"/>
          <a:sy n="97" d="100"/>
        </p:scale>
        <p:origin x="496"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7" name="Shape 137"/>
          <p:cNvSpPr>
            <a:spLocks noGrp="1" noRot="1" noChangeAspect="1"/>
          </p:cNvSpPr>
          <p:nvPr>
            <p:ph type="sldImg"/>
          </p:nvPr>
        </p:nvSpPr>
        <p:spPr>
          <a:xfrm>
            <a:off x="1143000" y="685800"/>
            <a:ext cx="4572000" cy="3429000"/>
          </a:xfrm>
          <a:prstGeom prst="rect">
            <a:avLst/>
          </a:prstGeom>
        </p:spPr>
        <p:txBody>
          <a:bodyPr/>
          <a:lstStyle/>
          <a:p>
            <a:endParaRPr/>
          </a:p>
        </p:txBody>
      </p:sp>
      <p:sp>
        <p:nvSpPr>
          <p:cNvPr id="138" name="Shape 138"/>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spcBef>
        <a:spcPts val="400"/>
      </a:spcBef>
      <a:defRPr sz="1200">
        <a:latin typeface="+mn-lt"/>
        <a:ea typeface="+mn-ea"/>
        <a:cs typeface="+mn-cs"/>
        <a:sym typeface="Arial"/>
      </a:defRPr>
    </a:lvl1pPr>
    <a:lvl2pPr indent="228600" latinLnBrk="0">
      <a:spcBef>
        <a:spcPts val="400"/>
      </a:spcBef>
      <a:defRPr sz="1200">
        <a:latin typeface="+mn-lt"/>
        <a:ea typeface="+mn-ea"/>
        <a:cs typeface="+mn-cs"/>
        <a:sym typeface="Arial"/>
      </a:defRPr>
    </a:lvl2pPr>
    <a:lvl3pPr indent="457200" latinLnBrk="0">
      <a:spcBef>
        <a:spcPts val="400"/>
      </a:spcBef>
      <a:defRPr sz="1200">
        <a:latin typeface="+mn-lt"/>
        <a:ea typeface="+mn-ea"/>
        <a:cs typeface="+mn-cs"/>
        <a:sym typeface="Arial"/>
      </a:defRPr>
    </a:lvl3pPr>
    <a:lvl4pPr indent="685800" latinLnBrk="0">
      <a:spcBef>
        <a:spcPts val="400"/>
      </a:spcBef>
      <a:defRPr sz="1200">
        <a:latin typeface="+mn-lt"/>
        <a:ea typeface="+mn-ea"/>
        <a:cs typeface="+mn-cs"/>
        <a:sym typeface="Arial"/>
      </a:defRPr>
    </a:lvl4pPr>
    <a:lvl5pPr indent="914400" latinLnBrk="0">
      <a:spcBef>
        <a:spcPts val="400"/>
      </a:spcBef>
      <a:defRPr sz="1200">
        <a:latin typeface="+mn-lt"/>
        <a:ea typeface="+mn-ea"/>
        <a:cs typeface="+mn-cs"/>
        <a:sym typeface="Arial"/>
      </a:defRPr>
    </a:lvl5pPr>
    <a:lvl6pPr indent="1143000" latinLnBrk="0">
      <a:spcBef>
        <a:spcPts val="400"/>
      </a:spcBef>
      <a:defRPr sz="1200">
        <a:latin typeface="+mn-lt"/>
        <a:ea typeface="+mn-ea"/>
        <a:cs typeface="+mn-cs"/>
        <a:sym typeface="Arial"/>
      </a:defRPr>
    </a:lvl6pPr>
    <a:lvl7pPr indent="1371600" latinLnBrk="0">
      <a:spcBef>
        <a:spcPts val="400"/>
      </a:spcBef>
      <a:defRPr sz="1200">
        <a:latin typeface="+mn-lt"/>
        <a:ea typeface="+mn-ea"/>
        <a:cs typeface="+mn-cs"/>
        <a:sym typeface="Arial"/>
      </a:defRPr>
    </a:lvl7pPr>
    <a:lvl8pPr indent="1600200" latinLnBrk="0">
      <a:spcBef>
        <a:spcPts val="400"/>
      </a:spcBef>
      <a:defRPr sz="1200">
        <a:latin typeface="+mn-lt"/>
        <a:ea typeface="+mn-ea"/>
        <a:cs typeface="+mn-cs"/>
        <a:sym typeface="Arial"/>
      </a:defRPr>
    </a:lvl8pPr>
    <a:lvl9pPr indent="1828800" latinLnBrk="0">
      <a:spcBef>
        <a:spcPts val="400"/>
      </a:spcBef>
      <a:defRPr sz="1200">
        <a:latin typeface="+mn-lt"/>
        <a:ea typeface="+mn-ea"/>
        <a:cs typeface="+mn-cs"/>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 name="Shape 172"/>
          <p:cNvSpPr>
            <a:spLocks noGrp="1" noRot="1" noChangeAspect="1"/>
          </p:cNvSpPr>
          <p:nvPr>
            <p:ph type="sldImg"/>
          </p:nvPr>
        </p:nvSpPr>
        <p:spPr>
          <a:prstGeom prst="rect">
            <a:avLst/>
          </a:prstGeom>
        </p:spPr>
        <p:txBody>
          <a:bodyPr/>
          <a:lstStyle/>
          <a:p>
            <a:endParaRPr/>
          </a:p>
        </p:txBody>
      </p:sp>
      <p:sp>
        <p:nvSpPr>
          <p:cNvPr id="173" name="Shape 173"/>
          <p:cNvSpPr>
            <a:spLocks noGrp="1"/>
          </p:cNvSpPr>
          <p:nvPr>
            <p:ph type="body" sz="quarter" idx="1"/>
          </p:nvPr>
        </p:nvSpPr>
        <p:spPr>
          <a:prstGeom prst="rect">
            <a:avLst/>
          </a:prstGeom>
        </p:spPr>
        <p:txBody>
          <a:bodyPr/>
          <a:lstStyle/>
          <a:p>
            <a:r>
              <a:t>Mars, the red planet, is small, about 11% mass of the Earth</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 name="Shape 177"/>
          <p:cNvSpPr>
            <a:spLocks noGrp="1" noRot="1" noChangeAspect="1"/>
          </p:cNvSpPr>
          <p:nvPr>
            <p:ph type="sldImg"/>
          </p:nvPr>
        </p:nvSpPr>
        <p:spPr>
          <a:prstGeom prst="rect">
            <a:avLst/>
          </a:prstGeom>
        </p:spPr>
        <p:txBody>
          <a:bodyPr/>
          <a:lstStyle/>
          <a:p>
            <a:endParaRPr/>
          </a:p>
        </p:txBody>
      </p:sp>
      <p:sp>
        <p:nvSpPr>
          <p:cNvPr id="178" name="Shape 178"/>
          <p:cNvSpPr>
            <a:spLocks noGrp="1"/>
          </p:cNvSpPr>
          <p:nvPr>
            <p:ph type="body" sz="quarter" idx="1"/>
          </p:nvPr>
        </p:nvSpPr>
        <p:spPr>
          <a:prstGeom prst="rect">
            <a:avLst/>
          </a:prstGeom>
        </p:spPr>
        <p:txBody>
          <a:bodyPr/>
          <a:lstStyle/>
          <a:p>
            <a:r>
              <a:t>Its low gravity, a third of the Earth’s means it can sustain the solar systems tallest known volcano (22km).  The Norther third of Mars is 3 to 5km lower than the southern.  This is known as the Northern dichotomy and has been proposed, controversially,  to have once been an ocean basin.</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 name="Shape 182"/>
          <p:cNvSpPr>
            <a:spLocks noGrp="1" noRot="1" noChangeAspect="1"/>
          </p:cNvSpPr>
          <p:nvPr>
            <p:ph type="sldImg"/>
          </p:nvPr>
        </p:nvSpPr>
        <p:spPr>
          <a:prstGeom prst="rect">
            <a:avLst/>
          </a:prstGeom>
        </p:spPr>
        <p:txBody>
          <a:bodyPr/>
          <a:lstStyle/>
          <a:p>
            <a:endParaRPr/>
          </a:p>
        </p:txBody>
      </p:sp>
      <p:sp>
        <p:nvSpPr>
          <p:cNvPr id="183" name="Shape 183"/>
          <p:cNvSpPr>
            <a:spLocks noGrp="1"/>
          </p:cNvSpPr>
          <p:nvPr>
            <p:ph type="body" sz="quarter" idx="1"/>
          </p:nvPr>
        </p:nvSpPr>
        <p:spPr>
          <a:prstGeom prst="rect">
            <a:avLst/>
          </a:prstGeom>
        </p:spPr>
        <p:txBody>
          <a:bodyPr/>
          <a:lstStyle/>
          <a:p>
            <a:r>
              <a:t>Importantly, the southern half, covered in basalts and meteorite craters, is old, with areas in excess of 3.5_billion years old.</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685800" y="2130425"/>
            <a:ext cx="7772400" cy="1470025"/>
          </a:xfrm>
          <a:prstGeom prst="rect">
            <a:avLst/>
          </a:prstGeom>
        </p:spPr>
        <p:txBody>
          <a:bodyPr/>
          <a:lstStyle/>
          <a:p>
            <a:r>
              <a:t>Title Text</a:t>
            </a:r>
          </a:p>
        </p:txBody>
      </p:sp>
      <p:sp>
        <p:nvSpPr>
          <p:cNvPr id="12"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lvl1pPr>
            <a:lvl2pPr marL="0" indent="457200" algn="ctr">
              <a:buSzTx/>
              <a:buNone/>
            </a:lvl2pPr>
            <a:lvl3pPr marL="0" indent="914400" algn="ctr">
              <a:buSzTx/>
              <a:buNone/>
            </a:lvl3pPr>
            <a:lvl4pPr marL="0" indent="1371600" algn="ctr">
              <a:buSzTx/>
              <a:buNone/>
            </a:lvl4pPr>
            <a:lvl5pPr marL="0" indent="1828800" algn="ctr">
              <a:buSzTx/>
              <a:buNone/>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Content">
    <p:spTree>
      <p:nvGrpSpPr>
        <p:cNvPr id="1" name=""/>
        <p:cNvGrpSpPr/>
        <p:nvPr/>
      </p:nvGrpSpPr>
      <p:grpSpPr>
        <a:xfrm>
          <a:off x="0" y="0"/>
          <a:ext cx="0" cy="0"/>
          <a:chOff x="0" y="0"/>
          <a:chExt cx="0" cy="0"/>
        </a:xfrm>
      </p:grpSpPr>
      <p:sp>
        <p:nvSpPr>
          <p:cNvPr id="92" name="Body Level One…"/>
          <p:cNvSpPr txBox="1">
            <a:spLocks noGrp="1"/>
          </p:cNvSpPr>
          <p:nvPr>
            <p:ph type="body" idx="1"/>
          </p:nvPr>
        </p:nvSpPr>
        <p:spPr>
          <a:xfrm>
            <a:off x="685800" y="609600"/>
            <a:ext cx="7772400" cy="54864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9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Title, Content and Text">
    <p:spTree>
      <p:nvGrpSpPr>
        <p:cNvPr id="1" name=""/>
        <p:cNvGrpSpPr/>
        <p:nvPr/>
      </p:nvGrpSpPr>
      <p:grpSpPr>
        <a:xfrm>
          <a:off x="0" y="0"/>
          <a:ext cx="0" cy="0"/>
          <a:chOff x="0" y="0"/>
          <a:chExt cx="0" cy="0"/>
        </a:xfrm>
      </p:grpSpPr>
      <p:sp>
        <p:nvSpPr>
          <p:cNvPr id="100" name="Title Text"/>
          <p:cNvSpPr txBox="1">
            <a:spLocks noGrp="1"/>
          </p:cNvSpPr>
          <p:nvPr>
            <p:ph type="title"/>
          </p:nvPr>
        </p:nvSpPr>
        <p:spPr>
          <a:prstGeom prst="rect">
            <a:avLst/>
          </a:prstGeom>
        </p:spPr>
        <p:txBody>
          <a:bodyPr/>
          <a:lstStyle/>
          <a:p>
            <a:r>
              <a:t>Title Text</a:t>
            </a:r>
          </a:p>
        </p:txBody>
      </p:sp>
      <p:sp>
        <p:nvSpPr>
          <p:cNvPr id="101" name="Body Level One…"/>
          <p:cNvSpPr txBox="1">
            <a:spLocks noGrp="1"/>
          </p:cNvSpPr>
          <p:nvPr>
            <p:ph type="body" sz="half" idx="1"/>
          </p:nvPr>
        </p:nvSpPr>
        <p:spPr>
          <a:xfrm>
            <a:off x="685800" y="1981200"/>
            <a:ext cx="3810000" cy="41148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102" name="Text Placeholder 3"/>
          <p:cNvSpPr>
            <a:spLocks noGrp="1"/>
          </p:cNvSpPr>
          <p:nvPr>
            <p:ph type="body" sz="half" idx="13"/>
          </p:nvPr>
        </p:nvSpPr>
        <p:spPr>
          <a:xfrm>
            <a:off x="4648200" y="1981200"/>
            <a:ext cx="3810000" cy="4114800"/>
          </a:xfrm>
          <a:prstGeom prst="rect">
            <a:avLst/>
          </a:prstGeom>
        </p:spPr>
        <p:txBody>
          <a:bodyPr>
            <a:normAutofit/>
          </a:bodyPr>
          <a:lstStyle/>
          <a:p>
            <a:endParaRP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nd Content over Text">
    <p:spTree>
      <p:nvGrpSpPr>
        <p:cNvPr id="1" name=""/>
        <p:cNvGrpSpPr/>
        <p:nvPr/>
      </p:nvGrpSpPr>
      <p:grpSpPr>
        <a:xfrm>
          <a:off x="0" y="0"/>
          <a:ext cx="0" cy="0"/>
          <a:chOff x="0" y="0"/>
          <a:chExt cx="0" cy="0"/>
        </a:xfrm>
      </p:grpSpPr>
      <p:sp>
        <p:nvSpPr>
          <p:cNvPr id="110" name="Title Text"/>
          <p:cNvSpPr txBox="1">
            <a:spLocks noGrp="1"/>
          </p:cNvSpPr>
          <p:nvPr>
            <p:ph type="title"/>
          </p:nvPr>
        </p:nvSpPr>
        <p:spPr>
          <a:prstGeom prst="rect">
            <a:avLst/>
          </a:prstGeom>
        </p:spPr>
        <p:txBody>
          <a:bodyPr/>
          <a:lstStyle/>
          <a:p>
            <a:r>
              <a:t>Title Text</a:t>
            </a:r>
          </a:p>
        </p:txBody>
      </p:sp>
      <p:sp>
        <p:nvSpPr>
          <p:cNvPr id="111" name="Body Level One…"/>
          <p:cNvSpPr txBox="1">
            <a:spLocks noGrp="1"/>
          </p:cNvSpPr>
          <p:nvPr>
            <p:ph type="body" sz="half" idx="1"/>
          </p:nvPr>
        </p:nvSpPr>
        <p:spPr>
          <a:xfrm>
            <a:off x="685800" y="1981200"/>
            <a:ext cx="7772400" cy="19812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112" name="Text Placeholder 3"/>
          <p:cNvSpPr>
            <a:spLocks noGrp="1"/>
          </p:cNvSpPr>
          <p:nvPr>
            <p:ph type="body" sz="half" idx="13"/>
          </p:nvPr>
        </p:nvSpPr>
        <p:spPr>
          <a:xfrm>
            <a:off x="685800" y="4114800"/>
            <a:ext cx="7772400" cy="1981200"/>
          </a:xfrm>
          <a:prstGeom prst="rect">
            <a:avLst/>
          </a:prstGeom>
        </p:spPr>
        <p:txBody>
          <a:bodyPr>
            <a:normAutofit/>
          </a:bodyPr>
          <a:lstStyle/>
          <a:p>
            <a:endParaRPr/>
          </a:p>
        </p:txBody>
      </p:sp>
      <p:sp>
        <p:nvSpPr>
          <p:cNvPr id="1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and Table">
    <p:spTree>
      <p:nvGrpSpPr>
        <p:cNvPr id="1" name=""/>
        <p:cNvGrpSpPr/>
        <p:nvPr/>
      </p:nvGrpSpPr>
      <p:grpSpPr>
        <a:xfrm>
          <a:off x="0" y="0"/>
          <a:ext cx="0" cy="0"/>
          <a:chOff x="0" y="0"/>
          <a:chExt cx="0" cy="0"/>
        </a:xfrm>
      </p:grpSpPr>
      <p:sp>
        <p:nvSpPr>
          <p:cNvPr id="120" name="Title Text"/>
          <p:cNvSpPr txBox="1">
            <a:spLocks noGrp="1"/>
          </p:cNvSpPr>
          <p:nvPr>
            <p:ph type="title"/>
          </p:nvPr>
        </p:nvSpPr>
        <p:spPr>
          <a:prstGeom prst="rect">
            <a:avLst/>
          </a:prstGeom>
        </p:spPr>
        <p:txBody>
          <a:bodyPr/>
          <a:lstStyle/>
          <a:p>
            <a:r>
              <a:t>Title Text</a:t>
            </a:r>
          </a:p>
        </p:txBody>
      </p:sp>
      <p:sp>
        <p:nvSpPr>
          <p:cNvPr id="12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le and 2 Content over Text">
    <p:spTree>
      <p:nvGrpSpPr>
        <p:cNvPr id="1" name=""/>
        <p:cNvGrpSpPr/>
        <p:nvPr/>
      </p:nvGrpSpPr>
      <p:grpSpPr>
        <a:xfrm>
          <a:off x="0" y="0"/>
          <a:ext cx="0" cy="0"/>
          <a:chOff x="0" y="0"/>
          <a:chExt cx="0" cy="0"/>
        </a:xfrm>
      </p:grpSpPr>
      <p:sp>
        <p:nvSpPr>
          <p:cNvPr id="128" name="Title Text"/>
          <p:cNvSpPr txBox="1">
            <a:spLocks noGrp="1"/>
          </p:cNvSpPr>
          <p:nvPr>
            <p:ph type="title"/>
          </p:nvPr>
        </p:nvSpPr>
        <p:spPr>
          <a:prstGeom prst="rect">
            <a:avLst/>
          </a:prstGeom>
        </p:spPr>
        <p:txBody>
          <a:bodyPr/>
          <a:lstStyle/>
          <a:p>
            <a:r>
              <a:t>Title Text</a:t>
            </a:r>
          </a:p>
        </p:txBody>
      </p:sp>
      <p:sp>
        <p:nvSpPr>
          <p:cNvPr id="129" name="Body Level One…"/>
          <p:cNvSpPr txBox="1">
            <a:spLocks noGrp="1"/>
          </p:cNvSpPr>
          <p:nvPr>
            <p:ph type="body" sz="quarter" idx="1"/>
          </p:nvPr>
        </p:nvSpPr>
        <p:spPr>
          <a:xfrm>
            <a:off x="685800" y="1981200"/>
            <a:ext cx="3810000" cy="19812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130" name="Text Placeholder 4"/>
          <p:cNvSpPr>
            <a:spLocks noGrp="1"/>
          </p:cNvSpPr>
          <p:nvPr>
            <p:ph type="body" sz="half" idx="13"/>
          </p:nvPr>
        </p:nvSpPr>
        <p:spPr>
          <a:xfrm>
            <a:off x="685800" y="4114800"/>
            <a:ext cx="7772400" cy="1981200"/>
          </a:xfrm>
          <a:prstGeom prst="rect">
            <a:avLst/>
          </a:prstGeom>
        </p:spPr>
        <p:txBody>
          <a:bodyPr>
            <a:normAutofit/>
          </a:bodyPr>
          <a:lstStyle/>
          <a:p>
            <a:endParaRPr/>
          </a:p>
        </p:txBody>
      </p:sp>
      <p:sp>
        <p:nvSpPr>
          <p:cNvPr id="1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Title Text"/>
          <p:cNvSpPr txBox="1">
            <a:spLocks noGrp="1"/>
          </p:cNvSpPr>
          <p:nvPr>
            <p:ph type="title"/>
          </p:nvPr>
        </p:nvSpPr>
        <p:spPr>
          <a:prstGeom prst="rect">
            <a:avLst/>
          </a:prstGeom>
        </p:spPr>
        <p:txBody>
          <a:bodyPr/>
          <a:lstStyle/>
          <a:p>
            <a:r>
              <a:t>Title Text</a:t>
            </a:r>
          </a:p>
        </p:txBody>
      </p:sp>
      <p:sp>
        <p:nvSpPr>
          <p:cNvPr id="21" name="Body Level One…"/>
          <p:cNvSpPr txBox="1">
            <a:spLocks noGrp="1"/>
          </p:cNvSpPr>
          <p:nvPr>
            <p:ph type="body" idx="1"/>
          </p:nvPr>
        </p:nvSpPr>
        <p:spPr>
          <a:xfrm>
            <a:off x="685800" y="1981200"/>
            <a:ext cx="7772400" cy="41148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Title Text"/>
          <p:cNvSpPr txBox="1">
            <a:spLocks noGrp="1"/>
          </p:cNvSpPr>
          <p:nvPr>
            <p:ph type="title"/>
          </p:nvPr>
        </p:nvSpPr>
        <p:spPr>
          <a:xfrm>
            <a:off x="722312" y="4406900"/>
            <a:ext cx="7772401" cy="1362075"/>
          </a:xfrm>
          <a:prstGeom prst="rect">
            <a:avLst/>
          </a:prstGeom>
        </p:spPr>
        <p:txBody>
          <a:bodyPr anchor="t"/>
          <a:lstStyle>
            <a:lvl1pPr algn="l">
              <a:defRPr sz="4000" b="1" cap="all"/>
            </a:lvl1pPr>
          </a:lstStyle>
          <a:p>
            <a:r>
              <a:t>Title Text</a:t>
            </a:r>
          </a:p>
        </p:txBody>
      </p:sp>
      <p:sp>
        <p:nvSpPr>
          <p:cNvPr id="30"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vl1pPr>
            <a:lvl2pPr marL="0" indent="457200">
              <a:spcBef>
                <a:spcPts val="400"/>
              </a:spcBef>
              <a:buSzTx/>
              <a:buNone/>
              <a:defRPr sz="2000"/>
            </a:lvl2pPr>
            <a:lvl3pPr marL="0" indent="914400">
              <a:spcBef>
                <a:spcPts val="400"/>
              </a:spcBef>
              <a:buSzTx/>
              <a:buNone/>
              <a:defRPr sz="2000"/>
            </a:lvl3pPr>
            <a:lvl4pPr marL="0" indent="1371600">
              <a:spcBef>
                <a:spcPts val="400"/>
              </a:spcBef>
              <a:buSzTx/>
              <a:buNone/>
              <a:defRPr sz="2000"/>
            </a:lvl4pPr>
            <a:lvl5pPr marL="0" indent="1828800">
              <a:spcBef>
                <a:spcPts val="4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Title Text"/>
          <p:cNvSpPr txBox="1">
            <a:spLocks noGrp="1"/>
          </p:cNvSpPr>
          <p:nvPr>
            <p:ph type="title"/>
          </p:nvPr>
        </p:nvSpPr>
        <p:spPr>
          <a:prstGeom prst="rect">
            <a:avLst/>
          </a:prstGeom>
        </p:spPr>
        <p:txBody>
          <a:bodyPr/>
          <a:lstStyle/>
          <a:p>
            <a:r>
              <a:t>Title Text</a:t>
            </a:r>
          </a:p>
        </p:txBody>
      </p:sp>
      <p:sp>
        <p:nvSpPr>
          <p:cNvPr id="39"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4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Title Text"/>
          <p:cNvSpPr txBox="1">
            <a:spLocks noGrp="1"/>
          </p:cNvSpPr>
          <p:nvPr>
            <p:ph type="title"/>
          </p:nvPr>
        </p:nvSpPr>
        <p:spPr>
          <a:xfrm>
            <a:off x="457200" y="274638"/>
            <a:ext cx="8229600" cy="1143001"/>
          </a:xfrm>
          <a:prstGeom prst="rect">
            <a:avLst/>
          </a:prstGeom>
        </p:spPr>
        <p:txBody>
          <a:bodyPr/>
          <a:lstStyle/>
          <a:p>
            <a:r>
              <a:t>Title Text</a:t>
            </a:r>
          </a:p>
        </p:txBody>
      </p:sp>
      <p:sp>
        <p:nvSpPr>
          <p:cNvPr id="48"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vl1pPr>
            <a:lvl2pPr marL="0" indent="457200">
              <a:spcBef>
                <a:spcPts val="500"/>
              </a:spcBef>
              <a:buSzTx/>
              <a:buNone/>
              <a:defRPr sz="2400" b="1"/>
            </a:lvl2pPr>
            <a:lvl3pPr marL="0" indent="914400">
              <a:spcBef>
                <a:spcPts val="500"/>
              </a:spcBef>
              <a:buSzTx/>
              <a:buNone/>
              <a:defRPr sz="2400" b="1"/>
            </a:lvl3pPr>
            <a:lvl4pPr marL="0" indent="1371600">
              <a:spcBef>
                <a:spcPts val="500"/>
              </a:spcBef>
              <a:buSzTx/>
              <a:buNone/>
              <a:defRPr sz="2400" b="1"/>
            </a:lvl4pPr>
            <a:lvl5pPr marL="0" indent="1828800">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49" name="Text Placeholder 4"/>
          <p:cNvSpPr>
            <a:spLocks noGrp="1"/>
          </p:cNvSpPr>
          <p:nvPr>
            <p:ph type="body" sz="quarter" idx="13"/>
          </p:nvPr>
        </p:nvSpPr>
        <p:spPr>
          <a:xfrm>
            <a:off x="4645025" y="1535112"/>
            <a:ext cx="4041775" cy="639763"/>
          </a:xfrm>
          <a:prstGeom prst="rect">
            <a:avLst/>
          </a:prstGeom>
        </p:spPr>
        <p:txBody>
          <a:bodyPr anchor="b">
            <a:normAutofit/>
          </a:bodyPr>
          <a:lstStyle/>
          <a:p>
            <a:pPr marL="0" indent="0">
              <a:spcBef>
                <a:spcPts val="500"/>
              </a:spcBef>
              <a:buSzTx/>
              <a:buNone/>
              <a:defRPr sz="2400" b="1"/>
            </a:pPr>
            <a:endParaRPr/>
          </a:p>
        </p:txBody>
      </p:sp>
      <p:sp>
        <p:nvSpPr>
          <p:cNvPr id="5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Title Text"/>
          <p:cNvSpPr txBox="1">
            <a:spLocks noGrp="1"/>
          </p:cNvSpPr>
          <p:nvPr>
            <p:ph type="title"/>
          </p:nvPr>
        </p:nvSpPr>
        <p:spPr>
          <a:prstGeom prst="rect">
            <a:avLst/>
          </a:prstGeom>
        </p:spPr>
        <p:txBody>
          <a:bodyPr/>
          <a:lstStyle/>
          <a:p>
            <a:r>
              <a:t>Title Text</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Title Text"/>
          <p:cNvSpPr txBox="1">
            <a:spLocks noGrp="1"/>
          </p:cNvSpPr>
          <p:nvPr>
            <p:ph type="title"/>
          </p:nvPr>
        </p:nvSpPr>
        <p:spPr>
          <a:xfrm>
            <a:off x="457200" y="273050"/>
            <a:ext cx="3008314" cy="1162050"/>
          </a:xfrm>
          <a:prstGeom prst="rect">
            <a:avLst/>
          </a:prstGeom>
        </p:spPr>
        <p:txBody>
          <a:bodyPr anchor="b"/>
          <a:lstStyle>
            <a:lvl1pPr algn="l">
              <a:defRPr sz="2000" b="1"/>
            </a:lvl1pPr>
          </a:lstStyle>
          <a:p>
            <a:r>
              <a:t>Title Text</a:t>
            </a:r>
          </a:p>
        </p:txBody>
      </p:sp>
      <p:sp>
        <p:nvSpPr>
          <p:cNvPr id="73" name="Body Level One…"/>
          <p:cNvSpPr txBox="1">
            <a:spLocks noGrp="1"/>
          </p:cNvSpPr>
          <p:nvPr>
            <p:ph type="body" idx="1"/>
          </p:nvPr>
        </p:nvSpPr>
        <p:spPr>
          <a:xfrm>
            <a:off x="3575050" y="273050"/>
            <a:ext cx="5111750" cy="5853113"/>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74" name="Text Placeholder 3"/>
          <p:cNvSpPr>
            <a:spLocks noGrp="1"/>
          </p:cNvSpPr>
          <p:nvPr>
            <p:ph type="body" sz="half" idx="13"/>
          </p:nvPr>
        </p:nvSpPr>
        <p:spPr>
          <a:xfrm>
            <a:off x="457199" y="1435100"/>
            <a:ext cx="3008315" cy="4691063"/>
          </a:xfrm>
          <a:prstGeom prst="rect">
            <a:avLst/>
          </a:prstGeom>
        </p:spPr>
        <p:txBody>
          <a:bodyPr>
            <a:normAutofit/>
          </a:bodyPr>
          <a:lstStyle/>
          <a:p>
            <a:pPr marL="0" indent="0">
              <a:spcBef>
                <a:spcPts val="300"/>
              </a:spcBef>
              <a:buSzTx/>
              <a:buNone/>
              <a:defRPr sz="1400"/>
            </a:pPr>
            <a:endParaRPr/>
          </a:p>
        </p:txBody>
      </p:sp>
      <p:sp>
        <p:nvSpPr>
          <p:cNvPr id="7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Title Text"/>
          <p:cNvSpPr txBox="1">
            <a:spLocks noGrp="1"/>
          </p:cNvSpPr>
          <p:nvPr>
            <p:ph type="title"/>
          </p:nvPr>
        </p:nvSpPr>
        <p:spPr>
          <a:xfrm>
            <a:off x="1792288" y="4800600"/>
            <a:ext cx="5486401" cy="566738"/>
          </a:xfrm>
          <a:prstGeom prst="rect">
            <a:avLst/>
          </a:prstGeom>
        </p:spPr>
        <p:txBody>
          <a:bodyPr anchor="b"/>
          <a:lstStyle>
            <a:lvl1pPr algn="l">
              <a:defRPr sz="2000" b="1"/>
            </a:lvl1pPr>
          </a:lstStyle>
          <a:p>
            <a:r>
              <a:t>Title Text</a:t>
            </a:r>
          </a:p>
        </p:txBody>
      </p:sp>
      <p:sp>
        <p:nvSpPr>
          <p:cNvPr id="83" name="Picture Placeholder 2"/>
          <p:cNvSpPr>
            <a:spLocks noGrp="1"/>
          </p:cNvSpPr>
          <p:nvPr>
            <p:ph type="pic" sz="half" idx="13"/>
          </p:nvPr>
        </p:nvSpPr>
        <p:spPr>
          <a:xfrm>
            <a:off x="1792288" y="612775"/>
            <a:ext cx="5486401" cy="4114800"/>
          </a:xfrm>
          <a:prstGeom prst="rect">
            <a:avLst/>
          </a:prstGeom>
        </p:spPr>
        <p:txBody>
          <a:bodyPr lIns="91439" rIns="91439"/>
          <a:lstStyle/>
          <a:p>
            <a:endParaRPr/>
          </a:p>
        </p:txBody>
      </p:sp>
      <p:sp>
        <p:nvSpPr>
          <p:cNvPr id="84"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8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2000">
              <a:srgbClr val="161645"/>
            </a:gs>
            <a:gs pos="77000">
              <a:srgbClr val="000000"/>
            </a:gs>
          </a:gsLst>
          <a:lin ang="5400000" scaled="0"/>
        </a:gra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685800" y="609600"/>
            <a:ext cx="7772400" cy="1143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p>
            <a:r>
              <a:t>Title Text</a:t>
            </a:r>
          </a:p>
        </p:txBody>
      </p:sp>
      <p:sp>
        <p:nvSpPr>
          <p:cNvPr id="3" name="Body Level One…"/>
          <p:cNvSpPr txBox="1">
            <a:spLocks noGrp="1"/>
          </p:cNvSpPr>
          <p:nvPr>
            <p:ph type="body" idx="1"/>
          </p:nvPr>
        </p:nvSpPr>
        <p:spPr>
          <a:xfrm>
            <a:off x="457200" y="1600200"/>
            <a:ext cx="8229600" cy="45259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8156292" y="6248400"/>
            <a:ext cx="301909" cy="288824"/>
          </a:xfrm>
          <a:prstGeom prst="rect">
            <a:avLst/>
          </a:prstGeom>
          <a:ln w="12700">
            <a:miter lim="400000"/>
          </a:ln>
        </p:spPr>
        <p:txBody>
          <a:bodyPr wrap="none" lIns="45719" rIns="45719">
            <a:spAutoFit/>
          </a:bodyPr>
          <a:lstStyle>
            <a:lvl1pPr algn="r">
              <a:defRPr sz="1400"/>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ransition spd="med"/>
  <p:txStyles>
    <p:titleStyle>
      <a:lvl1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Arial"/>
        </a:defRPr>
      </a:lvl1pPr>
      <a:lvl2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Arial"/>
        </a:defRPr>
      </a:lvl2pPr>
      <a:lvl3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Arial"/>
        </a:defRPr>
      </a:lvl3pPr>
      <a:lvl4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Arial"/>
        </a:defRPr>
      </a:lvl4pPr>
      <a:lvl5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Arial"/>
        </a:defRPr>
      </a:lvl5pPr>
      <a:lvl6pPr marL="0" marR="0" indent="45720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Arial"/>
        </a:defRPr>
      </a:lvl6pPr>
      <a:lvl7pPr marL="0" marR="0" indent="91440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Arial"/>
        </a:defRPr>
      </a:lvl7pPr>
      <a:lvl8pPr marL="0" marR="0" indent="137160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Arial"/>
        </a:defRPr>
      </a:lvl8pPr>
      <a:lvl9pPr marL="0" marR="0" indent="182880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Arial"/>
        </a:defRPr>
      </a:lvl9pPr>
    </p:titleStyle>
    <p:bodyStyle>
      <a:lvl1pPr marL="342900" marR="0" indent="-342900" algn="l" defTabSz="914400" rtl="0" latinLnBrk="0">
        <a:lnSpc>
          <a:spcPct val="100000"/>
        </a:lnSpc>
        <a:spcBef>
          <a:spcPts val="700"/>
        </a:spcBef>
        <a:spcAft>
          <a:spcPts val="0"/>
        </a:spcAft>
        <a:buClrTx/>
        <a:buSzPct val="100000"/>
        <a:buFontTx/>
        <a:buChar char="•"/>
        <a:tabLst/>
        <a:defRPr sz="3200" b="0" i="0" u="none" strike="noStrike" cap="none" spc="0" baseline="0">
          <a:ln>
            <a:noFill/>
          </a:ln>
          <a:solidFill>
            <a:srgbClr val="000000"/>
          </a:solidFill>
          <a:uFillTx/>
          <a:latin typeface="+mn-lt"/>
          <a:ea typeface="+mn-ea"/>
          <a:cs typeface="+mn-cs"/>
          <a:sym typeface="Arial"/>
        </a:defRPr>
      </a:lvl1pPr>
      <a:lvl2pPr marL="783771" marR="0" indent="-326571" algn="l" defTabSz="914400" rtl="0" latinLnBrk="0">
        <a:lnSpc>
          <a:spcPct val="100000"/>
        </a:lnSpc>
        <a:spcBef>
          <a:spcPts val="700"/>
        </a:spcBef>
        <a:spcAft>
          <a:spcPts val="0"/>
        </a:spcAft>
        <a:buClrTx/>
        <a:buSzPct val="100000"/>
        <a:buFontTx/>
        <a:buChar char="–"/>
        <a:tabLst/>
        <a:defRPr sz="3200" b="0" i="0" u="none" strike="noStrike" cap="none" spc="0" baseline="0">
          <a:ln>
            <a:noFill/>
          </a:ln>
          <a:solidFill>
            <a:srgbClr val="000000"/>
          </a:solidFill>
          <a:uFillTx/>
          <a:latin typeface="+mn-lt"/>
          <a:ea typeface="+mn-ea"/>
          <a:cs typeface="+mn-cs"/>
          <a:sym typeface="Arial"/>
        </a:defRPr>
      </a:lvl2pPr>
      <a:lvl3pPr marL="1219200" marR="0" indent="-304800" algn="l" defTabSz="914400" rtl="0" latinLnBrk="0">
        <a:lnSpc>
          <a:spcPct val="100000"/>
        </a:lnSpc>
        <a:spcBef>
          <a:spcPts val="700"/>
        </a:spcBef>
        <a:spcAft>
          <a:spcPts val="0"/>
        </a:spcAft>
        <a:buClrTx/>
        <a:buSzPct val="100000"/>
        <a:buFontTx/>
        <a:buChar char="•"/>
        <a:tabLst/>
        <a:defRPr sz="3200" b="0" i="0" u="none" strike="noStrike" cap="none" spc="0" baseline="0">
          <a:ln>
            <a:noFill/>
          </a:ln>
          <a:solidFill>
            <a:srgbClr val="000000"/>
          </a:solidFill>
          <a:uFillTx/>
          <a:latin typeface="+mn-lt"/>
          <a:ea typeface="+mn-ea"/>
          <a:cs typeface="+mn-cs"/>
          <a:sym typeface="Arial"/>
        </a:defRPr>
      </a:lvl3pPr>
      <a:lvl4pPr marL="1737360" marR="0" indent="-365760" algn="l" defTabSz="914400" rtl="0" latinLnBrk="0">
        <a:lnSpc>
          <a:spcPct val="100000"/>
        </a:lnSpc>
        <a:spcBef>
          <a:spcPts val="700"/>
        </a:spcBef>
        <a:spcAft>
          <a:spcPts val="0"/>
        </a:spcAft>
        <a:buClrTx/>
        <a:buSzPct val="100000"/>
        <a:buFontTx/>
        <a:buChar char="–"/>
        <a:tabLst/>
        <a:defRPr sz="3200" b="0" i="0" u="none" strike="noStrike" cap="none" spc="0" baseline="0">
          <a:ln>
            <a:noFill/>
          </a:ln>
          <a:solidFill>
            <a:srgbClr val="000000"/>
          </a:solidFill>
          <a:uFillTx/>
          <a:latin typeface="+mn-lt"/>
          <a:ea typeface="+mn-ea"/>
          <a:cs typeface="+mn-cs"/>
          <a:sym typeface="Arial"/>
        </a:defRPr>
      </a:lvl4pPr>
      <a:lvl5pPr marL="2194560" marR="0" indent="-365760" algn="l" defTabSz="914400" rtl="0" latinLnBrk="0">
        <a:lnSpc>
          <a:spcPct val="100000"/>
        </a:lnSpc>
        <a:spcBef>
          <a:spcPts val="700"/>
        </a:spcBef>
        <a:spcAft>
          <a:spcPts val="0"/>
        </a:spcAft>
        <a:buClrTx/>
        <a:buSzPct val="100000"/>
        <a:buFontTx/>
        <a:buChar char="»"/>
        <a:tabLst/>
        <a:defRPr sz="3200" b="0" i="0" u="none" strike="noStrike" cap="none" spc="0" baseline="0">
          <a:ln>
            <a:noFill/>
          </a:ln>
          <a:solidFill>
            <a:srgbClr val="000000"/>
          </a:solidFill>
          <a:uFillTx/>
          <a:latin typeface="+mn-lt"/>
          <a:ea typeface="+mn-ea"/>
          <a:cs typeface="+mn-cs"/>
          <a:sym typeface="Arial"/>
        </a:defRPr>
      </a:lvl5pPr>
      <a:lvl6pPr marL="2651760" marR="0" indent="-365760" algn="l" defTabSz="914400" rtl="0" latinLnBrk="0">
        <a:lnSpc>
          <a:spcPct val="100000"/>
        </a:lnSpc>
        <a:spcBef>
          <a:spcPts val="700"/>
        </a:spcBef>
        <a:spcAft>
          <a:spcPts val="0"/>
        </a:spcAft>
        <a:buClrTx/>
        <a:buSzPct val="100000"/>
        <a:buFontTx/>
        <a:buChar char="»"/>
        <a:tabLst/>
        <a:defRPr sz="3200" b="0" i="0" u="none" strike="noStrike" cap="none" spc="0" baseline="0">
          <a:ln>
            <a:noFill/>
          </a:ln>
          <a:solidFill>
            <a:srgbClr val="000000"/>
          </a:solidFill>
          <a:uFillTx/>
          <a:latin typeface="+mn-lt"/>
          <a:ea typeface="+mn-ea"/>
          <a:cs typeface="+mn-cs"/>
          <a:sym typeface="Arial"/>
        </a:defRPr>
      </a:lvl6pPr>
      <a:lvl7pPr marL="3108960" marR="0" indent="-365760" algn="l" defTabSz="914400" rtl="0" latinLnBrk="0">
        <a:lnSpc>
          <a:spcPct val="100000"/>
        </a:lnSpc>
        <a:spcBef>
          <a:spcPts val="700"/>
        </a:spcBef>
        <a:spcAft>
          <a:spcPts val="0"/>
        </a:spcAft>
        <a:buClrTx/>
        <a:buSzPct val="100000"/>
        <a:buFontTx/>
        <a:buChar char="»"/>
        <a:tabLst/>
        <a:defRPr sz="3200" b="0" i="0" u="none" strike="noStrike" cap="none" spc="0" baseline="0">
          <a:ln>
            <a:noFill/>
          </a:ln>
          <a:solidFill>
            <a:srgbClr val="000000"/>
          </a:solidFill>
          <a:uFillTx/>
          <a:latin typeface="+mn-lt"/>
          <a:ea typeface="+mn-ea"/>
          <a:cs typeface="+mn-cs"/>
          <a:sym typeface="Arial"/>
        </a:defRPr>
      </a:lvl7pPr>
      <a:lvl8pPr marL="3566159" marR="0" indent="-365759" algn="l" defTabSz="914400" rtl="0" latinLnBrk="0">
        <a:lnSpc>
          <a:spcPct val="100000"/>
        </a:lnSpc>
        <a:spcBef>
          <a:spcPts val="700"/>
        </a:spcBef>
        <a:spcAft>
          <a:spcPts val="0"/>
        </a:spcAft>
        <a:buClrTx/>
        <a:buSzPct val="100000"/>
        <a:buFontTx/>
        <a:buChar char="»"/>
        <a:tabLst/>
        <a:defRPr sz="3200" b="0" i="0" u="none" strike="noStrike" cap="none" spc="0" baseline="0">
          <a:ln>
            <a:noFill/>
          </a:ln>
          <a:solidFill>
            <a:srgbClr val="000000"/>
          </a:solidFill>
          <a:uFillTx/>
          <a:latin typeface="+mn-lt"/>
          <a:ea typeface="+mn-ea"/>
          <a:cs typeface="+mn-cs"/>
          <a:sym typeface="Arial"/>
        </a:defRPr>
      </a:lvl8pPr>
      <a:lvl9pPr marL="4023359" marR="0" indent="-365759" algn="l" defTabSz="914400" rtl="0" latinLnBrk="0">
        <a:lnSpc>
          <a:spcPct val="100000"/>
        </a:lnSpc>
        <a:spcBef>
          <a:spcPts val="700"/>
        </a:spcBef>
        <a:spcAft>
          <a:spcPts val="0"/>
        </a:spcAft>
        <a:buClrTx/>
        <a:buSzPct val="100000"/>
        <a:buFontTx/>
        <a:buChar char="»"/>
        <a:tabLst/>
        <a:defRPr sz="3200" b="0" i="0" u="none" strike="noStrike" cap="none" spc="0" baseline="0">
          <a:ln>
            <a:noFill/>
          </a:ln>
          <a:solidFill>
            <a:srgbClr val="000000"/>
          </a:solidFill>
          <a:uFillTx/>
          <a:latin typeface="+mn-lt"/>
          <a:ea typeface="+mn-ea"/>
          <a:cs typeface="+mn-cs"/>
          <a:sym typeface="Arial"/>
        </a:defRPr>
      </a:lvl9pPr>
    </p:bodyStyle>
    <p:otherStyle>
      <a:lvl1pPr marL="0" marR="0" indent="0" algn="r" defTabSz="914400" rtl="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Arial"/>
        </a:defRPr>
      </a:lvl1pPr>
      <a:lvl2pPr marL="0" marR="0" indent="457200" algn="r" defTabSz="914400" rtl="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Arial"/>
        </a:defRPr>
      </a:lvl2pPr>
      <a:lvl3pPr marL="0" marR="0" indent="914400" algn="r" defTabSz="914400" rtl="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Arial"/>
        </a:defRPr>
      </a:lvl3pPr>
      <a:lvl4pPr marL="0" marR="0" indent="1371600" algn="r" defTabSz="914400" rtl="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Arial"/>
        </a:defRPr>
      </a:lvl4pPr>
      <a:lvl5pPr marL="0" marR="0" indent="1828800" algn="r" defTabSz="914400" rtl="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Arial"/>
        </a:defRPr>
      </a:lvl5pPr>
      <a:lvl6pPr marL="0" marR="0" indent="2286000" algn="r" defTabSz="914400" rtl="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Arial"/>
        </a:defRPr>
      </a:lvl6pPr>
      <a:lvl7pPr marL="0" marR="0" indent="2743200" algn="r" defTabSz="914400" rtl="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Arial"/>
        </a:defRPr>
      </a:lvl7pPr>
      <a:lvl8pPr marL="0" marR="0" indent="3200400" algn="r" defTabSz="914400" rtl="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Arial"/>
        </a:defRPr>
      </a:lvl8pPr>
      <a:lvl9pPr marL="0" marR="0" indent="3657600" algn="r" defTabSz="914400" rtl="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tif"/><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ti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6.ti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image" Target="../media/image17.tif"/><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2.ti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2.tif"/><Relationship Id="rId4" Type="http://schemas.openxmlformats.org/officeDocument/2006/relationships/image" Target="../media/image23.png"/></Relationships>
</file>

<file path=ppt/slides/_rels/slide2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0.tif"/><Relationship Id="rId2" Type="http://schemas.openxmlformats.org/officeDocument/2006/relationships/image" Target="../media/image8.tif"/><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7.ti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7.xml"/><Relationship Id="rId5" Type="http://schemas.openxmlformats.org/officeDocument/2006/relationships/image" Target="../media/image41.jpeg"/><Relationship Id="rId4" Type="http://schemas.openxmlformats.org/officeDocument/2006/relationships/image" Target="../media/image40.jpeg"/></Relationships>
</file>

<file path=ppt/slides/_rels/slide31.xml.rels><?xml version="1.0" encoding="UTF-8" standalone="yes"?>
<Relationships xmlns="http://schemas.openxmlformats.org/package/2006/relationships"><Relationship Id="rId2" Type="http://schemas.openxmlformats.org/officeDocument/2006/relationships/image" Target="../media/image37.tif"/><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0.tif"/><Relationship Id="rId2" Type="http://schemas.openxmlformats.org/officeDocument/2006/relationships/image" Target="../media/image8.tif"/><Relationship Id="rId1" Type="http://schemas.openxmlformats.org/officeDocument/2006/relationships/slideLayout" Target="../slideLayouts/slideLayout2.xml"/><Relationship Id="rId4" Type="http://schemas.openxmlformats.org/officeDocument/2006/relationships/image" Target="../media/image9.tif"/></Relationships>
</file>

<file path=ppt/slides/_rels/slide33.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7.tiff"/><Relationship Id="rId2"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46.tiff"/><Relationship Id="rId5" Type="http://schemas.openxmlformats.org/officeDocument/2006/relationships/image" Target="../media/image45.tif"/><Relationship Id="rId4" Type="http://schemas.openxmlformats.org/officeDocument/2006/relationships/image" Target="../media/image44.tif"/></Relationships>
</file>

<file path=ppt/slides/_rels/slide34.xml.rels><?xml version="1.0" encoding="UTF-8" standalone="yes"?>
<Relationships xmlns="http://schemas.openxmlformats.org/package/2006/relationships"><Relationship Id="rId3" Type="http://schemas.openxmlformats.org/officeDocument/2006/relationships/image" Target="../media/image49.tif"/><Relationship Id="rId2" Type="http://schemas.openxmlformats.org/officeDocument/2006/relationships/image" Target="../media/image48.tif"/><Relationship Id="rId1" Type="http://schemas.openxmlformats.org/officeDocument/2006/relationships/slideLayout" Target="../slideLayouts/slideLayout7.xml"/><Relationship Id="rId4" Type="http://schemas.openxmlformats.org/officeDocument/2006/relationships/image" Target="../media/image50.tif"/></Relationships>
</file>

<file path=ppt/slides/_rels/slide35.xml.rels><?xml version="1.0" encoding="UTF-8" standalone="yes"?>
<Relationships xmlns="http://schemas.openxmlformats.org/package/2006/relationships"><Relationship Id="rId2" Type="http://schemas.openxmlformats.org/officeDocument/2006/relationships/image" Target="../media/image37.tif"/><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3.tif"/><Relationship Id="rId2" Type="http://schemas.openxmlformats.org/officeDocument/2006/relationships/image" Target="../media/image52.tif"/><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54.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ti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tif"/><Relationship Id="rId2" Type="http://schemas.openxmlformats.org/officeDocument/2006/relationships/image" Target="../media/image7.jpeg"/><Relationship Id="rId1" Type="http://schemas.openxmlformats.org/officeDocument/2006/relationships/slideLayout" Target="../slideLayouts/slideLayout1.xml"/><Relationship Id="rId5" Type="http://schemas.openxmlformats.org/officeDocument/2006/relationships/image" Target="../media/image10.tif"/><Relationship Id="rId4" Type="http://schemas.openxmlformats.org/officeDocument/2006/relationships/image" Target="../media/image9.tif"/></Relationships>
</file>

<file path=ppt/slides/_rels/slide6.xml.rels><?xml version="1.0" encoding="UTF-8" standalone="yes"?>
<Relationships xmlns="http://schemas.openxmlformats.org/package/2006/relationships"><Relationship Id="rId3" Type="http://schemas.openxmlformats.org/officeDocument/2006/relationships/image" Target="../media/image11.ti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tif"/><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tif"/><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4.ti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 name="TextBox 8"/>
          <p:cNvSpPr txBox="1"/>
          <p:nvPr/>
        </p:nvSpPr>
        <p:spPr>
          <a:xfrm>
            <a:off x="2666400" y="3689436"/>
            <a:ext cx="5904658" cy="3752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r">
              <a:defRPr sz="2000">
                <a:solidFill>
                  <a:schemeClr val="accent3">
                    <a:lumOff val="44000"/>
                  </a:schemeClr>
                </a:solidFill>
              </a:defRPr>
            </a:lvl1pPr>
          </a:lstStyle>
          <a:p>
            <a:r>
              <a:t>Jon Wade</a:t>
            </a:r>
          </a:p>
        </p:txBody>
      </p:sp>
      <p:pic>
        <p:nvPicPr>
          <p:cNvPr id="141" name="Picture 5" descr="Picture 5"/>
          <p:cNvPicPr>
            <a:picLocks noChangeAspect="1"/>
          </p:cNvPicPr>
          <p:nvPr/>
        </p:nvPicPr>
        <p:blipFill>
          <a:blip r:embed="rId2"/>
          <a:stretch>
            <a:fillRect/>
          </a:stretch>
        </p:blipFill>
        <p:spPr>
          <a:xfrm>
            <a:off x="7452320" y="2348880"/>
            <a:ext cx="1118738" cy="1340557"/>
          </a:xfrm>
          <a:prstGeom prst="rect">
            <a:avLst/>
          </a:prstGeom>
          <a:ln w="12700">
            <a:miter lim="400000"/>
          </a:ln>
        </p:spPr>
      </p:pic>
      <p:pic>
        <p:nvPicPr>
          <p:cNvPr id="142" name="Picture 3" descr="Picture 3"/>
          <p:cNvPicPr>
            <a:picLocks noChangeAspect="1"/>
          </p:cNvPicPr>
          <p:nvPr/>
        </p:nvPicPr>
        <p:blipFill>
          <a:blip r:embed="rId3"/>
          <a:stretch>
            <a:fillRect/>
          </a:stretch>
        </p:blipFill>
        <p:spPr>
          <a:xfrm>
            <a:off x="0" y="4437112"/>
            <a:ext cx="9144000" cy="2420889"/>
          </a:xfrm>
          <a:prstGeom prst="rect">
            <a:avLst/>
          </a:prstGeom>
          <a:ln w="12700">
            <a:miter lim="400000"/>
          </a:ln>
        </p:spPr>
      </p:pic>
      <p:sp>
        <p:nvSpPr>
          <p:cNvPr id="143" name="TextBox 7"/>
          <p:cNvSpPr txBox="1"/>
          <p:nvPr/>
        </p:nvSpPr>
        <p:spPr>
          <a:xfrm>
            <a:off x="534886" y="1333389"/>
            <a:ext cx="6917434" cy="14465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a:defRPr>
                <a:solidFill>
                  <a:schemeClr val="accent3">
                    <a:lumOff val="44000"/>
                  </a:schemeClr>
                </a:solidFill>
              </a:defRPr>
            </a:lvl1pPr>
          </a:lstStyle>
          <a:p>
            <a:r>
              <a:rPr lang="en-GB" sz="2000" dirty="0"/>
              <a:t>‘</a:t>
            </a:r>
            <a:r>
              <a:rPr lang="en-GB" sz="2000" b="1" dirty="0"/>
              <a:t>Fe</a:t>
            </a:r>
            <a:r>
              <a:rPr lang="en-GB" sz="2000" dirty="0"/>
              <a:t>-</a:t>
            </a:r>
            <a:r>
              <a:rPr lang="en-GB" sz="2000" dirty="0" err="1"/>
              <a:t>eling</a:t>
            </a:r>
            <a:r>
              <a:rPr lang="en-GB" sz="2000" dirty="0"/>
              <a:t> sensitive?  The effect of planetary accretion on the development of complex life”</a:t>
            </a:r>
          </a:p>
          <a:p>
            <a:br>
              <a:rPr lang="en-GB" dirty="0"/>
            </a:br>
            <a:endParaRPr dirty="0"/>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8" name="Picture 1" descr="Picture 1"/>
          <p:cNvPicPr>
            <a:picLocks noChangeAspect="1"/>
          </p:cNvPicPr>
          <p:nvPr/>
        </p:nvPicPr>
        <p:blipFill>
          <a:blip r:embed="rId2"/>
          <a:stretch>
            <a:fillRect/>
          </a:stretch>
        </p:blipFill>
        <p:spPr>
          <a:xfrm rot="5400000">
            <a:off x="2026809" y="357567"/>
            <a:ext cx="5017807" cy="6696178"/>
          </a:xfrm>
          <a:prstGeom prst="rect">
            <a:avLst/>
          </a:prstGeom>
          <a:ln w="12700">
            <a:miter lim="400000"/>
          </a:ln>
        </p:spPr>
      </p:pic>
      <p:sp>
        <p:nvSpPr>
          <p:cNvPr id="189" name="TextBox 2"/>
          <p:cNvSpPr txBox="1"/>
          <p:nvPr/>
        </p:nvSpPr>
        <p:spPr>
          <a:xfrm>
            <a:off x="395536" y="404664"/>
            <a:ext cx="5415519" cy="3506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defRPr sz="1800">
                <a:solidFill>
                  <a:schemeClr val="accent3">
                    <a:lumOff val="44000"/>
                  </a:schemeClr>
                </a:solidFill>
              </a:defRPr>
            </a:pPr>
            <a:r>
              <a:t>The Moons of Mars – related to the Northern basin? </a:t>
            </a: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 name="Picture 1" descr="Picture 1"/>
          <p:cNvPicPr>
            <a:picLocks noChangeAspect="1"/>
          </p:cNvPicPr>
          <p:nvPr/>
        </p:nvPicPr>
        <p:blipFill>
          <a:blip r:embed="rId2"/>
          <a:stretch>
            <a:fillRect/>
          </a:stretch>
        </p:blipFill>
        <p:spPr>
          <a:xfrm>
            <a:off x="1187624" y="1196751"/>
            <a:ext cx="6780246" cy="5085186"/>
          </a:xfrm>
          <a:prstGeom prst="rect">
            <a:avLst/>
          </a:prstGeom>
          <a:ln w="12700">
            <a:miter lim="400000"/>
          </a:ln>
        </p:spPr>
      </p:pic>
      <p:sp>
        <p:nvSpPr>
          <p:cNvPr id="192" name="TextBox 2"/>
          <p:cNvSpPr txBox="1"/>
          <p:nvPr/>
        </p:nvSpPr>
        <p:spPr>
          <a:xfrm>
            <a:off x="395536" y="404664"/>
            <a:ext cx="4182775" cy="3506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1800">
                <a:solidFill>
                  <a:schemeClr val="accent3">
                    <a:lumOff val="44000"/>
                  </a:schemeClr>
                </a:solidFill>
              </a:defRPr>
            </a:lvl1pPr>
          </a:lstStyle>
          <a:p>
            <a:r>
              <a:t>The Northern basin (caused by impact?)</a:t>
            </a:r>
          </a:p>
        </p:txBody>
      </p:sp>
      <p:sp>
        <p:nvSpPr>
          <p:cNvPr id="2" name="TextBox 1">
            <a:extLst>
              <a:ext uri="{FF2B5EF4-FFF2-40B4-BE49-F238E27FC236}">
                <a16:creationId xmlns:a16="http://schemas.microsoft.com/office/drawing/2014/main" id="{139C8402-29CF-584A-8A66-2149B50C80B5}"/>
              </a:ext>
            </a:extLst>
          </p:cNvPr>
          <p:cNvSpPr txBox="1"/>
          <p:nvPr/>
        </p:nvSpPr>
        <p:spPr>
          <a:xfrm>
            <a:off x="6096000" y="6387548"/>
            <a:ext cx="2849217" cy="4001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sz="2000" dirty="0">
                <a:solidFill>
                  <a:schemeClr val="bg1"/>
                </a:solidFill>
              </a:rPr>
              <a:t>p.s. Happy New Year!</a:t>
            </a:r>
            <a:endParaRPr kumimoji="0" lang="en-US" sz="2000" b="0" i="0" u="none" strike="noStrike" cap="none" spc="0" normalizeH="0" baseline="0" dirty="0">
              <a:ln>
                <a:noFill/>
              </a:ln>
              <a:solidFill>
                <a:schemeClr val="bg1"/>
              </a:solidFill>
              <a:effectLst/>
              <a:uFillTx/>
              <a:latin typeface="+mn-lt"/>
              <a:ea typeface="+mn-ea"/>
              <a:cs typeface="+mn-cs"/>
              <a:sym typeface="Arial"/>
            </a:endParaRP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 name="TextBox 3"/>
          <p:cNvSpPr txBox="1"/>
          <p:nvPr/>
        </p:nvSpPr>
        <p:spPr>
          <a:xfrm>
            <a:off x="467544" y="140659"/>
            <a:ext cx="5472608" cy="3506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1800">
                <a:solidFill>
                  <a:schemeClr val="accent3">
                    <a:lumOff val="44000"/>
                  </a:schemeClr>
                </a:solidFill>
              </a:defRPr>
            </a:lvl1pPr>
          </a:lstStyle>
          <a:p>
            <a:r>
              <a:t>Like Earth , Mars once possessed surface water:</a:t>
            </a:r>
          </a:p>
        </p:txBody>
      </p:sp>
      <p:sp>
        <p:nvSpPr>
          <p:cNvPr id="196" name="TextBox 5"/>
          <p:cNvSpPr txBox="1"/>
          <p:nvPr/>
        </p:nvSpPr>
        <p:spPr>
          <a:xfrm>
            <a:off x="737715" y="520260"/>
            <a:ext cx="2994722" cy="3506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1800">
                <a:solidFill>
                  <a:schemeClr val="accent3">
                    <a:lumOff val="44000"/>
                  </a:schemeClr>
                </a:solidFill>
              </a:defRPr>
            </a:lvl1pPr>
          </a:lstStyle>
          <a:p>
            <a:r>
              <a:t>Surface evidence includes:</a:t>
            </a:r>
          </a:p>
        </p:txBody>
      </p:sp>
      <p:pic>
        <p:nvPicPr>
          <p:cNvPr id="197" name="Picture 6" descr="Picture 6"/>
          <p:cNvPicPr>
            <a:picLocks noChangeAspect="1"/>
          </p:cNvPicPr>
          <p:nvPr/>
        </p:nvPicPr>
        <p:blipFill>
          <a:blip r:embed="rId2"/>
          <a:stretch>
            <a:fillRect/>
          </a:stretch>
        </p:blipFill>
        <p:spPr>
          <a:xfrm>
            <a:off x="339159" y="943186"/>
            <a:ext cx="4572001" cy="2571062"/>
          </a:xfrm>
          <a:prstGeom prst="rect">
            <a:avLst/>
          </a:prstGeom>
          <a:ln w="12700">
            <a:miter lim="400000"/>
          </a:ln>
        </p:spPr>
      </p:pic>
      <p:sp>
        <p:nvSpPr>
          <p:cNvPr id="198" name="TextBox 8"/>
          <p:cNvSpPr txBox="1"/>
          <p:nvPr/>
        </p:nvSpPr>
        <p:spPr>
          <a:xfrm>
            <a:off x="527372" y="3567841"/>
            <a:ext cx="2453166" cy="3506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1800">
                <a:solidFill>
                  <a:schemeClr val="accent3">
                    <a:lumOff val="44000"/>
                  </a:schemeClr>
                </a:solidFill>
              </a:defRPr>
            </a:lvl1pPr>
          </a:lstStyle>
          <a:p>
            <a:r>
              <a:t>Sedimentary features </a:t>
            </a:r>
          </a:p>
        </p:txBody>
      </p:sp>
      <p:pic>
        <p:nvPicPr>
          <p:cNvPr id="199" name="Content Placeholder 4" descr="Content Placeholder 4"/>
          <p:cNvPicPr>
            <a:picLocks noChangeAspect="1"/>
          </p:cNvPicPr>
          <p:nvPr/>
        </p:nvPicPr>
        <p:blipFill rotWithShape="1">
          <a:blip r:embed="rId3"/>
          <a:srcRect l="5603" r="22502" b="42353"/>
          <a:stretch/>
        </p:blipFill>
        <p:spPr>
          <a:xfrm>
            <a:off x="467544" y="4209438"/>
            <a:ext cx="5999516" cy="2531930"/>
          </a:xfrm>
          <a:prstGeom prst="rect">
            <a:avLst/>
          </a:prstGeom>
          <a:ln>
            <a:solidFill>
              <a:srgbClr val="FFC000"/>
            </a:solidFill>
          </a:ln>
        </p:spPr>
      </p:pic>
      <p:grpSp>
        <p:nvGrpSpPr>
          <p:cNvPr id="202" name="Right Brace 13"/>
          <p:cNvGrpSpPr/>
          <p:nvPr/>
        </p:nvGrpSpPr>
        <p:grpSpPr>
          <a:xfrm>
            <a:off x="1528064" y="6191591"/>
            <a:ext cx="1295629" cy="45721"/>
            <a:chOff x="0" y="0"/>
            <a:chExt cx="1295627" cy="45720"/>
          </a:xfrm>
        </p:grpSpPr>
        <p:sp>
          <p:nvSpPr>
            <p:cNvPr id="200" name="Shape"/>
            <p:cNvSpPr/>
            <p:nvPr/>
          </p:nvSpPr>
          <p:spPr>
            <a:xfrm rot="16200000">
              <a:off x="624954" y="-624955"/>
              <a:ext cx="45721" cy="129562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5965" y="0"/>
                    <a:pt x="10800" y="28"/>
                    <a:pt x="10800" y="64"/>
                  </a:cubicBezTo>
                  <a:lnTo>
                    <a:pt x="10800" y="10736"/>
                  </a:lnTo>
                  <a:cubicBezTo>
                    <a:pt x="10800" y="10772"/>
                    <a:pt x="15635" y="10800"/>
                    <a:pt x="21600" y="10800"/>
                  </a:cubicBezTo>
                  <a:cubicBezTo>
                    <a:pt x="15635" y="10800"/>
                    <a:pt x="10800" y="10828"/>
                    <a:pt x="10800" y="10864"/>
                  </a:cubicBezTo>
                  <a:lnTo>
                    <a:pt x="10800" y="21536"/>
                  </a:lnTo>
                  <a:cubicBezTo>
                    <a:pt x="10800" y="21572"/>
                    <a:pt x="5965" y="21600"/>
                    <a:pt x="0" y="21600"/>
                  </a:cubicBezTo>
                  <a:close/>
                </a:path>
              </a:pathLst>
            </a:custGeom>
            <a:solidFill>
              <a:srgbClr val="FFC000"/>
            </a:solidFill>
            <a:ln w="12700" cap="flat">
              <a:noFill/>
              <a:miter lim="400000"/>
            </a:ln>
            <a:effectLst/>
          </p:spPr>
          <p:txBody>
            <a:bodyPr wrap="square" lIns="45719" tIns="45719" rIns="45719" bIns="45719" numCol="1" anchor="ctr">
              <a:noAutofit/>
            </a:bodyPr>
            <a:lstStyle/>
            <a:p>
              <a:pPr algn="ctr">
                <a:defRPr sz="1600"/>
              </a:pPr>
              <a:endParaRPr/>
            </a:p>
          </p:txBody>
        </p:sp>
        <p:sp>
          <p:nvSpPr>
            <p:cNvPr id="201" name="Line"/>
            <p:cNvSpPr/>
            <p:nvPr/>
          </p:nvSpPr>
          <p:spPr>
            <a:xfrm rot="16200000">
              <a:off x="624954" y="-624955"/>
              <a:ext cx="45721" cy="129562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5965" y="0"/>
                    <a:pt x="10800" y="28"/>
                    <a:pt x="10800" y="64"/>
                  </a:cubicBezTo>
                  <a:lnTo>
                    <a:pt x="10800" y="10736"/>
                  </a:lnTo>
                  <a:cubicBezTo>
                    <a:pt x="10800" y="10772"/>
                    <a:pt x="15635" y="10800"/>
                    <a:pt x="21600" y="10800"/>
                  </a:cubicBezTo>
                  <a:cubicBezTo>
                    <a:pt x="15635" y="10800"/>
                    <a:pt x="10800" y="10828"/>
                    <a:pt x="10800" y="10864"/>
                  </a:cubicBezTo>
                  <a:lnTo>
                    <a:pt x="10800" y="21536"/>
                  </a:lnTo>
                  <a:cubicBezTo>
                    <a:pt x="10800" y="21572"/>
                    <a:pt x="5965" y="21600"/>
                    <a:pt x="0" y="21600"/>
                  </a:cubicBezTo>
                </a:path>
              </a:pathLst>
            </a:custGeom>
            <a:noFill/>
            <a:ln w="38100" cap="flat">
              <a:solidFill>
                <a:srgbClr val="FFC000"/>
              </a:solidFill>
              <a:prstDash val="solid"/>
              <a:round/>
            </a:ln>
            <a:effectLst/>
          </p:spPr>
          <p:txBody>
            <a:bodyPr wrap="square" lIns="45719" tIns="45719" rIns="45719" bIns="45719" numCol="1" anchor="ctr">
              <a:noAutofit/>
            </a:bodyPr>
            <a:lstStyle/>
            <a:p>
              <a:pPr algn="ctr">
                <a:defRPr sz="1600"/>
              </a:pPr>
              <a:endParaRPr/>
            </a:p>
          </p:txBody>
        </p:sp>
      </p:grpSp>
      <p:sp>
        <p:nvSpPr>
          <p:cNvPr id="203" name="TextBox 14"/>
          <p:cNvSpPr txBox="1"/>
          <p:nvPr/>
        </p:nvSpPr>
        <p:spPr>
          <a:xfrm>
            <a:off x="1475655" y="5673140"/>
            <a:ext cx="1373278" cy="2642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sz="1200" b="1">
                <a:solidFill>
                  <a:srgbClr val="FFC000"/>
                </a:solidFill>
              </a:defRPr>
            </a:lvl1pPr>
          </a:lstStyle>
          <a:p>
            <a:r>
              <a:t>Substantial water</a:t>
            </a:r>
          </a:p>
        </p:txBody>
      </p:sp>
      <p:pic>
        <p:nvPicPr>
          <p:cNvPr id="204" name="Picture 15" descr="Picture 15"/>
          <p:cNvPicPr>
            <a:picLocks noChangeAspect="1"/>
          </p:cNvPicPr>
          <p:nvPr/>
        </p:nvPicPr>
        <p:blipFill>
          <a:blip r:embed="rId4"/>
          <a:stretch>
            <a:fillRect/>
          </a:stretch>
        </p:blipFill>
        <p:spPr>
          <a:xfrm>
            <a:off x="5148064" y="1556791"/>
            <a:ext cx="3830004" cy="3265368"/>
          </a:xfrm>
          <a:prstGeom prst="rect">
            <a:avLst/>
          </a:prstGeom>
          <a:ln w="12700">
            <a:miter lim="400000"/>
          </a:ln>
        </p:spPr>
      </p:pic>
      <p:sp>
        <p:nvSpPr>
          <p:cNvPr id="205" name="TextBox 17"/>
          <p:cNvSpPr txBox="1"/>
          <p:nvPr/>
        </p:nvSpPr>
        <p:spPr>
          <a:xfrm>
            <a:off x="6156176" y="5021484"/>
            <a:ext cx="2453166" cy="3506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1800">
                <a:solidFill>
                  <a:schemeClr val="accent3">
                    <a:lumOff val="44000"/>
                  </a:schemeClr>
                </a:solidFill>
              </a:defRPr>
            </a:lvl1pPr>
          </a:lstStyle>
          <a:p>
            <a:r>
              <a:t>River channels </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99"/>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2" nodeType="afterEffect">
                                  <p:stCondLst>
                                    <p:cond delay="0"/>
                                  </p:stCondLst>
                                  <p:iterate>
                                    <p:tmAbs val="0"/>
                                  </p:iterate>
                                  <p:childTnLst>
                                    <p:set>
                                      <p:cBhvr>
                                        <p:cTn id="9" fill="hold"/>
                                        <p:tgtEl>
                                          <p:spTgt spid="203"/>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3" nodeType="afterEffect">
                                  <p:stCondLst>
                                    <p:cond delay="0"/>
                                  </p:stCondLst>
                                  <p:iterate>
                                    <p:tmAbs val="0"/>
                                  </p:iterate>
                                  <p:childTnLst>
                                    <p:set>
                                      <p:cBhvr>
                                        <p:cTn id="12" fill="hold"/>
                                        <p:tgtEl>
                                          <p:spTgt spid="20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4" nodeType="clickEffect">
                                  <p:stCondLst>
                                    <p:cond delay="0"/>
                                  </p:stCondLst>
                                  <p:iterate>
                                    <p:tmAbs val="0"/>
                                  </p:iterate>
                                  <p:childTnLst>
                                    <p:set>
                                      <p:cBhvr>
                                        <p:cTn id="16" fill="hold"/>
                                        <p:tgtEl>
                                          <p:spTgt spid="196"/>
                                        </p:tgtEl>
                                        <p:attrNameLst>
                                          <p:attrName>style.visibility</p:attrName>
                                        </p:attrNameLst>
                                      </p:cBhvr>
                                      <p:to>
                                        <p:strVal val="visible"/>
                                      </p:to>
                                    </p:set>
                                    <p:animEffect transition="in" filter="blinds(horizontal)">
                                      <p:cBhvr>
                                        <p:cTn id="17" dur="500"/>
                                        <p:tgtEl>
                                          <p:spTgt spid="196"/>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5" nodeType="clickEffect">
                                  <p:stCondLst>
                                    <p:cond delay="0"/>
                                  </p:stCondLst>
                                  <p:iterate>
                                    <p:tmAbs val="0"/>
                                  </p:iterate>
                                  <p:childTnLst>
                                    <p:set>
                                      <p:cBhvr>
                                        <p:cTn id="21" fill="hold"/>
                                        <p:tgtEl>
                                          <p:spTgt spid="197"/>
                                        </p:tgtEl>
                                        <p:attrNameLst>
                                          <p:attrName>style.visibility</p:attrName>
                                        </p:attrNameLst>
                                      </p:cBhvr>
                                      <p:to>
                                        <p:strVal val="visible"/>
                                      </p:to>
                                    </p:set>
                                  </p:childTnLst>
                                </p:cTn>
                              </p:par>
                            </p:childTnLst>
                          </p:cTn>
                        </p:par>
                        <p:par>
                          <p:cTn id="22" fill="hold">
                            <p:stCondLst>
                              <p:cond delay="0"/>
                            </p:stCondLst>
                            <p:childTnLst>
                              <p:par>
                                <p:cTn id="23" presetID="1" presetClass="entr" presetSubtype="0" fill="hold" grpId="6" nodeType="afterEffect">
                                  <p:stCondLst>
                                    <p:cond delay="0"/>
                                  </p:stCondLst>
                                  <p:iterate>
                                    <p:tmAbs val="0"/>
                                  </p:iterate>
                                  <p:childTnLst>
                                    <p:set>
                                      <p:cBhvr>
                                        <p:cTn id="24" fill="hold"/>
                                        <p:tgtEl>
                                          <p:spTgt spid="19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7" nodeType="clickEffect">
                                  <p:stCondLst>
                                    <p:cond delay="0"/>
                                  </p:stCondLst>
                                  <p:iterate>
                                    <p:tmAbs val="0"/>
                                  </p:iterate>
                                  <p:childTnLst>
                                    <p:set>
                                      <p:cBhvr>
                                        <p:cTn id="28" fill="hold"/>
                                        <p:tgtEl>
                                          <p:spTgt spid="204"/>
                                        </p:tgtEl>
                                        <p:attrNameLst>
                                          <p:attrName>style.visibility</p:attrName>
                                        </p:attrNameLst>
                                      </p:cBhvr>
                                      <p:to>
                                        <p:strVal val="visible"/>
                                      </p:to>
                                    </p:set>
                                  </p:childTnLst>
                                </p:cTn>
                              </p:par>
                            </p:childTnLst>
                          </p:cTn>
                        </p:par>
                        <p:par>
                          <p:cTn id="29" fill="hold">
                            <p:stCondLst>
                              <p:cond delay="0"/>
                            </p:stCondLst>
                            <p:childTnLst>
                              <p:par>
                                <p:cTn id="30" presetID="1" presetClass="entr" presetSubtype="0" fill="hold" grpId="8" nodeType="afterEffect">
                                  <p:stCondLst>
                                    <p:cond delay="0"/>
                                  </p:stCondLst>
                                  <p:iterate>
                                    <p:tmAbs val="0"/>
                                  </p:iterate>
                                  <p:childTnLst>
                                    <p:set>
                                      <p:cBhvr>
                                        <p:cTn id="31" fill="hold"/>
                                        <p:tgtEl>
                                          <p:spTgt spid="2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6" grpId="4" animBg="1" advAuto="0"/>
      <p:bldP spid="197" grpId="5" animBg="1" advAuto="0"/>
      <p:bldP spid="198" grpId="6" animBg="1" advAuto="0"/>
      <p:bldP spid="199" grpId="1" animBg="1" advAuto="0"/>
      <p:bldP spid="202" grpId="3" animBg="1" advAuto="0"/>
      <p:bldP spid="203" grpId="2" animBg="1" advAuto="0"/>
      <p:bldP spid="204" grpId="7" animBg="1" advAuto="0"/>
      <p:bldP spid="205" grpId="8" animBg="1" advAuto="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06EFBD1-7774-144E-BC1F-8EE087A9DD72}"/>
              </a:ext>
            </a:extLst>
          </p:cNvPr>
          <p:cNvSpPr txBox="1"/>
          <p:nvPr/>
        </p:nvSpPr>
        <p:spPr>
          <a:xfrm>
            <a:off x="467544" y="458156"/>
            <a:ext cx="6912768" cy="369332"/>
          </a:xfrm>
          <a:prstGeom prst="rect">
            <a:avLst/>
          </a:prstGeom>
          <a:noFill/>
        </p:spPr>
        <p:txBody>
          <a:bodyPr wrap="square" rtlCol="0">
            <a:spAutoFit/>
          </a:bodyPr>
          <a:lstStyle/>
          <a:p>
            <a:r>
              <a:rPr lang="en-GB" sz="1800" dirty="0">
                <a:solidFill>
                  <a:schemeClr val="bg1"/>
                </a:solidFill>
              </a:rPr>
              <a:t>Early Mars, like Earth surface once had water: evidence  rock data</a:t>
            </a:r>
            <a:endParaRPr lang="en-US" sz="1800" dirty="0">
              <a:solidFill>
                <a:schemeClr val="bg1"/>
              </a:solidFill>
            </a:endParaRPr>
          </a:p>
        </p:txBody>
      </p:sp>
      <p:pic>
        <p:nvPicPr>
          <p:cNvPr id="7" name="Picture 6">
            <a:extLst>
              <a:ext uri="{FF2B5EF4-FFF2-40B4-BE49-F238E27FC236}">
                <a16:creationId xmlns:a16="http://schemas.microsoft.com/office/drawing/2014/main" id="{BEA4018D-A663-1D41-9285-CA44D1D93DE7}"/>
              </a:ext>
            </a:extLst>
          </p:cNvPr>
          <p:cNvPicPr>
            <a:picLocks noChangeAspect="1"/>
          </p:cNvPicPr>
          <p:nvPr/>
        </p:nvPicPr>
        <p:blipFill rotWithShape="1">
          <a:blip r:embed="rId2"/>
          <a:srcRect l="23422" t="20499" r="23159" b="14855"/>
          <a:stretch/>
        </p:blipFill>
        <p:spPr>
          <a:xfrm>
            <a:off x="1265922" y="1196752"/>
            <a:ext cx="6862041" cy="4668846"/>
          </a:xfrm>
          <a:prstGeom prst="rect">
            <a:avLst/>
          </a:prstGeom>
        </p:spPr>
      </p:pic>
      <p:pic>
        <p:nvPicPr>
          <p:cNvPr id="8" name="Picture 7">
            <a:extLst>
              <a:ext uri="{FF2B5EF4-FFF2-40B4-BE49-F238E27FC236}">
                <a16:creationId xmlns:a16="http://schemas.microsoft.com/office/drawing/2014/main" id="{B34B98B6-4F98-0C43-B8A4-D039B8D9496E}"/>
              </a:ext>
            </a:extLst>
          </p:cNvPr>
          <p:cNvPicPr>
            <a:picLocks noChangeAspect="1"/>
          </p:cNvPicPr>
          <p:nvPr/>
        </p:nvPicPr>
        <p:blipFill rotWithShape="1">
          <a:blip r:embed="rId3">
            <a:extLst>
              <a:ext uri="{28A0092B-C50C-407E-A947-70E740481C1C}">
                <a14:useLocalDpi xmlns:a14="http://schemas.microsoft.com/office/drawing/2010/main" val="0"/>
              </a:ext>
            </a:extLst>
          </a:blip>
          <a:srcRect l="340" t="1561" r="1413"/>
          <a:stretch/>
        </p:blipFill>
        <p:spPr>
          <a:xfrm>
            <a:off x="600951" y="1196752"/>
            <a:ext cx="8191982" cy="4114916"/>
          </a:xfrm>
          <a:prstGeom prst="rect">
            <a:avLst/>
          </a:prstGeom>
        </p:spPr>
      </p:pic>
    </p:spTree>
    <p:extLst>
      <p:ext uri="{BB962C8B-B14F-4D97-AF65-F5344CB8AC3E}">
        <p14:creationId xmlns:p14="http://schemas.microsoft.com/office/powerpoint/2010/main" val="35439603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 name="TextBox 1"/>
          <p:cNvSpPr txBox="1"/>
          <p:nvPr/>
        </p:nvSpPr>
        <p:spPr>
          <a:xfrm>
            <a:off x="1043607" y="468250"/>
            <a:ext cx="6408712" cy="4370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1800">
                <a:solidFill>
                  <a:schemeClr val="accent3">
                    <a:lumOff val="44000"/>
                  </a:schemeClr>
                </a:solidFill>
              </a:defRPr>
            </a:pPr>
            <a:r>
              <a:t>So – Old Martian rocks show signs of </a:t>
            </a:r>
            <a:r>
              <a:rPr sz="2400" b="1">
                <a:solidFill>
                  <a:srgbClr val="D1D1F0"/>
                </a:solidFill>
              </a:rPr>
              <a:t>water</a:t>
            </a:r>
          </a:p>
        </p:txBody>
      </p:sp>
      <p:sp>
        <p:nvSpPr>
          <p:cNvPr id="208" name="TextBox 2"/>
          <p:cNvSpPr txBox="1"/>
          <p:nvPr/>
        </p:nvSpPr>
        <p:spPr>
          <a:xfrm>
            <a:off x="1403646" y="1496687"/>
            <a:ext cx="6048674" cy="3506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1800" b="1">
                <a:solidFill>
                  <a:schemeClr val="accent3">
                    <a:lumOff val="44000"/>
                  </a:schemeClr>
                </a:solidFill>
              </a:defRPr>
            </a:lvl1pPr>
          </a:lstStyle>
          <a:p>
            <a:r>
              <a:t>So the obvious question…..</a:t>
            </a:r>
          </a:p>
        </p:txBody>
      </p:sp>
      <p:sp>
        <p:nvSpPr>
          <p:cNvPr id="209" name="TextBox 3"/>
          <p:cNvSpPr txBox="1"/>
          <p:nvPr/>
        </p:nvSpPr>
        <p:spPr>
          <a:xfrm>
            <a:off x="3059831" y="4623518"/>
            <a:ext cx="6192690" cy="11507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1800">
                <a:solidFill>
                  <a:schemeClr val="accent3">
                    <a:lumOff val="44000"/>
                  </a:schemeClr>
                </a:solidFill>
              </a:defRPr>
            </a:pPr>
            <a:r>
              <a:t>Water lost to space from upper atmosphere</a:t>
            </a:r>
          </a:p>
          <a:p>
            <a:pPr>
              <a:defRPr sz="1800">
                <a:solidFill>
                  <a:schemeClr val="accent3">
                    <a:lumOff val="44000"/>
                  </a:schemeClr>
                </a:solidFill>
              </a:defRPr>
            </a:pPr>
            <a:r>
              <a:t>Increased efficiency after loss of </a:t>
            </a:r>
            <a:r>
              <a:rPr b="1">
                <a:solidFill>
                  <a:srgbClr val="FF0000"/>
                </a:solidFill>
              </a:rPr>
              <a:t>magnetic field.</a:t>
            </a:r>
          </a:p>
          <a:p>
            <a:pPr>
              <a:defRPr sz="1800">
                <a:solidFill>
                  <a:schemeClr val="accent3">
                    <a:lumOff val="44000"/>
                  </a:schemeClr>
                </a:solidFill>
              </a:defRPr>
            </a:pPr>
            <a:r>
              <a:t>And some is still present (?) as sub surface </a:t>
            </a:r>
            <a:r>
              <a:rPr b="1">
                <a:solidFill>
                  <a:srgbClr val="D9D9D9"/>
                </a:solidFill>
              </a:rPr>
              <a:t>ice</a:t>
            </a:r>
          </a:p>
          <a:p>
            <a:pPr>
              <a:defRPr sz="1800" b="1">
                <a:solidFill>
                  <a:srgbClr val="FF0000"/>
                </a:solidFill>
              </a:defRPr>
            </a:pPr>
            <a:r>
              <a:t> </a:t>
            </a:r>
          </a:p>
        </p:txBody>
      </p:sp>
      <p:sp>
        <p:nvSpPr>
          <p:cNvPr id="210" name="TextBox 4"/>
          <p:cNvSpPr txBox="1"/>
          <p:nvPr/>
        </p:nvSpPr>
        <p:spPr>
          <a:xfrm>
            <a:off x="4572000" y="5847655"/>
            <a:ext cx="3600401" cy="4370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1800">
                <a:solidFill>
                  <a:schemeClr val="accent3">
                    <a:lumOff val="44000"/>
                  </a:schemeClr>
                </a:solidFill>
              </a:defRPr>
            </a:pPr>
            <a:r>
              <a:t>But </a:t>
            </a:r>
            <a:r>
              <a:rPr sz="2400" b="1">
                <a:solidFill>
                  <a:srgbClr val="8AC6CD"/>
                </a:solidFill>
              </a:rPr>
              <a:t>all</a:t>
            </a:r>
            <a:r>
              <a:t> of it? And early? Why?  </a:t>
            </a:r>
          </a:p>
        </p:txBody>
      </p:sp>
      <p:sp>
        <p:nvSpPr>
          <p:cNvPr id="211" name="TextBox 5"/>
          <p:cNvSpPr txBox="1"/>
          <p:nvPr/>
        </p:nvSpPr>
        <p:spPr>
          <a:xfrm>
            <a:off x="612374" y="2852935"/>
            <a:ext cx="7919251" cy="11634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sz="2800" b="1">
                <a:solidFill>
                  <a:srgbClr val="FFC000"/>
                </a:solidFill>
              </a:defRPr>
            </a:lvl1pPr>
          </a:lstStyle>
          <a:p>
            <a:r>
              <a:t>Why does Earth still have surface oceans and Mars does not?</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afterEffect">
                                  <p:stCondLst>
                                    <p:cond delay="0"/>
                                  </p:stCondLst>
                                  <p:iterate>
                                    <p:tmAbs val="0"/>
                                  </p:iterate>
                                  <p:childTnLst>
                                    <p:set>
                                      <p:cBhvr>
                                        <p:cTn id="6" fill="hold"/>
                                        <p:tgtEl>
                                          <p:spTgt spid="20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20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3" presetClass="entr" presetSubtype="16" fill="hold" grpId="3" nodeType="clickEffect">
                                  <p:stCondLst>
                                    <p:cond delay="0"/>
                                  </p:stCondLst>
                                  <p:iterate>
                                    <p:tmAbs val="0"/>
                                  </p:iterate>
                                  <p:childTnLst>
                                    <p:set>
                                      <p:cBhvr>
                                        <p:cTn id="14" fill="hold"/>
                                        <p:tgtEl>
                                          <p:spTgt spid="211"/>
                                        </p:tgtEl>
                                        <p:attrNameLst>
                                          <p:attrName>style.visibility</p:attrName>
                                        </p:attrNameLst>
                                      </p:cBhvr>
                                      <p:to>
                                        <p:strVal val="visible"/>
                                      </p:to>
                                    </p:set>
                                    <p:anim calcmode="lin" valueType="num">
                                      <p:cBhvr>
                                        <p:cTn id="15" dur="500" fill="hold"/>
                                        <p:tgtEl>
                                          <p:spTgt spid="211"/>
                                        </p:tgtEl>
                                        <p:attrNameLst>
                                          <p:attrName>ppt_w</p:attrName>
                                        </p:attrNameLst>
                                      </p:cBhvr>
                                      <p:tavLst>
                                        <p:tav tm="0">
                                          <p:val>
                                            <p:fltVal val="0"/>
                                          </p:val>
                                        </p:tav>
                                        <p:tav tm="100000">
                                          <p:val>
                                            <p:strVal val="#ppt_w"/>
                                          </p:val>
                                        </p:tav>
                                      </p:tavLst>
                                    </p:anim>
                                    <p:anim calcmode="lin" valueType="num">
                                      <p:cBhvr>
                                        <p:cTn id="16" dur="500" fill="hold"/>
                                        <p:tgtEl>
                                          <p:spTgt spid="211"/>
                                        </p:tgtEl>
                                        <p:attrNameLst>
                                          <p:attrName>ppt_h</p:attrName>
                                        </p:attrNameLst>
                                      </p:cBhvr>
                                      <p:tavLst>
                                        <p:tav tm="0">
                                          <p:val>
                                            <p:fltVal val="0"/>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4" nodeType="clickEffect">
                                  <p:stCondLst>
                                    <p:cond delay="0"/>
                                  </p:stCondLst>
                                  <p:iterate>
                                    <p:tmAbs val="0"/>
                                  </p:iterate>
                                  <p:childTnLst>
                                    <p:set>
                                      <p:cBhvr>
                                        <p:cTn id="20" fill="hold"/>
                                        <p:tgtEl>
                                          <p:spTgt spid="20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5" nodeType="clickEffect">
                                  <p:stCondLst>
                                    <p:cond delay="0"/>
                                  </p:stCondLst>
                                  <p:iterate>
                                    <p:tmAbs val="0"/>
                                  </p:iterate>
                                  <p:childTnLst>
                                    <p:set>
                                      <p:cBhvr>
                                        <p:cTn id="24" fill="hold"/>
                                        <p:tgtEl>
                                          <p:spTgt spid="2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7" grpId="1" animBg="1" advAuto="0"/>
      <p:bldP spid="208" grpId="2" animBg="1" advAuto="0"/>
      <p:bldP spid="209" grpId="4" animBg="1" advAuto="0"/>
      <p:bldP spid="210" grpId="5" animBg="1" advAuto="0"/>
      <p:bldP spid="211" grpId="3" animBg="1" advAuto="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3" name="TextBox 1"/>
          <p:cNvSpPr txBox="1"/>
          <p:nvPr/>
        </p:nvSpPr>
        <p:spPr>
          <a:xfrm>
            <a:off x="683568" y="971938"/>
            <a:ext cx="6737795" cy="8840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1800">
                <a:solidFill>
                  <a:schemeClr val="accent3">
                    <a:lumOff val="44000"/>
                  </a:schemeClr>
                </a:solidFill>
              </a:defRPr>
            </a:pPr>
            <a:r>
              <a:rPr dirty="0"/>
              <a:t>What of the iron?  </a:t>
            </a:r>
          </a:p>
          <a:p>
            <a:pPr>
              <a:defRPr sz="1800">
                <a:solidFill>
                  <a:schemeClr val="accent3">
                    <a:lumOff val="44000"/>
                  </a:schemeClr>
                </a:solidFill>
              </a:defRPr>
            </a:pPr>
            <a:r>
              <a:rPr dirty="0"/>
              <a:t>What if  some water had </a:t>
            </a:r>
            <a:r>
              <a:rPr dirty="0">
                <a:solidFill>
                  <a:srgbClr val="FFC000"/>
                </a:solidFill>
              </a:rPr>
              <a:t>reacted with the Martian rocks</a:t>
            </a:r>
            <a:r>
              <a:rPr dirty="0"/>
              <a:t>?</a:t>
            </a:r>
          </a:p>
          <a:p>
            <a:pPr>
              <a:defRPr sz="1800">
                <a:solidFill>
                  <a:schemeClr val="accent3">
                    <a:lumOff val="44000"/>
                  </a:schemeClr>
                </a:solidFill>
              </a:defRPr>
            </a:pPr>
            <a:r>
              <a:rPr dirty="0"/>
              <a:t> </a:t>
            </a:r>
          </a:p>
        </p:txBody>
      </p:sp>
      <p:sp>
        <p:nvSpPr>
          <p:cNvPr id="215" name="TextBox 4"/>
          <p:cNvSpPr txBox="1"/>
          <p:nvPr/>
        </p:nvSpPr>
        <p:spPr>
          <a:xfrm>
            <a:off x="3793232" y="3558232"/>
            <a:ext cx="5350768" cy="27509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1800">
                <a:solidFill>
                  <a:schemeClr val="accent3">
                    <a:lumOff val="44000"/>
                  </a:schemeClr>
                </a:solidFill>
              </a:defRPr>
            </a:pPr>
            <a:endParaRPr/>
          </a:p>
          <a:p>
            <a:pPr>
              <a:defRPr sz="1800">
                <a:solidFill>
                  <a:schemeClr val="accent3">
                    <a:lumOff val="44000"/>
                  </a:schemeClr>
                </a:solidFill>
              </a:defRPr>
            </a:pPr>
            <a:r>
              <a:t>The Earth now has plate tectonics – active water </a:t>
            </a:r>
          </a:p>
          <a:p>
            <a:pPr>
              <a:defRPr sz="1800">
                <a:solidFill>
                  <a:schemeClr val="accent3">
                    <a:lumOff val="44000"/>
                  </a:schemeClr>
                </a:solidFill>
              </a:defRPr>
            </a:pPr>
            <a:r>
              <a:t>Transport mechanisms.  But surface water volumes appear constant (?) thru Phanerozoic </a:t>
            </a:r>
          </a:p>
          <a:p>
            <a:pPr>
              <a:defRPr sz="1800">
                <a:solidFill>
                  <a:schemeClr val="accent3">
                    <a:lumOff val="44000"/>
                  </a:schemeClr>
                </a:solidFill>
              </a:defRPr>
            </a:pPr>
            <a:endParaRPr/>
          </a:p>
          <a:p>
            <a:pPr>
              <a:defRPr sz="1800">
                <a:solidFill>
                  <a:schemeClr val="accent3">
                    <a:lumOff val="44000"/>
                  </a:schemeClr>
                </a:solidFill>
              </a:defRPr>
            </a:pPr>
            <a:r>
              <a:t> Why did Mars dry out?</a:t>
            </a:r>
          </a:p>
          <a:p>
            <a:pPr>
              <a:defRPr sz="1800">
                <a:solidFill>
                  <a:schemeClr val="accent3">
                    <a:lumOff val="44000"/>
                  </a:schemeClr>
                </a:solidFill>
              </a:defRPr>
            </a:pPr>
            <a:endParaRPr/>
          </a:p>
          <a:p>
            <a:pPr>
              <a:defRPr sz="1800">
                <a:solidFill>
                  <a:schemeClr val="accent3">
                    <a:lumOff val="44000"/>
                  </a:schemeClr>
                </a:solidFill>
              </a:defRPr>
            </a:pPr>
            <a:r>
              <a:t> And why is it still </a:t>
            </a:r>
            <a:r>
              <a:rPr>
                <a:solidFill>
                  <a:srgbClr val="00B0F0"/>
                </a:solidFill>
              </a:rPr>
              <a:t>raining</a:t>
            </a:r>
            <a:r>
              <a:t> outside??!</a:t>
            </a:r>
          </a:p>
          <a:p>
            <a:pPr>
              <a:defRPr sz="1800">
                <a:solidFill>
                  <a:schemeClr val="accent3">
                    <a:lumOff val="44000"/>
                  </a:schemeClr>
                </a:solidFill>
              </a:defRPr>
            </a:pPr>
            <a:endParaRPr/>
          </a:p>
        </p:txBody>
      </p:sp>
      <p:pic>
        <p:nvPicPr>
          <p:cNvPr id="216" name="Picture 5" descr="Picture 5"/>
          <p:cNvPicPr>
            <a:picLocks noChangeAspect="1"/>
          </p:cNvPicPr>
          <p:nvPr/>
        </p:nvPicPr>
        <p:blipFill>
          <a:blip r:embed="rId2"/>
          <a:srcRect l="61812" t="26175" r="16138" b="26403"/>
          <a:stretch>
            <a:fillRect/>
          </a:stretch>
        </p:blipFill>
        <p:spPr>
          <a:xfrm>
            <a:off x="6513513" y="560037"/>
            <a:ext cx="2016225" cy="1863209"/>
          </a:xfrm>
          <a:prstGeom prst="rect">
            <a:avLst/>
          </a:prstGeom>
          <a:ln w="12700">
            <a:miter lim="400000"/>
          </a:ln>
        </p:spPr>
      </p:pic>
      <p:pic>
        <p:nvPicPr>
          <p:cNvPr id="217" name="Picture 6" descr="Picture 6"/>
          <p:cNvPicPr>
            <a:picLocks noChangeAspect="1"/>
          </p:cNvPicPr>
          <p:nvPr/>
        </p:nvPicPr>
        <p:blipFill>
          <a:blip r:embed="rId2"/>
          <a:srcRect l="13775" t="9680" r="53150" b="9680"/>
          <a:stretch>
            <a:fillRect/>
          </a:stretch>
        </p:blipFill>
        <p:spPr>
          <a:xfrm>
            <a:off x="251520" y="2996951"/>
            <a:ext cx="3024336" cy="3168353"/>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3" nodeType="clickEffect">
                                  <p:stCondLst>
                                    <p:cond delay="0"/>
                                  </p:stCondLst>
                                  <p:iterate>
                                    <p:tmAbs val="0"/>
                                  </p:iterate>
                                  <p:childTnLst>
                                    <p:set>
                                      <p:cBhvr>
                                        <p:cTn id="6" fill="hold"/>
                                        <p:tgtEl>
                                          <p:spTgt spid="213"/>
                                        </p:tgtEl>
                                        <p:attrNameLst>
                                          <p:attrName>style.visibility</p:attrName>
                                        </p:attrNameLst>
                                      </p:cBhvr>
                                      <p:to>
                                        <p:strVal val="visible"/>
                                      </p:to>
                                    </p:set>
                                  </p:childTnLst>
                                </p:cTn>
                              </p:par>
                              <p:par>
                                <p:cTn id="7" presetID="9" presetClass="entr" fill="hold" grpId="4" nodeType="withEffect">
                                  <p:stCondLst>
                                    <p:cond delay="0"/>
                                  </p:stCondLst>
                                  <p:iterate>
                                    <p:tmAbs val="0"/>
                                  </p:iterate>
                                  <p:childTnLst>
                                    <p:set>
                                      <p:cBhvr>
                                        <p:cTn id="8" fill="hold"/>
                                        <p:tgtEl>
                                          <p:spTgt spid="216"/>
                                        </p:tgtEl>
                                        <p:attrNameLst>
                                          <p:attrName>style.visibility</p:attrName>
                                        </p:attrNameLst>
                                      </p:cBhvr>
                                      <p:to>
                                        <p:strVal val="visible"/>
                                      </p:to>
                                    </p:set>
                                    <p:animEffect transition="in" filter="dissolve">
                                      <p:cBhvr>
                                        <p:cTn id="9" dur="500"/>
                                        <p:tgtEl>
                                          <p:spTgt spid="216"/>
                                        </p:tgtEl>
                                      </p:cBhvr>
                                    </p:animEffect>
                                  </p:childTnLst>
                                </p:cTn>
                              </p:par>
                            </p:childTnLst>
                          </p:cTn>
                        </p:par>
                      </p:childTnLst>
                    </p:cTn>
                  </p:par>
                  <p:par>
                    <p:cTn id="10" fill="hold">
                      <p:stCondLst>
                        <p:cond delay="indefinite"/>
                      </p:stCondLst>
                      <p:childTnLst>
                        <p:par>
                          <p:cTn id="11" fill="hold">
                            <p:stCondLst>
                              <p:cond delay="0"/>
                            </p:stCondLst>
                            <p:childTnLst>
                              <p:par>
                                <p:cTn id="12" presetID="5" presetClass="entr" presetSubtype="10" fill="hold" nodeType="clickEffect">
                                  <p:stCondLst>
                                    <p:cond delay="0"/>
                                  </p:stCondLst>
                                  <p:childTnLst>
                                    <p:set>
                                      <p:cBhvr>
                                        <p:cTn id="13" dur="1" fill="hold">
                                          <p:stCondLst>
                                            <p:cond delay="0"/>
                                          </p:stCondLst>
                                        </p:cTn>
                                        <p:tgtEl>
                                          <p:spTgt spid="217"/>
                                        </p:tgtEl>
                                        <p:attrNameLst>
                                          <p:attrName>style.visibility</p:attrName>
                                        </p:attrNameLst>
                                      </p:cBhvr>
                                      <p:to>
                                        <p:strVal val="visible"/>
                                      </p:to>
                                    </p:set>
                                    <p:animEffect transition="in" filter="checkerboard(across)">
                                      <p:cBhvr>
                                        <p:cTn id="14" dur="500"/>
                                        <p:tgtEl>
                                          <p:spTgt spid="217"/>
                                        </p:tgtEl>
                                      </p:cBhvr>
                                    </p:animEffect>
                                  </p:childTnLst>
                                </p:cTn>
                              </p:par>
                              <p:par>
                                <p:cTn id="15" presetID="5" presetClass="entr" presetSubtype="10" fill="hold" grpId="0" nodeType="withEffect">
                                  <p:stCondLst>
                                    <p:cond delay="0"/>
                                  </p:stCondLst>
                                  <p:childTnLst>
                                    <p:set>
                                      <p:cBhvr>
                                        <p:cTn id="16" dur="1" fill="hold">
                                          <p:stCondLst>
                                            <p:cond delay="0"/>
                                          </p:stCondLst>
                                        </p:cTn>
                                        <p:tgtEl>
                                          <p:spTgt spid="215"/>
                                        </p:tgtEl>
                                        <p:attrNameLst>
                                          <p:attrName>style.visibility</p:attrName>
                                        </p:attrNameLst>
                                      </p:cBhvr>
                                      <p:to>
                                        <p:strVal val="visible"/>
                                      </p:to>
                                    </p:set>
                                    <p:animEffect transition="in" filter="checkerboard(across)">
                                      <p:cBhvr>
                                        <p:cTn id="17" dur="500"/>
                                        <p:tgtEl>
                                          <p:spTgt spid="2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3" grpId="3" animBg="1" advAuto="0"/>
      <p:bldP spid="215" grpId="0" animBg="1"/>
      <p:bldP spid="216" grpId="4" animBg="1" advAuto="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Wacky_Waving_Inflatable_Arm_Flailing_Tube_Man.gif" descr="Wacky_Waving_Inflatable_Arm_Flailing_Tube_Man.gif"/>
          <p:cNvPicPr>
            <a:picLocks/>
          </p:cNvPicPr>
          <p:nvPr>
            <a:videoFile r:link="rId2"/>
            <p:extLst>
              <p:ext uri="{DAA4B4D4-6D71-4841-9C94-3DE7FCFB9230}">
                <p14:media xmlns:p14="http://schemas.microsoft.com/office/powerpoint/2010/main" r:embed="rId1"/>
              </p:ext>
            </p:extLst>
          </p:nvPr>
        </p:nvPicPr>
        <p:blipFill>
          <a:blip r:embed="rId4"/>
          <a:stretch>
            <a:fillRect/>
          </a:stretch>
        </p:blipFill>
        <p:spPr>
          <a:xfrm>
            <a:off x="2292298" y="1220113"/>
            <a:ext cx="3764778" cy="2736305"/>
          </a:xfrm>
          <a:prstGeom prst="rect">
            <a:avLst/>
          </a:prstGeom>
          <a:ln w="12700">
            <a:miter lim="400000"/>
          </a:ln>
        </p:spPr>
      </p:pic>
      <p:sp>
        <p:nvSpPr>
          <p:cNvPr id="221" name="TextBox 6"/>
          <p:cNvSpPr txBox="1"/>
          <p:nvPr/>
        </p:nvSpPr>
        <p:spPr>
          <a:xfrm>
            <a:off x="899592" y="376671"/>
            <a:ext cx="6490355" cy="79267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defRPr>
                <a:solidFill>
                  <a:schemeClr val="accent3">
                    <a:lumOff val="44000"/>
                  </a:schemeClr>
                </a:solidFill>
              </a:defRPr>
            </a:pPr>
            <a:r>
              <a:t>Which allows a fair amount of arm waving*….. </a:t>
            </a:r>
          </a:p>
          <a:p>
            <a:pPr>
              <a:defRPr>
                <a:solidFill>
                  <a:schemeClr val="accent3">
                    <a:lumOff val="44000"/>
                  </a:schemeClr>
                </a:solidFill>
              </a:defRPr>
            </a:pPr>
            <a:r>
              <a:t>		</a:t>
            </a:r>
          </a:p>
        </p:txBody>
      </p:sp>
      <p:sp>
        <p:nvSpPr>
          <p:cNvPr id="222" name="TextBox 1"/>
          <p:cNvSpPr txBox="1"/>
          <p:nvPr/>
        </p:nvSpPr>
        <p:spPr>
          <a:xfrm>
            <a:off x="5868144" y="5949279"/>
            <a:ext cx="2592289" cy="3752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2000">
                <a:solidFill>
                  <a:schemeClr val="accent3">
                    <a:lumOff val="44000"/>
                  </a:schemeClr>
                </a:solidFill>
              </a:defRPr>
            </a:lvl1pPr>
          </a:lstStyle>
          <a:p>
            <a:r>
              <a:t>*a.k.a modelling</a:t>
            </a:r>
          </a:p>
        </p:txBody>
      </p:sp>
      <p:sp>
        <p:nvSpPr>
          <p:cNvPr id="223" name="TextBox 7"/>
          <p:cNvSpPr txBox="1"/>
          <p:nvPr/>
        </p:nvSpPr>
        <p:spPr>
          <a:xfrm>
            <a:off x="971600" y="4513248"/>
            <a:ext cx="6550191" cy="79267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defRPr>
                <a:solidFill>
                  <a:schemeClr val="accent3">
                    <a:lumOff val="44000"/>
                  </a:schemeClr>
                </a:solidFill>
              </a:defRPr>
            </a:pPr>
            <a:r>
              <a:t>What would happen if martian rocks were erupted in the presence of water?		</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00000" fill="hold"/>
                                        <p:tgtEl>
                                          <p:spTgt spid="220"/>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2" nodeType="clickEffect">
                                  <p:stCondLst>
                                    <p:cond delay="0"/>
                                  </p:stCondLst>
                                  <p:iterate>
                                    <p:tmAbs val="0"/>
                                  </p:iterate>
                                  <p:childTnLst>
                                    <p:set>
                                      <p:cBhvr>
                                        <p:cTn id="10" fill="hold"/>
                                        <p:tgtEl>
                                          <p:spTgt spid="222"/>
                                        </p:tgtEl>
                                        <p:attrNameLst>
                                          <p:attrName>style.visibility</p:attrName>
                                        </p:attrNameLst>
                                      </p:cBhvr>
                                      <p:to>
                                        <p:strVal val="visible"/>
                                      </p:to>
                                    </p:set>
                                    <p:anim calcmode="lin" valueType="num">
                                      <p:cBhvr>
                                        <p:cTn id="11" dur="500" fill="hold"/>
                                        <p:tgtEl>
                                          <p:spTgt spid="222"/>
                                        </p:tgtEl>
                                        <p:attrNameLst>
                                          <p:attrName>ppt_x</p:attrName>
                                        </p:attrNameLst>
                                      </p:cBhvr>
                                      <p:tavLst>
                                        <p:tav tm="0">
                                          <p:val>
                                            <p:strVal val="#ppt_x"/>
                                          </p:val>
                                        </p:tav>
                                        <p:tav tm="100000">
                                          <p:val>
                                            <p:strVal val="#ppt_x"/>
                                          </p:val>
                                        </p:tav>
                                      </p:tavLst>
                                    </p:anim>
                                    <p:anim calcmode="lin" valueType="num">
                                      <p:cBhvr>
                                        <p:cTn id="12" dur="500" fill="hold"/>
                                        <p:tgtEl>
                                          <p:spTgt spid="22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3" nodeType="clickEffect">
                                  <p:stCondLst>
                                    <p:cond delay="0"/>
                                  </p:stCondLst>
                                  <p:iterate>
                                    <p:tmAbs val="0"/>
                                  </p:iterate>
                                  <p:childTnLst>
                                    <p:set>
                                      <p:cBhvr>
                                        <p:cTn id="16" fill="hold"/>
                                        <p:tgtEl>
                                          <p:spTgt spid="223"/>
                                        </p:tgtEl>
                                        <p:attrNameLst>
                                          <p:attrName>style.visibility</p:attrName>
                                        </p:attrNameLst>
                                      </p:cBhvr>
                                      <p:to>
                                        <p:strVal val="visible"/>
                                      </p:to>
                                    </p:set>
                                    <p:animEffect transition="in" filter="blinds(horizontal)">
                                      <p:cBhvr>
                                        <p:cTn id="17" dur="500"/>
                                        <p:tgtEl>
                                          <p:spTgt spid="22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8" fill="hold" display="0">
                  <p:stCondLst>
                    <p:cond delay="indefinite"/>
                  </p:stCondLst>
                </p:cTn>
                <p:tgtEl>
                  <p:spTgt spid="220"/>
                </p:tgtEl>
              </p:cMediaNode>
            </p:video>
          </p:childTnLst>
        </p:cTn>
      </p:par>
    </p:tnLst>
    <p:bldLst>
      <p:bldP spid="222" grpId="2" animBg="1" advAuto="0"/>
      <p:bldP spid="223" grpId="3" animBg="1" advAuto="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 name="Wacky_Waving_Inflatable_Arm_Flailing_Tube_Man.gif" descr="Wacky_Waving_Inflatable_Arm_Flailing_Tube_Man.gif"/>
          <p:cNvPicPr>
            <a:picLocks/>
          </p:cNvPicPr>
          <p:nvPr>
            <a:videoFile r:link="rId2"/>
            <p:extLst>
              <p:ext uri="{DAA4B4D4-6D71-4841-9C94-3DE7FCFB9230}">
                <p14:media xmlns:p14="http://schemas.microsoft.com/office/powerpoint/2010/main" r:embed="rId1"/>
              </p:ext>
            </p:extLst>
          </p:nvPr>
        </p:nvPicPr>
        <p:blipFill>
          <a:blip r:embed="rId4"/>
          <a:stretch>
            <a:fillRect/>
          </a:stretch>
        </p:blipFill>
        <p:spPr>
          <a:xfrm>
            <a:off x="5281898" y="1772816"/>
            <a:ext cx="3764779" cy="2736304"/>
          </a:xfrm>
          <a:prstGeom prst="rect">
            <a:avLst/>
          </a:prstGeom>
          <a:ln w="12700">
            <a:miter lim="400000"/>
          </a:ln>
        </p:spPr>
      </p:pic>
      <p:sp>
        <p:nvSpPr>
          <p:cNvPr id="227" name="Content Placeholder 2"/>
          <p:cNvSpPr txBox="1">
            <a:spLocks noGrp="1"/>
          </p:cNvSpPr>
          <p:nvPr>
            <p:ph type="body" sz="half" idx="1"/>
          </p:nvPr>
        </p:nvSpPr>
        <p:spPr>
          <a:xfrm>
            <a:off x="395535" y="844952"/>
            <a:ext cx="4752530" cy="5529557"/>
          </a:xfrm>
          <a:prstGeom prst="rect">
            <a:avLst/>
          </a:prstGeom>
        </p:spPr>
        <p:txBody>
          <a:bodyPr/>
          <a:lstStyle/>
          <a:p>
            <a:pPr>
              <a:lnSpc>
                <a:spcPct val="80000"/>
              </a:lnSpc>
              <a:spcBef>
                <a:spcPts val="400"/>
              </a:spcBef>
              <a:defRPr sz="2000">
                <a:solidFill>
                  <a:schemeClr val="accent3">
                    <a:lumOff val="44000"/>
                  </a:schemeClr>
                </a:solidFill>
              </a:defRPr>
            </a:pPr>
            <a:r>
              <a:rPr dirty="0"/>
              <a:t>SNC meteorites indicate that the </a:t>
            </a:r>
            <a:r>
              <a:rPr b="1" dirty="0"/>
              <a:t>rate of secular cooling on Mars </a:t>
            </a:r>
            <a:r>
              <a:rPr dirty="0"/>
              <a:t>was at least three-times faster than that of Earth</a:t>
            </a:r>
          </a:p>
          <a:p>
            <a:pPr marL="742950" lvl="1" indent="-285750">
              <a:lnSpc>
                <a:spcPct val="80000"/>
              </a:lnSpc>
              <a:spcBef>
                <a:spcPts val="300"/>
              </a:spcBef>
              <a:defRPr sz="1600">
                <a:solidFill>
                  <a:schemeClr val="accent3">
                    <a:lumOff val="44000"/>
                  </a:schemeClr>
                </a:solidFill>
              </a:defRPr>
            </a:pPr>
            <a:r>
              <a:rPr dirty="0"/>
              <a:t>Smaller planet = loses heat faster</a:t>
            </a:r>
            <a:endParaRPr lang="en-GB" dirty="0"/>
          </a:p>
          <a:p>
            <a:pPr marL="742950" lvl="1" indent="-285750">
              <a:lnSpc>
                <a:spcPct val="80000"/>
              </a:lnSpc>
              <a:spcBef>
                <a:spcPts val="300"/>
              </a:spcBef>
              <a:defRPr sz="1600">
                <a:solidFill>
                  <a:schemeClr val="accent3">
                    <a:lumOff val="44000"/>
                  </a:schemeClr>
                </a:solidFill>
              </a:defRPr>
            </a:pPr>
            <a:endParaRPr sz="1700" dirty="0"/>
          </a:p>
          <a:p>
            <a:pPr>
              <a:lnSpc>
                <a:spcPct val="80000"/>
              </a:lnSpc>
              <a:spcBef>
                <a:spcPts val="400"/>
              </a:spcBef>
              <a:defRPr sz="2000">
                <a:solidFill>
                  <a:schemeClr val="accent3">
                    <a:lumOff val="44000"/>
                  </a:schemeClr>
                </a:solidFill>
              </a:defRPr>
            </a:pPr>
            <a:r>
              <a:rPr dirty="0"/>
              <a:t>Estimate </a:t>
            </a:r>
            <a:r>
              <a:rPr b="1" dirty="0"/>
              <a:t>radiogenic heat production </a:t>
            </a:r>
            <a:r>
              <a:rPr dirty="0"/>
              <a:t>on each planet, and use a plate cooling model to calculate geotherms and </a:t>
            </a:r>
            <a:r>
              <a:rPr dirty="0" err="1"/>
              <a:t>aerotherms</a:t>
            </a:r>
            <a:r>
              <a:rPr dirty="0"/>
              <a:t> for Earth and Mars</a:t>
            </a:r>
            <a:endParaRPr lang="en-GB" dirty="0"/>
          </a:p>
          <a:p>
            <a:pPr>
              <a:lnSpc>
                <a:spcPct val="80000"/>
              </a:lnSpc>
              <a:spcBef>
                <a:spcPts val="400"/>
              </a:spcBef>
              <a:defRPr sz="2000">
                <a:solidFill>
                  <a:schemeClr val="accent3">
                    <a:lumOff val="44000"/>
                  </a:schemeClr>
                </a:solidFill>
              </a:defRPr>
            </a:pPr>
            <a:endParaRPr dirty="0"/>
          </a:p>
          <a:p>
            <a:pPr marL="742950" lvl="1" indent="-285750">
              <a:lnSpc>
                <a:spcPct val="80000"/>
              </a:lnSpc>
              <a:spcBef>
                <a:spcPts val="300"/>
              </a:spcBef>
              <a:defRPr sz="1600">
                <a:solidFill>
                  <a:schemeClr val="accent3">
                    <a:lumOff val="44000"/>
                  </a:schemeClr>
                </a:solidFill>
              </a:defRPr>
            </a:pPr>
            <a:r>
              <a:rPr dirty="0"/>
              <a:t>Predict petrological changes along these </a:t>
            </a:r>
            <a:r>
              <a:rPr i="1" dirty="0"/>
              <a:t>P–T</a:t>
            </a:r>
            <a:r>
              <a:rPr dirty="0"/>
              <a:t> paths for primitive (</a:t>
            </a:r>
            <a:r>
              <a:rPr b="1" dirty="0"/>
              <a:t>Fastball</a:t>
            </a:r>
            <a:r>
              <a:rPr dirty="0"/>
              <a:t>) and evolved (</a:t>
            </a:r>
            <a:r>
              <a:rPr b="1" dirty="0"/>
              <a:t>Backstay</a:t>
            </a:r>
            <a:r>
              <a:rPr dirty="0"/>
              <a:t>) Martian basalts, and </a:t>
            </a:r>
            <a:r>
              <a:rPr b="1" dirty="0"/>
              <a:t>high-MgO Archean </a:t>
            </a:r>
            <a:r>
              <a:rPr dirty="0"/>
              <a:t>basalt and a </a:t>
            </a:r>
            <a:r>
              <a:rPr b="1" dirty="0"/>
              <a:t>modern-day MORB </a:t>
            </a:r>
            <a:r>
              <a:rPr dirty="0"/>
              <a:t>on Earth</a:t>
            </a:r>
            <a:endParaRPr lang="en-GB" dirty="0"/>
          </a:p>
          <a:p>
            <a:pPr marL="742950" lvl="1" indent="-285750">
              <a:lnSpc>
                <a:spcPct val="80000"/>
              </a:lnSpc>
              <a:spcBef>
                <a:spcPts val="300"/>
              </a:spcBef>
              <a:defRPr sz="1600">
                <a:solidFill>
                  <a:schemeClr val="accent3">
                    <a:lumOff val="44000"/>
                  </a:schemeClr>
                </a:solidFill>
              </a:defRPr>
            </a:pPr>
            <a:endParaRPr sz="1700" dirty="0"/>
          </a:p>
          <a:p>
            <a:pPr>
              <a:lnSpc>
                <a:spcPct val="80000"/>
              </a:lnSpc>
              <a:spcBef>
                <a:spcPts val="400"/>
              </a:spcBef>
              <a:defRPr sz="2000">
                <a:solidFill>
                  <a:schemeClr val="accent3">
                    <a:lumOff val="44000"/>
                  </a:schemeClr>
                </a:solidFill>
              </a:defRPr>
            </a:pPr>
            <a:r>
              <a:rPr dirty="0"/>
              <a:t>End-members: </a:t>
            </a:r>
            <a:r>
              <a:rPr b="1" dirty="0"/>
              <a:t>minimal fluid saturation </a:t>
            </a:r>
            <a:r>
              <a:rPr dirty="0"/>
              <a:t>(“wet”) and </a:t>
            </a:r>
            <a:r>
              <a:rPr b="1" dirty="0"/>
              <a:t>nominally anhydrous </a:t>
            </a:r>
            <a:r>
              <a:rPr dirty="0"/>
              <a:t>(“dry”)</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00000" fill="hold"/>
                                        <p:tgtEl>
                                          <p:spTgt spid="225"/>
                                        </p:tgtEl>
                                      </p:cBhvr>
                                    </p:cmd>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grpId="2" nodeType="clickEffect">
                                  <p:stCondLst>
                                    <p:cond delay="0"/>
                                  </p:stCondLst>
                                  <p:iterate>
                                    <p:tmAbs val="0"/>
                                  </p:iterate>
                                  <p:childTnLst>
                                    <p:set>
                                      <p:cBhvr>
                                        <p:cTn id="10" fill="hold"/>
                                        <p:tgtEl>
                                          <p:spTgt spid="227">
                                            <p:bg/>
                                          </p:spTgt>
                                        </p:tgtEl>
                                        <p:attrNameLst>
                                          <p:attrName>style.visibility</p:attrName>
                                        </p:attrNameLst>
                                      </p:cBhvr>
                                      <p:to>
                                        <p:strVal val="visible"/>
                                      </p:to>
                                    </p:set>
                                    <p:animEffect transition="in" filter="blinds(horizontal)">
                                      <p:cBhvr>
                                        <p:cTn id="11" dur="500"/>
                                        <p:tgtEl>
                                          <p:spTgt spid="227">
                                            <p:bg/>
                                          </p:spTgt>
                                        </p:tgtEl>
                                      </p:cBhvr>
                                    </p:animEffect>
                                  </p:childTnLst>
                                </p:cTn>
                              </p:par>
                              <p:par>
                                <p:cTn id="12" presetID="3" presetClass="entr" presetSubtype="10" fill="hold" grpId="2" nodeType="withEffect">
                                  <p:stCondLst>
                                    <p:cond delay="0"/>
                                  </p:stCondLst>
                                  <p:iterate>
                                    <p:tmAbs val="0"/>
                                  </p:iterate>
                                  <p:childTnLst>
                                    <p:set>
                                      <p:cBhvr>
                                        <p:cTn id="13" fill="hold"/>
                                        <p:tgtEl>
                                          <p:spTgt spid="227">
                                            <p:txEl>
                                              <p:pRg st="0" end="0"/>
                                            </p:txEl>
                                          </p:spTgt>
                                        </p:tgtEl>
                                        <p:attrNameLst>
                                          <p:attrName>style.visibility</p:attrName>
                                        </p:attrNameLst>
                                      </p:cBhvr>
                                      <p:to>
                                        <p:strVal val="visible"/>
                                      </p:to>
                                    </p:set>
                                    <p:animEffect transition="in" filter="blinds(horizontal)">
                                      <p:cBhvr>
                                        <p:cTn id="14" dur="500"/>
                                        <p:tgtEl>
                                          <p:spTgt spid="227">
                                            <p:txEl>
                                              <p:pRg st="0" end="0"/>
                                            </p:txEl>
                                          </p:spTgt>
                                        </p:tgtEl>
                                      </p:cBhvr>
                                    </p:animEffect>
                                  </p:childTnLst>
                                </p:cTn>
                              </p:par>
                              <p:par>
                                <p:cTn id="15" presetID="3" presetClass="entr" presetSubtype="10" fill="hold" grpId="2" nodeType="withEffect">
                                  <p:stCondLst>
                                    <p:cond delay="0"/>
                                  </p:stCondLst>
                                  <p:iterate>
                                    <p:tmAbs val="0"/>
                                  </p:iterate>
                                  <p:childTnLst>
                                    <p:set>
                                      <p:cBhvr>
                                        <p:cTn id="16" fill="hold"/>
                                        <p:tgtEl>
                                          <p:spTgt spid="227">
                                            <p:txEl>
                                              <p:pRg st="1" end="1"/>
                                            </p:txEl>
                                          </p:spTgt>
                                        </p:tgtEl>
                                        <p:attrNameLst>
                                          <p:attrName>style.visibility</p:attrName>
                                        </p:attrNameLst>
                                      </p:cBhvr>
                                      <p:to>
                                        <p:strVal val="visible"/>
                                      </p:to>
                                    </p:set>
                                    <p:animEffect transition="in" filter="blinds(horizontal)">
                                      <p:cBhvr>
                                        <p:cTn id="17" dur="500"/>
                                        <p:tgtEl>
                                          <p:spTgt spid="22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2" nodeType="clickEffect">
                                  <p:stCondLst>
                                    <p:cond delay="0"/>
                                  </p:stCondLst>
                                  <p:iterate>
                                    <p:tmAbs val="0"/>
                                  </p:iterate>
                                  <p:childTnLst>
                                    <p:set>
                                      <p:cBhvr>
                                        <p:cTn id="21" fill="hold"/>
                                        <p:tgtEl>
                                          <p:spTgt spid="227">
                                            <p:txEl>
                                              <p:pRg st="3" end="3"/>
                                            </p:txEl>
                                          </p:spTgt>
                                        </p:tgtEl>
                                        <p:attrNameLst>
                                          <p:attrName>style.visibility</p:attrName>
                                        </p:attrNameLst>
                                      </p:cBhvr>
                                      <p:to>
                                        <p:strVal val="visible"/>
                                      </p:to>
                                    </p:set>
                                    <p:animEffect transition="in" filter="blinds(horizontal)">
                                      <p:cBhvr>
                                        <p:cTn id="22" dur="500"/>
                                        <p:tgtEl>
                                          <p:spTgt spid="227">
                                            <p:txEl>
                                              <p:pRg st="3" end="3"/>
                                            </p:txEl>
                                          </p:spTgt>
                                        </p:tgtEl>
                                      </p:cBhvr>
                                    </p:animEffect>
                                  </p:childTnLst>
                                </p:cTn>
                              </p:par>
                              <p:par>
                                <p:cTn id="23" presetID="3" presetClass="entr" presetSubtype="10" fill="hold" grpId="2" nodeType="withEffect">
                                  <p:stCondLst>
                                    <p:cond delay="0"/>
                                  </p:stCondLst>
                                  <p:iterate>
                                    <p:tmAbs val="0"/>
                                  </p:iterate>
                                  <p:childTnLst>
                                    <p:set>
                                      <p:cBhvr>
                                        <p:cTn id="24" fill="hold"/>
                                        <p:tgtEl>
                                          <p:spTgt spid="227">
                                            <p:txEl>
                                              <p:pRg st="5" end="5"/>
                                            </p:txEl>
                                          </p:spTgt>
                                        </p:tgtEl>
                                        <p:attrNameLst>
                                          <p:attrName>style.visibility</p:attrName>
                                        </p:attrNameLst>
                                      </p:cBhvr>
                                      <p:to>
                                        <p:strVal val="visible"/>
                                      </p:to>
                                    </p:set>
                                    <p:animEffect transition="in" filter="blinds(horizontal)">
                                      <p:cBhvr>
                                        <p:cTn id="25" dur="500"/>
                                        <p:tgtEl>
                                          <p:spTgt spid="227">
                                            <p:txEl>
                                              <p:pRg st="5" end="5"/>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grpId="2" nodeType="clickEffect">
                                  <p:stCondLst>
                                    <p:cond delay="0"/>
                                  </p:stCondLst>
                                  <p:iterate>
                                    <p:tmAbs val="0"/>
                                  </p:iterate>
                                  <p:childTnLst>
                                    <p:set>
                                      <p:cBhvr>
                                        <p:cTn id="29" fill="hold"/>
                                        <p:tgtEl>
                                          <p:spTgt spid="227">
                                            <p:txEl>
                                              <p:pRg st="7" end="7"/>
                                            </p:txEl>
                                          </p:spTgt>
                                        </p:tgtEl>
                                        <p:attrNameLst>
                                          <p:attrName>style.visibility</p:attrName>
                                        </p:attrNameLst>
                                      </p:cBhvr>
                                      <p:to>
                                        <p:strVal val="visible"/>
                                      </p:to>
                                    </p:set>
                                    <p:animEffect transition="in" filter="blinds(horizontal)">
                                      <p:cBhvr>
                                        <p:cTn id="30" dur="500"/>
                                        <p:tgtEl>
                                          <p:spTgt spid="22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1" fill="hold" display="0">
                  <p:stCondLst>
                    <p:cond delay="indefinite"/>
                  </p:stCondLst>
                </p:cTn>
                <p:tgtEl>
                  <p:spTgt spid="225"/>
                </p:tgtEl>
              </p:cMediaNode>
            </p:video>
          </p:childTnLst>
        </p:cTn>
      </p:par>
    </p:tnLst>
    <p:bldLst>
      <p:bldP spid="227" grpId="2" build="p" animBg="1" advAuto="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2" name="Content Placeholder 5" descr="Content Placeholder 5"/>
          <p:cNvPicPr>
            <a:picLocks noChangeAspect="1"/>
          </p:cNvPicPr>
          <p:nvPr/>
        </p:nvPicPr>
        <p:blipFill>
          <a:blip r:embed="rId2"/>
          <a:stretch>
            <a:fillRect/>
          </a:stretch>
        </p:blipFill>
        <p:spPr>
          <a:xfrm>
            <a:off x="1263079" y="849926"/>
            <a:ext cx="6883153" cy="5620263"/>
          </a:xfrm>
          <a:prstGeom prst="rect">
            <a:avLst/>
          </a:prstGeom>
          <a:ln w="12700">
            <a:miter lim="400000"/>
          </a:ln>
        </p:spPr>
      </p:pic>
      <p:sp>
        <p:nvSpPr>
          <p:cNvPr id="233" name="TextBox 4"/>
          <p:cNvSpPr txBox="1"/>
          <p:nvPr/>
        </p:nvSpPr>
        <p:spPr>
          <a:xfrm>
            <a:off x="467543" y="260647"/>
            <a:ext cx="1932941" cy="79267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defRPr>
                <a:solidFill>
                  <a:schemeClr val="accent3">
                    <a:lumOff val="44000"/>
                  </a:schemeClr>
                </a:solidFill>
              </a:defRPr>
            </a:pPr>
            <a:r>
              <a:t>‘Wet’</a:t>
            </a:r>
          </a:p>
          <a:p>
            <a:pPr>
              <a:defRPr>
                <a:solidFill>
                  <a:schemeClr val="accent3">
                    <a:lumOff val="44000"/>
                  </a:schemeClr>
                </a:solidFill>
              </a:defRPr>
            </a:pPr>
            <a:r>
              <a:t>		</a:t>
            </a:r>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 name="Picture 2" descr="Picture 2"/>
          <p:cNvPicPr>
            <a:picLocks noChangeAspect="1"/>
          </p:cNvPicPr>
          <p:nvPr/>
        </p:nvPicPr>
        <p:blipFill>
          <a:blip r:embed="rId2"/>
          <a:srcRect b="48175"/>
          <a:stretch>
            <a:fillRect/>
          </a:stretch>
        </p:blipFill>
        <p:spPr>
          <a:xfrm>
            <a:off x="251519" y="29220"/>
            <a:ext cx="4680522" cy="3957675"/>
          </a:xfrm>
          <a:prstGeom prst="rect">
            <a:avLst/>
          </a:prstGeom>
          <a:ln w="12700">
            <a:miter lim="400000"/>
          </a:ln>
        </p:spPr>
      </p:pic>
      <p:pic>
        <p:nvPicPr>
          <p:cNvPr id="236" name="Picture 3" descr="Picture 3"/>
          <p:cNvPicPr>
            <a:picLocks noChangeAspect="1"/>
          </p:cNvPicPr>
          <p:nvPr/>
        </p:nvPicPr>
        <p:blipFill>
          <a:blip r:embed="rId2"/>
          <a:srcRect l="1537" t="51825" r="1539" b="48"/>
          <a:stretch>
            <a:fillRect/>
          </a:stretch>
        </p:blipFill>
        <p:spPr>
          <a:xfrm>
            <a:off x="3923928" y="2315219"/>
            <a:ext cx="5112568" cy="4141864"/>
          </a:xfrm>
          <a:prstGeom prst="rect">
            <a:avLst/>
          </a:prstGeom>
          <a:ln w="12700">
            <a:miter lim="400000"/>
          </a:ln>
        </p:spPr>
      </p:pic>
      <p:sp>
        <p:nvSpPr>
          <p:cNvPr id="237" name="Straight Arrow Connector 5"/>
          <p:cNvSpPr/>
          <p:nvPr/>
        </p:nvSpPr>
        <p:spPr>
          <a:xfrm flipH="1">
            <a:off x="2339751" y="3068959"/>
            <a:ext cx="648073" cy="1"/>
          </a:xfrm>
          <a:prstGeom prst="line">
            <a:avLst/>
          </a:prstGeom>
          <a:ln>
            <a:solidFill>
              <a:srgbClr val="000000"/>
            </a:solidFill>
            <a:tailEnd type="triangle"/>
          </a:ln>
        </p:spPr>
        <p:txBody>
          <a:bodyPr lIns="45719" rIns="45719"/>
          <a:lstStyle/>
          <a:p>
            <a:endParaRPr/>
          </a:p>
        </p:txBody>
      </p:sp>
      <p:sp>
        <p:nvSpPr>
          <p:cNvPr id="238" name="Straight Arrow Connector 7"/>
          <p:cNvSpPr/>
          <p:nvPr/>
        </p:nvSpPr>
        <p:spPr>
          <a:xfrm>
            <a:off x="2411759" y="2602271"/>
            <a:ext cx="1008113" cy="1"/>
          </a:xfrm>
          <a:prstGeom prst="line">
            <a:avLst/>
          </a:prstGeom>
          <a:ln>
            <a:solidFill>
              <a:srgbClr val="000000"/>
            </a:solidFill>
            <a:tailEnd type="triangle"/>
          </a:ln>
        </p:spPr>
        <p:txBody>
          <a:bodyPr lIns="45719" rIns="45719"/>
          <a:lstStyle/>
          <a:p>
            <a:endParaRPr/>
          </a:p>
        </p:txBody>
      </p:sp>
      <p:sp>
        <p:nvSpPr>
          <p:cNvPr id="239" name="TextBox 8"/>
          <p:cNvSpPr txBox="1"/>
          <p:nvPr/>
        </p:nvSpPr>
        <p:spPr>
          <a:xfrm>
            <a:off x="5364088" y="620687"/>
            <a:ext cx="3009960" cy="31339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1600">
                <a:solidFill>
                  <a:schemeClr val="accent3">
                    <a:lumOff val="44000"/>
                  </a:schemeClr>
                </a:solidFill>
              </a:defRPr>
            </a:lvl1pPr>
          </a:lstStyle>
          <a:p>
            <a:r>
              <a:t>(Arrow -  ‘old’ to ‘younger’ rocks)</a:t>
            </a:r>
          </a:p>
        </p:txBody>
      </p:sp>
      <p:sp>
        <p:nvSpPr>
          <p:cNvPr id="240" name="TextBox 10"/>
          <p:cNvSpPr txBox="1"/>
          <p:nvPr/>
        </p:nvSpPr>
        <p:spPr>
          <a:xfrm>
            <a:off x="5652120" y="1340767"/>
            <a:ext cx="3424174" cy="60549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defRPr sz="2000" b="1">
                <a:solidFill>
                  <a:srgbClr val="FF0000"/>
                </a:solidFill>
              </a:defRPr>
            </a:pPr>
            <a:r>
              <a:t> Mars </a:t>
            </a:r>
            <a:r>
              <a:rPr sz="1600" b="0">
                <a:solidFill>
                  <a:schemeClr val="accent3">
                    <a:lumOff val="44000"/>
                  </a:schemeClr>
                </a:solidFill>
              </a:rPr>
              <a:t>rocks soak up  MORE water</a:t>
            </a:r>
          </a:p>
          <a:p>
            <a:pPr>
              <a:defRPr sz="1600">
                <a:solidFill>
                  <a:schemeClr val="accent3">
                    <a:lumOff val="44000"/>
                  </a:schemeClr>
                </a:solidFill>
              </a:defRPr>
            </a:pPr>
            <a:r>
              <a:t> than </a:t>
            </a:r>
            <a:r>
              <a:rPr b="1">
                <a:solidFill>
                  <a:srgbClr val="92D050"/>
                </a:solidFill>
              </a:rPr>
              <a:t>Earth</a:t>
            </a:r>
            <a:r>
              <a:rPr b="1"/>
              <a:t> rocks</a:t>
            </a:r>
          </a:p>
        </p:txBody>
      </p:sp>
      <p:sp>
        <p:nvSpPr>
          <p:cNvPr id="241" name="Content Placeholder 2"/>
          <p:cNvSpPr txBox="1"/>
          <p:nvPr/>
        </p:nvSpPr>
        <p:spPr>
          <a:xfrm>
            <a:off x="0" y="4605987"/>
            <a:ext cx="3923928" cy="169560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marL="342900" indent="-342900">
              <a:spcBef>
                <a:spcPts val="400"/>
              </a:spcBef>
              <a:buSzPct val="100000"/>
              <a:buFont typeface="Arial"/>
              <a:buChar char="•"/>
              <a:defRPr sz="1800">
                <a:solidFill>
                  <a:schemeClr val="accent3">
                    <a:lumOff val="44000"/>
                  </a:schemeClr>
                </a:solidFill>
              </a:defRPr>
            </a:pPr>
            <a:r>
              <a:t>Wet, hydrated </a:t>
            </a:r>
            <a:r>
              <a:rPr b="1">
                <a:solidFill>
                  <a:srgbClr val="FF0000"/>
                </a:solidFill>
              </a:rPr>
              <a:t>Mars</a:t>
            </a:r>
            <a:r>
              <a:t> rocks are dense and sink </a:t>
            </a:r>
          </a:p>
          <a:p>
            <a:pPr marL="342900" indent="-342900">
              <a:spcBef>
                <a:spcPts val="400"/>
              </a:spcBef>
              <a:buSzPct val="100000"/>
              <a:buFont typeface="Arial"/>
              <a:buChar char="•"/>
              <a:defRPr sz="1800">
                <a:solidFill>
                  <a:schemeClr val="accent3">
                    <a:lumOff val="44000"/>
                  </a:schemeClr>
                </a:solidFill>
              </a:defRPr>
            </a:pPr>
            <a:r>
              <a:t>Wet </a:t>
            </a:r>
            <a:r>
              <a:rPr b="1">
                <a:solidFill>
                  <a:srgbClr val="92D050"/>
                </a:solidFill>
              </a:rPr>
              <a:t>Earth</a:t>
            </a:r>
            <a:r>
              <a:t> rocks float keeping water near the surface</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236"/>
                                        </p:tgtEl>
                                        <p:attrNameLst>
                                          <p:attrName>style.visibility</p:attrName>
                                        </p:attrNameLst>
                                      </p:cBhvr>
                                      <p:to>
                                        <p:strVal val="visible"/>
                                      </p:to>
                                    </p:set>
                                  </p:childTnLst>
                                </p:cTn>
                              </p:par>
                            </p:childTnLst>
                          </p:cTn>
                        </p:par>
                        <p:par>
                          <p:cTn id="7" fill="hold">
                            <p:stCondLst>
                              <p:cond delay="0"/>
                            </p:stCondLst>
                            <p:childTnLst>
                              <p:par>
                                <p:cTn id="8" presetID="2" presetClass="entr" presetSubtype="4" fill="hold" grpId="2" nodeType="afterEffect">
                                  <p:stCondLst>
                                    <p:cond delay="0"/>
                                  </p:stCondLst>
                                  <p:iterate>
                                    <p:tmAbs val="0"/>
                                  </p:iterate>
                                  <p:childTnLst>
                                    <p:set>
                                      <p:cBhvr>
                                        <p:cTn id="9" fill="hold"/>
                                        <p:tgtEl>
                                          <p:spTgt spid="241"/>
                                        </p:tgtEl>
                                        <p:attrNameLst>
                                          <p:attrName>style.visibility</p:attrName>
                                        </p:attrNameLst>
                                      </p:cBhvr>
                                      <p:to>
                                        <p:strVal val="visible"/>
                                      </p:to>
                                    </p:set>
                                    <p:anim calcmode="lin" valueType="num">
                                      <p:cBhvr>
                                        <p:cTn id="10" dur="500" fill="hold"/>
                                        <p:tgtEl>
                                          <p:spTgt spid="241"/>
                                        </p:tgtEl>
                                        <p:attrNameLst>
                                          <p:attrName>ppt_x</p:attrName>
                                        </p:attrNameLst>
                                      </p:cBhvr>
                                      <p:tavLst>
                                        <p:tav tm="0">
                                          <p:val>
                                            <p:strVal val="#ppt_x"/>
                                          </p:val>
                                        </p:tav>
                                        <p:tav tm="100000">
                                          <p:val>
                                            <p:strVal val="#ppt_x"/>
                                          </p:val>
                                        </p:tav>
                                      </p:tavLst>
                                    </p:anim>
                                    <p:anim calcmode="lin" valueType="num">
                                      <p:cBhvr>
                                        <p:cTn id="11" dur="500" fill="hold"/>
                                        <p:tgtEl>
                                          <p:spTgt spid="24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6" grpId="1" animBg="1" advAuto="0"/>
      <p:bldP spid="241" grpId="2" animBg="1" advAuto="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3BB8FA78-22E3-BA44-8845-2BCC9B4704A0}"/>
              </a:ext>
            </a:extLst>
          </p:cNvPr>
          <p:cNvSpPr/>
          <p:nvPr/>
        </p:nvSpPr>
        <p:spPr>
          <a:xfrm>
            <a:off x="703384" y="3130065"/>
            <a:ext cx="7913077" cy="961292"/>
          </a:xfrm>
          <a:prstGeom prst="roundRect">
            <a:avLst/>
          </a:prstGeom>
          <a:solidFill>
            <a:schemeClr val="accent3">
              <a:lumOff val="44000"/>
            </a:schemeClr>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000000"/>
              </a:solidFill>
              <a:effectLst/>
              <a:uFillTx/>
              <a:latin typeface="+mn-lt"/>
              <a:ea typeface="+mn-ea"/>
              <a:cs typeface="+mn-cs"/>
              <a:sym typeface="Arial"/>
            </a:endParaRPr>
          </a:p>
        </p:txBody>
      </p:sp>
      <p:pic>
        <p:nvPicPr>
          <p:cNvPr id="2" name="Picture 1">
            <a:extLst>
              <a:ext uri="{FF2B5EF4-FFF2-40B4-BE49-F238E27FC236}">
                <a16:creationId xmlns:a16="http://schemas.microsoft.com/office/drawing/2014/main" id="{0C105C3F-D08B-5141-A07A-D13B010B5C9F}"/>
              </a:ext>
            </a:extLst>
          </p:cNvPr>
          <p:cNvPicPr>
            <a:picLocks noChangeAspect="1"/>
          </p:cNvPicPr>
          <p:nvPr/>
        </p:nvPicPr>
        <p:blipFill>
          <a:blip r:embed="rId2"/>
          <a:stretch>
            <a:fillRect/>
          </a:stretch>
        </p:blipFill>
        <p:spPr>
          <a:xfrm>
            <a:off x="785872" y="3225559"/>
            <a:ext cx="7383646" cy="770304"/>
          </a:xfrm>
          <a:prstGeom prst="rect">
            <a:avLst/>
          </a:prstGeom>
        </p:spPr>
      </p:pic>
      <p:pic>
        <p:nvPicPr>
          <p:cNvPr id="4" name="Picture 3">
            <a:extLst>
              <a:ext uri="{FF2B5EF4-FFF2-40B4-BE49-F238E27FC236}">
                <a16:creationId xmlns:a16="http://schemas.microsoft.com/office/drawing/2014/main" id="{8E19ACD1-6640-C24E-A78E-11DA2F180059}"/>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511342" y="4738505"/>
            <a:ext cx="2453146" cy="1469844"/>
          </a:xfrm>
          <a:prstGeom prst="rect">
            <a:avLst/>
          </a:prstGeom>
          <a:noFill/>
          <a:ln w="9525">
            <a:noFill/>
            <a:miter lim="800000"/>
            <a:headEnd/>
            <a:tailEnd/>
          </a:ln>
        </p:spPr>
      </p:pic>
      <p:sp>
        <p:nvSpPr>
          <p:cNvPr id="5" name="Rectangle 4">
            <a:extLst>
              <a:ext uri="{FF2B5EF4-FFF2-40B4-BE49-F238E27FC236}">
                <a16:creationId xmlns:a16="http://schemas.microsoft.com/office/drawing/2014/main" id="{74ED0E9B-CF97-FD47-97BD-A5FB97892990}"/>
              </a:ext>
            </a:extLst>
          </p:cNvPr>
          <p:cNvSpPr/>
          <p:nvPr/>
        </p:nvSpPr>
        <p:spPr>
          <a:xfrm>
            <a:off x="1669711" y="557972"/>
            <a:ext cx="4572000" cy="2031325"/>
          </a:xfrm>
          <a:prstGeom prst="rect">
            <a:avLst/>
          </a:prstGeom>
        </p:spPr>
        <p:txBody>
          <a:bodyPr>
            <a:spAutoFit/>
          </a:bodyPr>
          <a:lstStyle/>
          <a:p>
            <a:r>
              <a:rPr lang="en-GB" sz="1800" i="1" dirty="0">
                <a:solidFill>
                  <a:schemeClr val="bg1"/>
                </a:solidFill>
                <a:latin typeface="Helvetica" pitchFamily="2" charset="0"/>
              </a:rPr>
              <a:t>James D P Moore, </a:t>
            </a:r>
          </a:p>
          <a:p>
            <a:r>
              <a:rPr lang="en-GB" sz="1800" i="1" dirty="0">
                <a:solidFill>
                  <a:schemeClr val="bg1"/>
                </a:solidFill>
                <a:latin typeface="Helvetica" pitchFamily="2" charset="0"/>
              </a:rPr>
              <a:t>Anthony B. Watts, </a:t>
            </a:r>
          </a:p>
          <a:p>
            <a:r>
              <a:rPr lang="en-GB" sz="1800" i="1" dirty="0">
                <a:solidFill>
                  <a:schemeClr val="bg1"/>
                </a:solidFill>
                <a:latin typeface="Helvetica" pitchFamily="2" charset="0"/>
              </a:rPr>
              <a:t>Richard M. Palin, </a:t>
            </a:r>
          </a:p>
          <a:p>
            <a:r>
              <a:rPr lang="en-GB" sz="1800" i="1" dirty="0">
                <a:solidFill>
                  <a:schemeClr val="bg1"/>
                </a:solidFill>
                <a:latin typeface="Helvetica" pitchFamily="2" charset="0"/>
              </a:rPr>
              <a:t>Brendan Dyck,</a:t>
            </a:r>
          </a:p>
          <a:p>
            <a:r>
              <a:rPr lang="en-GB" sz="1800" i="1" dirty="0">
                <a:solidFill>
                  <a:schemeClr val="bg1"/>
                </a:solidFill>
                <a:latin typeface="Helvetica" pitchFamily="2" charset="0"/>
              </a:rPr>
              <a:t>Andrew J. </a:t>
            </a:r>
            <a:r>
              <a:rPr lang="en-GB" sz="1800" i="1" dirty="0" err="1">
                <a:solidFill>
                  <a:schemeClr val="bg1"/>
                </a:solidFill>
                <a:latin typeface="Helvetica" pitchFamily="2" charset="0"/>
              </a:rPr>
              <a:t>Smye</a:t>
            </a:r>
            <a:r>
              <a:rPr lang="en-GB" sz="1800" i="1" dirty="0">
                <a:solidFill>
                  <a:schemeClr val="bg1"/>
                </a:solidFill>
                <a:latin typeface="Helvetica" pitchFamily="2" charset="0"/>
              </a:rPr>
              <a:t>,</a:t>
            </a:r>
          </a:p>
          <a:p>
            <a:r>
              <a:rPr lang="en-GB" sz="1800" i="1" dirty="0">
                <a:solidFill>
                  <a:schemeClr val="bg1"/>
                </a:solidFill>
                <a:latin typeface="Helvetica" pitchFamily="2" charset="0"/>
              </a:rPr>
              <a:t>Tim Lichtenberg,</a:t>
            </a:r>
          </a:p>
          <a:p>
            <a:r>
              <a:rPr lang="en-GB" sz="1800" i="1" dirty="0">
                <a:solidFill>
                  <a:schemeClr val="bg1"/>
                </a:solidFill>
                <a:latin typeface="Helvetica" pitchFamily="2" charset="0"/>
              </a:rPr>
              <a:t> Jun Muto. </a:t>
            </a:r>
            <a:endParaRPr lang="en-GB" sz="1800" dirty="0">
              <a:solidFill>
                <a:schemeClr val="bg1"/>
              </a:solidFill>
              <a:latin typeface="Helvetica" pitchFamily="2" charset="0"/>
            </a:endParaRPr>
          </a:p>
        </p:txBody>
      </p:sp>
      <p:sp>
        <p:nvSpPr>
          <p:cNvPr id="6" name="TextBox 5">
            <a:extLst>
              <a:ext uri="{FF2B5EF4-FFF2-40B4-BE49-F238E27FC236}">
                <a16:creationId xmlns:a16="http://schemas.microsoft.com/office/drawing/2014/main" id="{AC58B107-2C6B-4941-92A3-065078EEE5B6}"/>
              </a:ext>
            </a:extLst>
          </p:cNvPr>
          <p:cNvSpPr txBox="1"/>
          <p:nvPr/>
        </p:nvSpPr>
        <p:spPr>
          <a:xfrm>
            <a:off x="2010506" y="5011764"/>
            <a:ext cx="2649416" cy="4001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000" b="0" i="1" u="none" strike="noStrike" cap="none" spc="0" normalizeH="0" baseline="0" dirty="0">
                <a:ln>
                  <a:noFill/>
                </a:ln>
                <a:solidFill>
                  <a:schemeClr val="bg1"/>
                </a:solidFill>
                <a:effectLst/>
                <a:uFillTx/>
                <a:latin typeface="Helvetica" pitchFamily="2" charset="0"/>
                <a:sym typeface="Arial"/>
              </a:rPr>
              <a:t>Hal </a:t>
            </a:r>
            <a:r>
              <a:rPr kumimoji="0" lang="en-US" sz="2000" b="0" i="1" u="none" strike="noStrike" cap="none" spc="0" normalizeH="0" baseline="0" dirty="0" err="1">
                <a:ln>
                  <a:noFill/>
                </a:ln>
                <a:solidFill>
                  <a:schemeClr val="bg1"/>
                </a:solidFill>
                <a:effectLst/>
                <a:uFillTx/>
                <a:latin typeface="Helvetica" pitchFamily="2" charset="0"/>
                <a:sym typeface="Arial"/>
              </a:rPr>
              <a:t>Drakesmith</a:t>
            </a:r>
            <a:endParaRPr kumimoji="0" lang="en-US" sz="2000" b="0" i="1" u="none" strike="noStrike" cap="none" spc="0" normalizeH="0" baseline="0" dirty="0">
              <a:ln>
                <a:noFill/>
              </a:ln>
              <a:solidFill>
                <a:schemeClr val="bg1"/>
              </a:solidFill>
              <a:effectLst/>
              <a:uFillTx/>
              <a:latin typeface="Helvetica" pitchFamily="2" charset="0"/>
              <a:sym typeface="Arial"/>
            </a:endParaRPr>
          </a:p>
        </p:txBody>
      </p:sp>
    </p:spTree>
    <p:extLst>
      <p:ext uri="{BB962C8B-B14F-4D97-AF65-F5344CB8AC3E}">
        <p14:creationId xmlns:p14="http://schemas.microsoft.com/office/powerpoint/2010/main" val="1873879563"/>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3" name="Picture 1" descr="Picture 1"/>
          <p:cNvPicPr>
            <a:picLocks noChangeAspect="1"/>
          </p:cNvPicPr>
          <p:nvPr/>
        </p:nvPicPr>
        <p:blipFill>
          <a:blip r:embed="rId2"/>
          <a:stretch>
            <a:fillRect/>
          </a:stretch>
        </p:blipFill>
        <p:spPr>
          <a:xfrm>
            <a:off x="1690164" y="1432654"/>
            <a:ext cx="6108973" cy="4223919"/>
          </a:xfrm>
          <a:prstGeom prst="rect">
            <a:avLst/>
          </a:prstGeom>
          <a:ln w="12700">
            <a:miter lim="400000"/>
          </a:ln>
        </p:spPr>
      </p:pic>
      <p:sp>
        <p:nvSpPr>
          <p:cNvPr id="244" name="TextBox 4"/>
          <p:cNvSpPr txBox="1"/>
          <p:nvPr/>
        </p:nvSpPr>
        <p:spPr>
          <a:xfrm>
            <a:off x="1259632" y="332656"/>
            <a:ext cx="6552677" cy="92333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1800">
                <a:solidFill>
                  <a:schemeClr val="accent3">
                    <a:lumOff val="44000"/>
                  </a:schemeClr>
                </a:solidFill>
              </a:defRPr>
            </a:pPr>
            <a:r>
              <a:rPr lang="en-GB" dirty="0"/>
              <a:t>Martian s</a:t>
            </a:r>
            <a:r>
              <a:rPr dirty="0" err="1"/>
              <a:t>urface</a:t>
            </a:r>
            <a:r>
              <a:rPr dirty="0"/>
              <a:t> could consume a global water layer ~ 3km thick.</a:t>
            </a:r>
          </a:p>
          <a:p>
            <a:pPr lvl="4">
              <a:defRPr sz="1800">
                <a:solidFill>
                  <a:schemeClr val="accent3">
                    <a:lumOff val="44000"/>
                  </a:schemeClr>
                </a:solidFill>
              </a:defRPr>
            </a:pPr>
            <a:r>
              <a:rPr dirty="0"/>
              <a:t>(More than enough to fill Northern basin)</a:t>
            </a:r>
          </a:p>
        </p:txBody>
      </p:sp>
      <p:pic>
        <p:nvPicPr>
          <p:cNvPr id="4" name="Picture 3">
            <a:extLst>
              <a:ext uri="{FF2B5EF4-FFF2-40B4-BE49-F238E27FC236}">
                <a16:creationId xmlns:a16="http://schemas.microsoft.com/office/drawing/2014/main" id="{82079A48-C680-A64B-8973-D0452A94B215}"/>
              </a:ext>
            </a:extLst>
          </p:cNvPr>
          <p:cNvPicPr>
            <a:picLocks noChangeAspect="1"/>
          </p:cNvPicPr>
          <p:nvPr/>
        </p:nvPicPr>
        <p:blipFill>
          <a:blip r:embed="rId3"/>
          <a:stretch>
            <a:fillRect/>
          </a:stretch>
        </p:blipFill>
        <p:spPr>
          <a:xfrm>
            <a:off x="1690164" y="1552925"/>
            <a:ext cx="6086167" cy="3734693"/>
          </a:xfrm>
          <a:prstGeom prst="rect">
            <a:avLst/>
          </a:prstGeom>
        </p:spPr>
      </p:pic>
      <p:sp>
        <p:nvSpPr>
          <p:cNvPr id="2" name="Rectangle 1">
            <a:extLst>
              <a:ext uri="{FF2B5EF4-FFF2-40B4-BE49-F238E27FC236}">
                <a16:creationId xmlns:a16="http://schemas.microsoft.com/office/drawing/2014/main" id="{85833AD2-371C-3F41-BC52-116AEF6203C9}"/>
              </a:ext>
            </a:extLst>
          </p:cNvPr>
          <p:cNvSpPr/>
          <p:nvPr/>
        </p:nvSpPr>
        <p:spPr>
          <a:xfrm>
            <a:off x="2447247" y="5879013"/>
            <a:ext cx="4572000" cy="646331"/>
          </a:xfrm>
          <a:prstGeom prst="rect">
            <a:avLst/>
          </a:prstGeom>
        </p:spPr>
        <p:txBody>
          <a:bodyPr>
            <a:spAutoFit/>
          </a:bodyPr>
          <a:lstStyle/>
          <a:p>
            <a:pPr algn="ctr">
              <a:defRPr sz="1800">
                <a:solidFill>
                  <a:schemeClr val="accent3">
                    <a:lumOff val="44000"/>
                  </a:schemeClr>
                </a:solidFill>
              </a:defRPr>
            </a:pPr>
            <a:r>
              <a:rPr lang="en-GB" dirty="0"/>
              <a:t>Mars ‘rusted’, top down,  and ‘drank’ its water very early on.</a:t>
            </a: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repeatCount="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 name="Picture 3" descr="Picture 3"/>
          <p:cNvPicPr>
            <a:picLocks noChangeAspect="1"/>
          </p:cNvPicPr>
          <p:nvPr/>
        </p:nvPicPr>
        <p:blipFill>
          <a:blip r:embed="rId2"/>
          <a:stretch>
            <a:fillRect/>
          </a:stretch>
        </p:blipFill>
        <p:spPr>
          <a:xfrm>
            <a:off x="539551" y="2492896"/>
            <a:ext cx="6043686" cy="3744417"/>
          </a:xfrm>
          <a:prstGeom prst="rect">
            <a:avLst/>
          </a:prstGeom>
          <a:ln w="12700">
            <a:miter lim="400000"/>
          </a:ln>
        </p:spPr>
      </p:pic>
      <p:pic>
        <p:nvPicPr>
          <p:cNvPr id="247" name="Picture 4" descr="Picture 4"/>
          <p:cNvPicPr>
            <a:picLocks noChangeAspect="1"/>
          </p:cNvPicPr>
          <p:nvPr/>
        </p:nvPicPr>
        <p:blipFill>
          <a:blip r:embed="rId3"/>
          <a:stretch>
            <a:fillRect/>
          </a:stretch>
        </p:blipFill>
        <p:spPr>
          <a:xfrm>
            <a:off x="735333" y="994531"/>
            <a:ext cx="3918729" cy="1170741"/>
          </a:xfrm>
          <a:prstGeom prst="rect">
            <a:avLst/>
          </a:prstGeom>
          <a:ln w="12700">
            <a:miter lim="400000"/>
          </a:ln>
        </p:spPr>
      </p:pic>
      <p:sp>
        <p:nvSpPr>
          <p:cNvPr id="248" name="TextBox 5"/>
          <p:cNvSpPr txBox="1"/>
          <p:nvPr/>
        </p:nvSpPr>
        <p:spPr>
          <a:xfrm>
            <a:off x="6685904" y="994531"/>
            <a:ext cx="2088233" cy="230832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1800">
                <a:solidFill>
                  <a:schemeClr val="accent3">
                    <a:lumOff val="44000"/>
                  </a:schemeClr>
                </a:solidFill>
              </a:defRPr>
            </a:pPr>
            <a:r>
              <a:rPr dirty="0"/>
              <a:t>maybe….Martian meteorites aren’t very </a:t>
            </a:r>
            <a:r>
              <a:rPr dirty="0" err="1"/>
              <a:t>oxidised</a:t>
            </a:r>
            <a:r>
              <a:rPr dirty="0"/>
              <a:t>….</a:t>
            </a:r>
          </a:p>
          <a:p>
            <a:pPr>
              <a:defRPr sz="1800">
                <a:solidFill>
                  <a:schemeClr val="accent3">
                    <a:lumOff val="44000"/>
                  </a:schemeClr>
                </a:solidFill>
              </a:defRPr>
            </a:pPr>
            <a:endParaRPr dirty="0"/>
          </a:p>
          <a:p>
            <a:pPr>
              <a:defRPr sz="1800">
                <a:solidFill>
                  <a:schemeClr val="accent3">
                    <a:lumOff val="44000"/>
                  </a:schemeClr>
                </a:solidFill>
              </a:defRPr>
            </a:pPr>
            <a:endParaRPr dirty="0"/>
          </a:p>
          <a:p>
            <a:pPr>
              <a:defRPr sz="1800">
                <a:solidFill>
                  <a:schemeClr val="accent3">
                    <a:lumOff val="44000"/>
                  </a:schemeClr>
                </a:solidFill>
              </a:defRPr>
            </a:pPr>
            <a:endParaRPr dirty="0"/>
          </a:p>
          <a:p>
            <a:pPr>
              <a:defRPr sz="1800">
                <a:solidFill>
                  <a:schemeClr val="accent3">
                    <a:lumOff val="44000"/>
                  </a:schemeClr>
                </a:solidFill>
              </a:defRPr>
            </a:pPr>
            <a:r>
              <a:rPr dirty="0"/>
              <a:t>…unlike surface rocks.</a:t>
            </a:r>
            <a:r>
              <a:rPr lang="en-GB" dirty="0"/>
              <a:t> </a:t>
            </a:r>
            <a:endParaRPr dirty="0"/>
          </a:p>
        </p:txBody>
      </p:sp>
      <p:sp>
        <p:nvSpPr>
          <p:cNvPr id="249" name="TextBox 7"/>
          <p:cNvSpPr txBox="1"/>
          <p:nvPr/>
        </p:nvSpPr>
        <p:spPr>
          <a:xfrm>
            <a:off x="6685904" y="4979406"/>
            <a:ext cx="2088233" cy="8840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1800">
                <a:solidFill>
                  <a:schemeClr val="accent3">
                    <a:lumOff val="44000"/>
                  </a:schemeClr>
                </a:solidFill>
              </a:defRPr>
            </a:lvl1pPr>
          </a:lstStyle>
          <a:p>
            <a:r>
              <a:rPr dirty="0"/>
              <a:t>water sequestration is a viable oxidation mechanism</a:t>
            </a:r>
          </a:p>
        </p:txBody>
      </p:sp>
      <p:sp>
        <p:nvSpPr>
          <p:cNvPr id="2" name="TextBox 1">
            <a:extLst>
              <a:ext uri="{FF2B5EF4-FFF2-40B4-BE49-F238E27FC236}">
                <a16:creationId xmlns:a16="http://schemas.microsoft.com/office/drawing/2014/main" id="{5B8982DB-5E61-314B-8473-1021D2DBFF71}"/>
              </a:ext>
            </a:extLst>
          </p:cNvPr>
          <p:cNvSpPr txBox="1"/>
          <p:nvPr/>
        </p:nvSpPr>
        <p:spPr>
          <a:xfrm>
            <a:off x="539551" y="339969"/>
            <a:ext cx="2367772"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r>
              <a:rPr lang="en-GB" dirty="0">
                <a:solidFill>
                  <a:schemeClr val="bg1"/>
                </a:solidFill>
              </a:rPr>
              <a:t>Evidence?</a:t>
            </a:r>
            <a:endParaRPr kumimoji="0" lang="en-US" sz="2400" b="0" i="0" u="none" strike="noStrike" cap="none" spc="0" normalizeH="0" baseline="0" dirty="0">
              <a:ln>
                <a:noFill/>
              </a:ln>
              <a:solidFill>
                <a:schemeClr val="bg1"/>
              </a:solidFill>
              <a:effectLst/>
              <a:uFillTx/>
              <a:sym typeface="Arial"/>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2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9" grpId="1" animBg="1" advAuto="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TextBox 1"/>
          <p:cNvSpPr txBox="1"/>
          <p:nvPr/>
        </p:nvSpPr>
        <p:spPr>
          <a:xfrm>
            <a:off x="258521" y="117886"/>
            <a:ext cx="1041309" cy="3693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1800">
                <a:solidFill>
                  <a:schemeClr val="accent3">
                    <a:lumOff val="44000"/>
                  </a:schemeClr>
                </a:solidFill>
              </a:defRPr>
            </a:lvl1pPr>
          </a:lstStyle>
          <a:p>
            <a:r>
              <a:rPr dirty="0"/>
              <a:t>Evidence</a:t>
            </a:r>
          </a:p>
        </p:txBody>
      </p:sp>
      <p:grpSp>
        <p:nvGrpSpPr>
          <p:cNvPr id="302" name="Picture 3"/>
          <p:cNvGrpSpPr/>
          <p:nvPr/>
        </p:nvGrpSpPr>
        <p:grpSpPr>
          <a:xfrm>
            <a:off x="1397000" y="464929"/>
            <a:ext cx="6350000" cy="5080000"/>
            <a:chOff x="0" y="0"/>
            <a:chExt cx="6350000" cy="5080000"/>
          </a:xfrm>
        </p:grpSpPr>
        <p:sp>
          <p:nvSpPr>
            <p:cNvPr id="300" name="Rectangle"/>
            <p:cNvSpPr/>
            <p:nvPr/>
          </p:nvSpPr>
          <p:spPr>
            <a:xfrm>
              <a:off x="0" y="0"/>
              <a:ext cx="6350000" cy="5080000"/>
            </a:xfrm>
            <a:prstGeom prst="rect">
              <a:avLst/>
            </a:prstGeom>
            <a:solidFill>
              <a:schemeClr val="accent1"/>
            </a:solidFill>
            <a:ln w="12700" cap="flat">
              <a:noFill/>
              <a:miter lim="400000"/>
            </a:ln>
            <a:effectLst/>
          </p:spPr>
          <p:txBody>
            <a:bodyPr wrap="square" lIns="45719" tIns="45719" rIns="45719" bIns="45719" numCol="1" anchor="t">
              <a:noAutofit/>
            </a:bodyPr>
            <a:lstStyle/>
            <a:p>
              <a:endParaRPr/>
            </a:p>
          </p:txBody>
        </p:sp>
        <p:pic>
          <p:nvPicPr>
            <p:cNvPr id="301" name="image26.tif" descr="image26.tif"/>
            <p:cNvPicPr>
              <a:picLocks noChangeAspect="1"/>
            </p:cNvPicPr>
            <p:nvPr/>
          </p:nvPicPr>
          <p:blipFill>
            <a:blip r:embed="rId2"/>
            <a:stretch>
              <a:fillRect/>
            </a:stretch>
          </p:blipFill>
          <p:spPr>
            <a:xfrm>
              <a:off x="0" y="0"/>
              <a:ext cx="6350000" cy="5080000"/>
            </a:xfrm>
            <a:prstGeom prst="rect">
              <a:avLst/>
            </a:prstGeom>
            <a:ln w="12700" cap="flat">
              <a:noFill/>
              <a:miter lim="400000"/>
            </a:ln>
            <a:effectLst/>
          </p:spPr>
        </p:pic>
      </p:grpSp>
      <p:pic>
        <p:nvPicPr>
          <p:cNvPr id="303" name="Picture 5" descr="Picture 5"/>
          <p:cNvPicPr>
            <a:picLocks noChangeAspect="1"/>
          </p:cNvPicPr>
          <p:nvPr/>
        </p:nvPicPr>
        <p:blipFill>
          <a:blip r:embed="rId3"/>
          <a:srcRect b="55250"/>
          <a:stretch>
            <a:fillRect/>
          </a:stretch>
        </p:blipFill>
        <p:spPr>
          <a:xfrm>
            <a:off x="1397000" y="489403"/>
            <a:ext cx="6350000" cy="3409957"/>
          </a:xfrm>
          <a:prstGeom prst="rect">
            <a:avLst/>
          </a:prstGeom>
          <a:ln w="12700">
            <a:miter lim="400000"/>
          </a:ln>
        </p:spPr>
      </p:pic>
      <p:grpSp>
        <p:nvGrpSpPr>
          <p:cNvPr id="306" name="Picture 7"/>
          <p:cNvGrpSpPr/>
          <p:nvPr/>
        </p:nvGrpSpPr>
        <p:grpSpPr>
          <a:xfrm>
            <a:off x="1565056" y="3980901"/>
            <a:ext cx="6057648" cy="968245"/>
            <a:chOff x="0" y="0"/>
            <a:chExt cx="6057646" cy="968243"/>
          </a:xfrm>
        </p:grpSpPr>
        <p:sp>
          <p:nvSpPr>
            <p:cNvPr id="304" name="Rectangle"/>
            <p:cNvSpPr/>
            <p:nvPr/>
          </p:nvSpPr>
          <p:spPr>
            <a:xfrm>
              <a:off x="0" y="0"/>
              <a:ext cx="6057647" cy="968244"/>
            </a:xfrm>
            <a:prstGeom prst="rect">
              <a:avLst/>
            </a:prstGeom>
            <a:solidFill>
              <a:schemeClr val="accent1"/>
            </a:solidFill>
            <a:ln w="12700" cap="flat">
              <a:noFill/>
              <a:miter lim="400000"/>
            </a:ln>
            <a:effectLst/>
          </p:spPr>
          <p:txBody>
            <a:bodyPr wrap="square" lIns="45719" tIns="45719" rIns="45719" bIns="45719" numCol="1" anchor="t">
              <a:noAutofit/>
            </a:bodyPr>
            <a:lstStyle/>
            <a:p>
              <a:endParaRPr/>
            </a:p>
          </p:txBody>
        </p:sp>
        <p:pic>
          <p:nvPicPr>
            <p:cNvPr id="305" name="image27.tif" descr="image27.tif"/>
            <p:cNvPicPr>
              <a:picLocks noChangeAspect="1"/>
            </p:cNvPicPr>
            <p:nvPr/>
          </p:nvPicPr>
          <p:blipFill>
            <a:blip r:embed="rId3"/>
            <a:srcRect t="86680"/>
            <a:stretch>
              <a:fillRect/>
            </a:stretch>
          </p:blipFill>
          <p:spPr>
            <a:xfrm>
              <a:off x="0" y="0"/>
              <a:ext cx="6057647" cy="968244"/>
            </a:xfrm>
            <a:prstGeom prst="rect">
              <a:avLst/>
            </a:prstGeom>
            <a:ln w="12700" cap="flat">
              <a:noFill/>
              <a:miter lim="400000"/>
            </a:ln>
            <a:effectLst/>
          </p:spPr>
        </p:pic>
      </p:grpSp>
      <p:sp>
        <p:nvSpPr>
          <p:cNvPr id="3" name="Rectangle 2">
            <a:extLst>
              <a:ext uri="{FF2B5EF4-FFF2-40B4-BE49-F238E27FC236}">
                <a16:creationId xmlns:a16="http://schemas.microsoft.com/office/drawing/2014/main" id="{452471BC-107F-2744-827B-F52B1935CF8B}"/>
              </a:ext>
            </a:extLst>
          </p:cNvPr>
          <p:cNvSpPr/>
          <p:nvPr/>
        </p:nvSpPr>
        <p:spPr>
          <a:xfrm>
            <a:off x="797132" y="4822833"/>
            <a:ext cx="7593495" cy="1815882"/>
          </a:xfrm>
          <a:prstGeom prst="rect">
            <a:avLst/>
          </a:prstGeom>
          <a:solidFill>
            <a:schemeClr val="tx1"/>
          </a:solidFill>
        </p:spPr>
        <p:txBody>
          <a:bodyPr wrap="square">
            <a:spAutoFit/>
          </a:bodyPr>
          <a:lstStyle/>
          <a:p>
            <a:r>
              <a:rPr lang="en-GB" sz="1600" dirty="0">
                <a:solidFill>
                  <a:schemeClr val="bg1"/>
                </a:solidFill>
                <a:latin typeface="Helvetica" pitchFamily="2" charset="0"/>
              </a:rPr>
              <a:t>Viscoelastic flexural modelling with flow laws suggests that up to </a:t>
            </a:r>
            <a:r>
              <a:rPr lang="en-GB" sz="1600" b="1" dirty="0">
                <a:solidFill>
                  <a:schemeClr val="bg1"/>
                </a:solidFill>
                <a:latin typeface="Helvetica" pitchFamily="2" charset="0"/>
              </a:rPr>
              <a:t>30%</a:t>
            </a:r>
            <a:r>
              <a:rPr lang="en-GB" sz="1600" dirty="0">
                <a:solidFill>
                  <a:schemeClr val="bg1"/>
                </a:solidFill>
                <a:latin typeface="Helvetica" pitchFamily="2" charset="0"/>
              </a:rPr>
              <a:t> of the crust may be hydrated.</a:t>
            </a:r>
          </a:p>
          <a:p>
            <a:endParaRPr lang="en-GB" sz="1600" dirty="0">
              <a:solidFill>
                <a:schemeClr val="bg1"/>
              </a:solidFill>
            </a:endParaRPr>
          </a:p>
          <a:p>
            <a:r>
              <a:rPr lang="en-GB" sz="1600" dirty="0">
                <a:solidFill>
                  <a:schemeClr val="bg1"/>
                </a:solidFill>
              </a:rPr>
              <a:t>This suggests that ~</a:t>
            </a:r>
            <a:r>
              <a:rPr lang="en-GB" sz="1600" b="1" dirty="0">
                <a:solidFill>
                  <a:schemeClr val="bg1"/>
                </a:solidFill>
              </a:rPr>
              <a:t>2km of equivalent global surface water</a:t>
            </a:r>
            <a:r>
              <a:rPr lang="en-GB" sz="1600" dirty="0">
                <a:solidFill>
                  <a:schemeClr val="bg1"/>
                </a:solidFill>
              </a:rPr>
              <a:t> may have been sequestered into the Martian crust.</a:t>
            </a:r>
          </a:p>
          <a:p>
            <a:pPr lvl="1"/>
            <a:endParaRPr lang="en-GB" sz="1600" dirty="0">
              <a:solidFill>
                <a:schemeClr val="bg1"/>
              </a:solidFill>
            </a:endParaRPr>
          </a:p>
          <a:p>
            <a:pPr lvl="1"/>
            <a:r>
              <a:rPr lang="en-GB" sz="1600" dirty="0">
                <a:solidFill>
                  <a:schemeClr val="bg1"/>
                </a:solidFill>
              </a:rPr>
              <a:t>Comparable with the higher end assessments of early Martian oceans.</a:t>
            </a:r>
          </a:p>
        </p:txBody>
      </p:sp>
      <p:sp>
        <p:nvSpPr>
          <p:cNvPr id="6" name="Rectangle 5">
            <a:extLst>
              <a:ext uri="{FF2B5EF4-FFF2-40B4-BE49-F238E27FC236}">
                <a16:creationId xmlns:a16="http://schemas.microsoft.com/office/drawing/2014/main" id="{C99877F0-D722-6F40-9517-28E9AD2C1FA3}"/>
              </a:ext>
            </a:extLst>
          </p:cNvPr>
          <p:cNvSpPr/>
          <p:nvPr/>
        </p:nvSpPr>
        <p:spPr>
          <a:xfrm>
            <a:off x="6259092" y="4515056"/>
            <a:ext cx="1487908" cy="307777"/>
          </a:xfrm>
          <a:prstGeom prst="rect">
            <a:avLst/>
          </a:prstGeom>
        </p:spPr>
        <p:txBody>
          <a:bodyPr wrap="none">
            <a:spAutoFit/>
          </a:bodyPr>
          <a:lstStyle/>
          <a:p>
            <a:r>
              <a:rPr lang="en-US" sz="1400" dirty="0">
                <a:solidFill>
                  <a:schemeClr val="tx1"/>
                </a:solidFill>
              </a:rPr>
              <a:t>J.P. Moore </a:t>
            </a:r>
            <a:r>
              <a:rPr lang="en-US" sz="1400" i="1" dirty="0">
                <a:solidFill>
                  <a:schemeClr val="tx1"/>
                </a:solidFill>
              </a:rPr>
              <a:t>et al.</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3" presetClass="entr" presetSubtype="10" fill="hold" grpId="2" nodeType="clickEffect">
                                  <p:stCondLst>
                                    <p:cond delay="0"/>
                                  </p:stCondLst>
                                  <p:iterate>
                                    <p:tmAbs val="0"/>
                                  </p:iterate>
                                  <p:childTnLst>
                                    <p:set>
                                      <p:cBhvr>
                                        <p:cTn id="6" fill="hold"/>
                                        <p:tgtEl>
                                          <p:spTgt spid="303"/>
                                        </p:tgtEl>
                                        <p:attrNameLst>
                                          <p:attrName>style.visibility</p:attrName>
                                        </p:attrNameLst>
                                      </p:cBhvr>
                                      <p:to>
                                        <p:strVal val="visible"/>
                                      </p:to>
                                    </p:set>
                                    <p:animEffect transition="in" filter="blinds(horizontal)">
                                      <p:cBhvr>
                                        <p:cTn id="7" dur="500"/>
                                        <p:tgtEl>
                                          <p:spTgt spid="303"/>
                                        </p:tgtEl>
                                      </p:cBhvr>
                                    </p:animEffect>
                                  </p:childTnLst>
                                </p:cTn>
                              </p:par>
                            </p:childTnLst>
                          </p:cTn>
                        </p:par>
                        <p:par>
                          <p:cTn id="8" fill="hold">
                            <p:stCondLst>
                              <p:cond delay="500"/>
                            </p:stCondLst>
                            <p:childTnLst>
                              <p:par>
                                <p:cTn id="9" presetID="3" presetClass="entr" presetSubtype="10" fill="hold" grpId="3" nodeType="afterEffect">
                                  <p:stCondLst>
                                    <p:cond delay="0"/>
                                  </p:stCondLst>
                                  <p:iterate>
                                    <p:tmAbs val="0"/>
                                  </p:iterate>
                                  <p:childTnLst>
                                    <p:set>
                                      <p:cBhvr>
                                        <p:cTn id="10" fill="hold"/>
                                        <p:tgtEl>
                                          <p:spTgt spid="306"/>
                                        </p:tgtEl>
                                        <p:attrNameLst>
                                          <p:attrName>style.visibility</p:attrName>
                                        </p:attrNameLst>
                                      </p:cBhvr>
                                      <p:to>
                                        <p:strVal val="visible"/>
                                      </p:to>
                                    </p:set>
                                    <p:animEffect transition="in" filter="blinds(horizontal)">
                                      <p:cBhvr>
                                        <p:cTn id="11" dur="500"/>
                                        <p:tgtEl>
                                          <p:spTgt spid="306"/>
                                        </p:tgtEl>
                                      </p:cBhvr>
                                    </p:animEffect>
                                  </p:childTnLst>
                                </p:cTn>
                              </p:par>
                              <p:par>
                                <p:cTn id="12" presetID="5" presetClass="entr" presetSubtype="10" fill="hold" grpId="0" nodeType="with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checkerboard(across)">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3" grpId="2" animBg="1" advAuto="0"/>
      <p:bldP spid="306" grpId="3" animBg="1" advAuto="0"/>
      <p:bldP spid="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 name="TextBox 2"/>
          <p:cNvSpPr txBox="1"/>
          <p:nvPr/>
        </p:nvSpPr>
        <p:spPr>
          <a:xfrm>
            <a:off x="467543" y="260647"/>
            <a:ext cx="2378310" cy="3506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1800">
                <a:solidFill>
                  <a:schemeClr val="accent3">
                    <a:lumOff val="44000"/>
                  </a:schemeClr>
                </a:solidFill>
              </a:defRPr>
            </a:lvl1pPr>
          </a:lstStyle>
          <a:p>
            <a:r>
              <a:rPr dirty="0"/>
              <a:t>Why does this matter?</a:t>
            </a:r>
          </a:p>
        </p:txBody>
      </p:sp>
      <p:pic>
        <p:nvPicPr>
          <p:cNvPr id="252" name="Wacky_Waving_Inflatable_Arm_Flailing_Tube_Man.gif" descr="Wacky_Waving_Inflatable_Arm_Flailing_Tube_Man.gif"/>
          <p:cNvPicPr>
            <a:picLocks/>
          </p:cNvPicPr>
          <p:nvPr>
            <a:videoFile r:link="rId2"/>
            <p:extLst>
              <p:ext uri="{DAA4B4D4-6D71-4841-9C94-3DE7FCFB9230}">
                <p14:media xmlns:p14="http://schemas.microsoft.com/office/powerpoint/2010/main" r:embed="rId1"/>
              </p:ext>
            </p:extLst>
          </p:nvPr>
        </p:nvPicPr>
        <p:blipFill>
          <a:blip r:embed="rId4"/>
          <a:stretch>
            <a:fillRect/>
          </a:stretch>
        </p:blipFill>
        <p:spPr>
          <a:xfrm>
            <a:off x="6300192" y="188639"/>
            <a:ext cx="2386445" cy="1734510"/>
          </a:xfrm>
          <a:prstGeom prst="rect">
            <a:avLst/>
          </a:prstGeom>
          <a:ln w="12700">
            <a:miter lim="400000"/>
          </a:ln>
        </p:spPr>
      </p:pic>
      <p:sp>
        <p:nvSpPr>
          <p:cNvPr id="253" name="TextBox 6"/>
          <p:cNvSpPr txBox="1"/>
          <p:nvPr/>
        </p:nvSpPr>
        <p:spPr>
          <a:xfrm>
            <a:off x="395535" y="908720"/>
            <a:ext cx="5548728" cy="171412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nSpc>
                <a:spcPct val="150000"/>
              </a:lnSpc>
              <a:defRPr sz="1800">
                <a:solidFill>
                  <a:schemeClr val="accent3">
                    <a:lumOff val="44000"/>
                  </a:schemeClr>
                </a:solidFill>
                <a:latin typeface="Helvetica"/>
                <a:ea typeface="Helvetica"/>
                <a:cs typeface="Helvetica"/>
                <a:sym typeface="Helvetica"/>
              </a:defRPr>
            </a:lvl1pPr>
          </a:lstStyle>
          <a:p>
            <a:r>
              <a:rPr dirty="0"/>
              <a:t>The iron content  of the mantle affects the composition of a planet’s surface rocks and the ability of a planet to retain surface water for times long enough to develop </a:t>
            </a:r>
            <a:r>
              <a:rPr b="1" dirty="0">
                <a:solidFill>
                  <a:srgbClr val="FFFF00"/>
                </a:solidFill>
              </a:rPr>
              <a:t>complex life</a:t>
            </a:r>
            <a:r>
              <a:rPr dirty="0"/>
              <a:t>.</a:t>
            </a:r>
          </a:p>
        </p:txBody>
      </p:sp>
      <p:sp>
        <p:nvSpPr>
          <p:cNvPr id="254" name="Rectangle 7"/>
          <p:cNvSpPr txBox="1"/>
          <p:nvPr/>
        </p:nvSpPr>
        <p:spPr>
          <a:xfrm>
            <a:off x="3924551" y="3221044"/>
            <a:ext cx="4751282" cy="24842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1800">
                <a:solidFill>
                  <a:schemeClr val="accent3">
                    <a:lumOff val="44000"/>
                  </a:schemeClr>
                </a:solidFill>
              </a:defRPr>
            </a:pPr>
            <a:r>
              <a:t>But to </a:t>
            </a:r>
            <a:r>
              <a:rPr b="1">
                <a:solidFill>
                  <a:srgbClr val="FF0000"/>
                </a:solidFill>
              </a:rPr>
              <a:t>’keep’ </a:t>
            </a:r>
            <a:r>
              <a:t>water on a planets surface for long enough for complex life to evolve requires many processes to coincide (chemistry, accretion history….)</a:t>
            </a:r>
          </a:p>
          <a:p>
            <a:pPr>
              <a:defRPr sz="1800">
                <a:solidFill>
                  <a:schemeClr val="accent3">
                    <a:lumOff val="44000"/>
                  </a:schemeClr>
                </a:solidFill>
              </a:defRPr>
            </a:pPr>
            <a:endParaRPr/>
          </a:p>
          <a:p>
            <a:pPr>
              <a:defRPr sz="1800">
                <a:solidFill>
                  <a:schemeClr val="accent3">
                    <a:lumOff val="44000"/>
                  </a:schemeClr>
                </a:solidFill>
              </a:defRPr>
            </a:pPr>
            <a:r>
              <a:t>Implications for extra-Solar planets </a:t>
            </a:r>
          </a:p>
          <a:p>
            <a:pPr>
              <a:defRPr sz="1800">
                <a:solidFill>
                  <a:schemeClr val="accent3">
                    <a:lumOff val="44000"/>
                  </a:schemeClr>
                </a:solidFill>
              </a:defRPr>
            </a:pPr>
            <a:r>
              <a:t> 	- life doesn’t *just* require water and the right distance from star</a:t>
            </a:r>
          </a:p>
        </p:txBody>
      </p:sp>
      <p:pic>
        <p:nvPicPr>
          <p:cNvPr id="255" name="Picture 9" descr="Picture 9"/>
          <p:cNvPicPr>
            <a:picLocks noChangeAspect="1"/>
          </p:cNvPicPr>
          <p:nvPr/>
        </p:nvPicPr>
        <p:blipFill>
          <a:blip r:embed="rId5"/>
          <a:stretch>
            <a:fillRect/>
          </a:stretch>
        </p:blipFill>
        <p:spPr>
          <a:xfrm>
            <a:off x="251519" y="3208467"/>
            <a:ext cx="3406428" cy="3014688"/>
          </a:xfrm>
          <a:prstGeom prst="rect">
            <a:avLst/>
          </a:prstGeom>
          <a:ln w="12700">
            <a:miter lim="400000"/>
          </a:ln>
        </p:spPr>
      </p:pic>
      <p:sp>
        <p:nvSpPr>
          <p:cNvPr id="3" name="Rounded Rectangle 2">
            <a:extLst>
              <a:ext uri="{FF2B5EF4-FFF2-40B4-BE49-F238E27FC236}">
                <a16:creationId xmlns:a16="http://schemas.microsoft.com/office/drawing/2014/main" id="{6305B66F-7EA3-9A42-8BB7-537042E391CF}"/>
              </a:ext>
            </a:extLst>
          </p:cNvPr>
          <p:cNvSpPr/>
          <p:nvPr/>
        </p:nvSpPr>
        <p:spPr>
          <a:xfrm>
            <a:off x="2356338" y="2239108"/>
            <a:ext cx="1418493" cy="383736"/>
          </a:xfrm>
          <a:prstGeom prst="roundRect">
            <a:avLst/>
          </a:prstGeom>
          <a:solidFill>
            <a:srgbClr val="FFFF00">
              <a:alpha val="27000"/>
            </a:srgbClr>
          </a:solidFill>
          <a:ln w="25400" cap="flat">
            <a:solidFill>
              <a:srgbClr val="FF000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000000"/>
              </a:solidFill>
              <a:effectLst/>
              <a:uFillTx/>
              <a:latin typeface="+mn-lt"/>
              <a:ea typeface="+mn-ea"/>
              <a:cs typeface="+mn-cs"/>
              <a:sym typeface="Arial"/>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00000" fill="hold"/>
                                        <p:tgtEl>
                                          <p:spTgt spid="25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25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9" presetClass="entr" fill="hold" grpId="3" nodeType="clickEffect">
                                  <p:stCondLst>
                                    <p:cond delay="0"/>
                                  </p:stCondLst>
                                  <p:iterate>
                                    <p:tmAbs val="0"/>
                                  </p:iterate>
                                  <p:childTnLst>
                                    <p:set>
                                      <p:cBhvr>
                                        <p:cTn id="14" fill="hold"/>
                                        <p:tgtEl>
                                          <p:spTgt spid="255"/>
                                        </p:tgtEl>
                                        <p:attrNameLst>
                                          <p:attrName>style.visibility</p:attrName>
                                        </p:attrNameLst>
                                      </p:cBhvr>
                                      <p:to>
                                        <p:strVal val="visible"/>
                                      </p:to>
                                    </p:set>
                                    <p:animEffect transition="in" filter="dissolve">
                                      <p:cBhvr>
                                        <p:cTn id="15" dur="500"/>
                                        <p:tgtEl>
                                          <p:spTgt spid="255"/>
                                        </p:tgtEl>
                                      </p:cBhvr>
                                    </p:animEffect>
                                  </p:childTnLst>
                                </p:cTn>
                              </p:par>
                            </p:childTnLst>
                          </p:cTn>
                        </p:par>
                        <p:par>
                          <p:cTn id="16" fill="hold">
                            <p:stCondLst>
                              <p:cond delay="500"/>
                            </p:stCondLst>
                            <p:childTnLst>
                              <p:par>
                                <p:cTn id="17" presetID="9" presetClass="entr" fill="hold" grpId="4" nodeType="afterEffect">
                                  <p:stCondLst>
                                    <p:cond delay="0"/>
                                  </p:stCondLst>
                                  <p:iterate>
                                    <p:tmAbs val="0"/>
                                  </p:iterate>
                                  <p:childTnLst>
                                    <p:set>
                                      <p:cBhvr>
                                        <p:cTn id="18" fill="hold"/>
                                        <p:tgtEl>
                                          <p:spTgt spid="254"/>
                                        </p:tgtEl>
                                        <p:attrNameLst>
                                          <p:attrName>style.visibility</p:attrName>
                                        </p:attrNameLst>
                                      </p:cBhvr>
                                      <p:to>
                                        <p:strVal val="visible"/>
                                      </p:to>
                                    </p:set>
                                    <p:animEffect transition="in" filter="dissolve">
                                      <p:cBhvr>
                                        <p:cTn id="19" dur="500"/>
                                        <p:tgtEl>
                                          <p:spTgt spid="254"/>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mediacall" presetSubtype="0" fill="hold" nodeType="clickEffect">
                                  <p:stCondLst>
                                    <p:cond delay="0"/>
                                  </p:stCondLst>
                                  <p:childTnLst>
                                    <p:cmd type="call" cmd="stop">
                                      <p:cBhvr>
                                        <p:cTn id="23" dur="1000" fill="hold"/>
                                        <p:tgtEl>
                                          <p:spTgt spid="252"/>
                                        </p:tgtEl>
                                      </p:cBhvr>
                                    </p:cmd>
                                  </p:childTnLst>
                                </p:cTn>
                              </p:par>
                            </p:childTnLst>
                          </p:cTn>
                        </p:par>
                      </p:childTnLst>
                    </p:cTn>
                  </p:par>
                  <p:par>
                    <p:cTn id="24" fill="hold">
                      <p:stCondLst>
                        <p:cond delay="indefinite"/>
                      </p:stCondLst>
                      <p:childTnLst>
                        <p:par>
                          <p:cTn id="25" fill="hold">
                            <p:stCondLst>
                              <p:cond delay="0"/>
                            </p:stCondLst>
                            <p:childTnLst>
                              <p:par>
                                <p:cTn id="26" presetID="5" presetClass="entr" presetSubtype="10" fill="hold" grpId="0"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checkerboard(across)">
                                      <p:cBhvr>
                                        <p:cTn id="2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9" fill="hold" display="0">
                  <p:stCondLst>
                    <p:cond delay="indefinite"/>
                  </p:stCondLst>
                </p:cTn>
                <p:tgtEl>
                  <p:spTgt spid="252"/>
                </p:tgtEl>
              </p:cMediaNode>
            </p:video>
          </p:childTnLst>
        </p:cTn>
      </p:par>
    </p:tnLst>
    <p:bldLst>
      <p:bldP spid="253" grpId="2" animBg="1" advAuto="0"/>
      <p:bldP spid="254" grpId="4" animBg="1" advAuto="0"/>
      <p:bldP spid="255" grpId="3" animBg="1" advAuto="0"/>
      <p:bldP spid="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7" name="Image" descr="Image"/>
          <p:cNvPicPr>
            <a:picLocks noChangeAspect="1"/>
          </p:cNvPicPr>
          <p:nvPr/>
        </p:nvPicPr>
        <p:blipFill>
          <a:blip r:embed="rId2"/>
          <a:stretch>
            <a:fillRect/>
          </a:stretch>
        </p:blipFill>
        <p:spPr>
          <a:xfrm>
            <a:off x="179302" y="679368"/>
            <a:ext cx="4562270" cy="5390742"/>
          </a:xfrm>
          <a:prstGeom prst="rect">
            <a:avLst/>
          </a:prstGeom>
          <a:ln w="12700">
            <a:miter lim="400000"/>
          </a:ln>
        </p:spPr>
      </p:pic>
      <p:sp>
        <p:nvSpPr>
          <p:cNvPr id="258" name="Iron is central to…"/>
          <p:cNvSpPr txBox="1"/>
          <p:nvPr/>
        </p:nvSpPr>
        <p:spPr>
          <a:xfrm>
            <a:off x="5499556" y="679368"/>
            <a:ext cx="3264525" cy="193899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a:solidFill>
                  <a:schemeClr val="accent3">
                    <a:lumOff val="44000"/>
                  </a:schemeClr>
                </a:solidFill>
              </a:defRPr>
            </a:pPr>
            <a:r>
              <a:rPr sz="2000" dirty="0">
                <a:latin typeface="Helvetica" pitchFamily="2" charset="0"/>
              </a:rPr>
              <a:t>Iron is central to </a:t>
            </a:r>
          </a:p>
          <a:p>
            <a:pPr>
              <a:defRPr>
                <a:solidFill>
                  <a:schemeClr val="accent3">
                    <a:lumOff val="44000"/>
                  </a:schemeClr>
                </a:solidFill>
              </a:defRPr>
            </a:pPr>
            <a:r>
              <a:rPr sz="2000" dirty="0">
                <a:latin typeface="Helvetica" pitchFamily="2" charset="0"/>
              </a:rPr>
              <a:t>fundamental cellular processes such as oxygen transport, energy generation, and DNA synthesis</a:t>
            </a:r>
            <a:endParaRPr sz="2000" dirty="0">
              <a:latin typeface="Helvetica" pitchFamily="2" charset="0"/>
              <a:ea typeface="Times"/>
              <a:cs typeface="Times"/>
              <a:sym typeface="Times"/>
            </a:endParaRPr>
          </a:p>
        </p:txBody>
      </p:sp>
      <p:sp>
        <p:nvSpPr>
          <p:cNvPr id="259" name="Life requires iron…"/>
          <p:cNvSpPr txBox="1"/>
          <p:nvPr/>
        </p:nvSpPr>
        <p:spPr>
          <a:xfrm>
            <a:off x="5165704" y="3277984"/>
            <a:ext cx="3598377" cy="203132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a:solidFill>
                  <a:schemeClr val="accent3">
                    <a:lumOff val="44000"/>
                  </a:schemeClr>
                </a:solidFill>
              </a:defRPr>
            </a:pPr>
            <a:r>
              <a:rPr sz="1800" dirty="0">
                <a:latin typeface="Helvetica" pitchFamily="2" charset="0"/>
              </a:rPr>
              <a:t>Life </a:t>
            </a:r>
            <a:r>
              <a:rPr sz="1800" b="1" dirty="0">
                <a:latin typeface="Helvetica" pitchFamily="2" charset="0"/>
              </a:rPr>
              <a:t>requires </a:t>
            </a:r>
            <a:r>
              <a:rPr sz="1800" dirty="0">
                <a:latin typeface="Helvetica" pitchFamily="2" charset="0"/>
              </a:rPr>
              <a:t>iron</a:t>
            </a:r>
          </a:p>
          <a:p>
            <a:pPr>
              <a:defRPr>
                <a:solidFill>
                  <a:schemeClr val="accent3">
                    <a:lumOff val="44000"/>
                  </a:schemeClr>
                </a:solidFill>
              </a:defRPr>
            </a:pPr>
            <a:endParaRPr sz="1800" dirty="0">
              <a:latin typeface="Helvetica" pitchFamily="2" charset="0"/>
            </a:endParaRPr>
          </a:p>
          <a:p>
            <a:pPr>
              <a:defRPr>
                <a:solidFill>
                  <a:schemeClr val="accent3">
                    <a:lumOff val="44000"/>
                  </a:schemeClr>
                </a:solidFill>
              </a:defRPr>
            </a:pPr>
            <a:r>
              <a:rPr lang="en-GB" sz="1800" dirty="0">
                <a:latin typeface="Helvetica" pitchFamily="2" charset="0"/>
              </a:rPr>
              <a:t>I</a:t>
            </a:r>
            <a:r>
              <a:rPr sz="1800" dirty="0" err="1">
                <a:latin typeface="Helvetica" pitchFamily="2" charset="0"/>
              </a:rPr>
              <a:t>ron</a:t>
            </a:r>
            <a:r>
              <a:rPr sz="1800" dirty="0">
                <a:latin typeface="Helvetica" pitchFamily="2" charset="0"/>
              </a:rPr>
              <a:t> deficiency</a:t>
            </a:r>
            <a:r>
              <a:rPr lang="en-GB" sz="1800" dirty="0">
                <a:latin typeface="Helvetica" pitchFamily="2" charset="0"/>
              </a:rPr>
              <a:t> </a:t>
            </a:r>
            <a:r>
              <a:rPr sz="1800" dirty="0">
                <a:latin typeface="Helvetica" pitchFamily="2" charset="0"/>
              </a:rPr>
              <a:t>is </a:t>
            </a:r>
            <a:r>
              <a:rPr sz="1800" dirty="0" err="1">
                <a:latin typeface="Helvetica" pitchFamily="2" charset="0"/>
              </a:rPr>
              <a:t>th</a:t>
            </a:r>
            <a:r>
              <a:rPr lang="en-GB" sz="1800" dirty="0">
                <a:latin typeface="Helvetica" pitchFamily="2" charset="0"/>
              </a:rPr>
              <a:t>e</a:t>
            </a:r>
            <a:r>
              <a:rPr sz="1800" dirty="0">
                <a:latin typeface="Helvetica" pitchFamily="2" charset="0"/>
              </a:rPr>
              <a:t> </a:t>
            </a:r>
            <a:r>
              <a:rPr lang="en-GB" sz="1800" dirty="0">
                <a:latin typeface="Helvetica" pitchFamily="2" charset="0"/>
              </a:rPr>
              <a:t>leading cause of ‘years lived with disability'</a:t>
            </a:r>
            <a:endParaRPr sz="1800" dirty="0">
              <a:latin typeface="Helvetica" pitchFamily="2" charset="0"/>
            </a:endParaRPr>
          </a:p>
          <a:p>
            <a:pPr>
              <a:defRPr>
                <a:solidFill>
                  <a:schemeClr val="accent3">
                    <a:lumOff val="44000"/>
                  </a:schemeClr>
                </a:solidFill>
              </a:defRPr>
            </a:pPr>
            <a:endParaRPr sz="1800" dirty="0">
              <a:latin typeface="Helvetica" pitchFamily="2" charset="0"/>
            </a:endParaRPr>
          </a:p>
          <a:p>
            <a:pPr>
              <a:defRPr>
                <a:solidFill>
                  <a:schemeClr val="accent3">
                    <a:lumOff val="44000"/>
                  </a:schemeClr>
                </a:solidFill>
              </a:defRPr>
            </a:pPr>
            <a:r>
              <a:rPr sz="1800" b="1" dirty="0">
                <a:latin typeface="Helvetica" pitchFamily="2" charset="0"/>
              </a:rPr>
              <a:t>why?</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2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9" grpId="1" animBg="1" advAuto="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179A63F-846E-8341-8133-669A453AAAE7}"/>
              </a:ext>
            </a:extLst>
          </p:cNvPr>
          <p:cNvSpPr/>
          <p:nvPr/>
        </p:nvSpPr>
        <p:spPr>
          <a:xfrm>
            <a:off x="377042" y="147154"/>
            <a:ext cx="5557932" cy="461665"/>
          </a:xfrm>
          <a:prstGeom prst="rect">
            <a:avLst/>
          </a:prstGeom>
        </p:spPr>
        <p:txBody>
          <a:bodyPr wrap="none">
            <a:spAutoFit/>
          </a:bodyPr>
          <a:lstStyle/>
          <a:p>
            <a:r>
              <a:rPr lang="en-US" dirty="0">
                <a:solidFill>
                  <a:schemeClr val="bg1">
                    <a:lumMod val="95000"/>
                  </a:schemeClr>
                </a:solidFill>
              </a:rPr>
              <a:t>Life learnt its trade in a iron rich world…</a:t>
            </a:r>
          </a:p>
        </p:txBody>
      </p:sp>
      <p:pic>
        <p:nvPicPr>
          <p:cNvPr id="3" name="Picture 2">
            <a:extLst>
              <a:ext uri="{FF2B5EF4-FFF2-40B4-BE49-F238E27FC236}">
                <a16:creationId xmlns:a16="http://schemas.microsoft.com/office/drawing/2014/main" id="{1547F9F2-6051-E448-83FF-939F696410C8}"/>
              </a:ext>
            </a:extLst>
          </p:cNvPr>
          <p:cNvPicPr>
            <a:picLocks noChangeAspect="1"/>
          </p:cNvPicPr>
          <p:nvPr/>
        </p:nvPicPr>
        <p:blipFill rotWithShape="1">
          <a:blip r:embed="rId2"/>
          <a:srcRect t="3900" b="4477"/>
          <a:stretch/>
        </p:blipFill>
        <p:spPr>
          <a:xfrm>
            <a:off x="617737" y="640304"/>
            <a:ext cx="4175149" cy="5791554"/>
          </a:xfrm>
          <a:prstGeom prst="rect">
            <a:avLst/>
          </a:prstGeom>
        </p:spPr>
      </p:pic>
      <p:sp>
        <p:nvSpPr>
          <p:cNvPr id="4" name="TextBox 3">
            <a:extLst>
              <a:ext uri="{FF2B5EF4-FFF2-40B4-BE49-F238E27FC236}">
                <a16:creationId xmlns:a16="http://schemas.microsoft.com/office/drawing/2014/main" id="{B0CD5FB6-0DAE-FA4A-94E3-9A989FDA1413}"/>
              </a:ext>
            </a:extLst>
          </p:cNvPr>
          <p:cNvSpPr txBox="1"/>
          <p:nvPr/>
        </p:nvSpPr>
        <p:spPr>
          <a:xfrm>
            <a:off x="5615353" y="726830"/>
            <a:ext cx="2696308" cy="32316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r>
              <a:rPr lang="en-US" sz="2000" dirty="0">
                <a:solidFill>
                  <a:schemeClr val="bg1">
                    <a:lumMod val="95000"/>
                  </a:schemeClr>
                </a:solidFill>
                <a:latin typeface="Helvetica" pitchFamily="2" charset="0"/>
              </a:rPr>
              <a:t>Basic metabolic reactions in cells represent the </a:t>
            </a:r>
          </a:p>
          <a:p>
            <a:r>
              <a:rPr lang="en-US" sz="2000" dirty="0">
                <a:solidFill>
                  <a:schemeClr val="bg1">
                    <a:lumMod val="95000"/>
                  </a:schemeClr>
                </a:solidFill>
                <a:latin typeface="Helvetica" pitchFamily="2" charset="0"/>
              </a:rPr>
              <a:t>prevailing geochemical conditions ~4Gya</a:t>
            </a:r>
          </a:p>
          <a:p>
            <a:endParaRPr lang="en-US" sz="2000" dirty="0">
              <a:solidFill>
                <a:schemeClr val="bg1">
                  <a:lumMod val="95000"/>
                </a:schemeClr>
              </a:solidFill>
              <a:latin typeface="Helvetica" pitchFamily="2" charset="0"/>
            </a:endParaRPr>
          </a:p>
          <a:p>
            <a:r>
              <a:rPr lang="en-US" sz="2000" dirty="0">
                <a:solidFill>
                  <a:schemeClr val="bg1">
                    <a:lumMod val="95000"/>
                  </a:schemeClr>
                </a:solidFill>
                <a:latin typeface="Helvetica" pitchFamily="2" charset="0"/>
              </a:rPr>
              <a:t>Functions of genes that are shared across *ALL* life</a:t>
            </a:r>
          </a:p>
          <a:p>
            <a:pPr marL="0" marR="0" indent="0" algn="l" defTabSz="9144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000000"/>
              </a:solidFill>
              <a:effectLst/>
              <a:uFillTx/>
              <a:latin typeface="+mn-lt"/>
              <a:ea typeface="+mn-ea"/>
              <a:cs typeface="+mn-cs"/>
              <a:sym typeface="Arial"/>
            </a:endParaRPr>
          </a:p>
        </p:txBody>
      </p:sp>
      <p:sp>
        <p:nvSpPr>
          <p:cNvPr id="5" name="TextBox 4">
            <a:extLst>
              <a:ext uri="{FF2B5EF4-FFF2-40B4-BE49-F238E27FC236}">
                <a16:creationId xmlns:a16="http://schemas.microsoft.com/office/drawing/2014/main" id="{D32B687D-E45F-184F-AEF9-B1DF028C9843}"/>
              </a:ext>
            </a:extLst>
          </p:cNvPr>
          <p:cNvSpPr txBox="1"/>
          <p:nvPr/>
        </p:nvSpPr>
        <p:spPr>
          <a:xfrm>
            <a:off x="4792886" y="3805301"/>
            <a:ext cx="4403770" cy="369332"/>
          </a:xfrm>
          <a:prstGeom prst="rect">
            <a:avLst/>
          </a:prstGeom>
          <a:noFill/>
        </p:spPr>
        <p:txBody>
          <a:bodyPr wrap="none" rtlCol="0">
            <a:spAutoFit/>
          </a:bodyPr>
          <a:lstStyle/>
          <a:p>
            <a:pPr algn="l"/>
            <a:r>
              <a:rPr lang="en-US" sz="1800" dirty="0">
                <a:solidFill>
                  <a:schemeClr val="accent5">
                    <a:lumMod val="90000"/>
                  </a:schemeClr>
                </a:solidFill>
                <a:latin typeface="Arial"/>
                <a:cs typeface="Arial"/>
              </a:rPr>
              <a:t>Iron is highly abundant, and ‘bioavailable’</a:t>
            </a:r>
          </a:p>
        </p:txBody>
      </p:sp>
      <p:sp>
        <p:nvSpPr>
          <p:cNvPr id="6" name="TextBox 5">
            <a:extLst>
              <a:ext uri="{FF2B5EF4-FFF2-40B4-BE49-F238E27FC236}">
                <a16:creationId xmlns:a16="http://schemas.microsoft.com/office/drawing/2014/main" id="{FE321AF6-E7F7-664B-833F-20C2EA801984}"/>
              </a:ext>
            </a:extLst>
          </p:cNvPr>
          <p:cNvSpPr txBox="1"/>
          <p:nvPr/>
        </p:nvSpPr>
        <p:spPr>
          <a:xfrm>
            <a:off x="4932367" y="4332457"/>
            <a:ext cx="3493264" cy="646331"/>
          </a:xfrm>
          <a:prstGeom prst="rect">
            <a:avLst/>
          </a:prstGeom>
          <a:noFill/>
        </p:spPr>
        <p:txBody>
          <a:bodyPr wrap="none" rtlCol="0">
            <a:spAutoFit/>
          </a:bodyPr>
          <a:lstStyle/>
          <a:p>
            <a:pPr algn="l"/>
            <a:r>
              <a:rPr lang="en-US" sz="1800" dirty="0">
                <a:solidFill>
                  <a:schemeClr val="accent2">
                    <a:lumMod val="20000"/>
                    <a:lumOff val="80000"/>
                  </a:schemeClr>
                </a:solidFill>
                <a:latin typeface="Arial"/>
                <a:cs typeface="Arial"/>
              </a:rPr>
              <a:t>Iron easily donates and receives</a:t>
            </a:r>
          </a:p>
          <a:p>
            <a:pPr algn="l"/>
            <a:r>
              <a:rPr lang="en-US" sz="1800" dirty="0">
                <a:solidFill>
                  <a:schemeClr val="accent2">
                    <a:lumMod val="20000"/>
                    <a:lumOff val="80000"/>
                  </a:schemeClr>
                </a:solidFill>
                <a:latin typeface="Arial"/>
                <a:cs typeface="Arial"/>
              </a:rPr>
              <a:t> one electron - catalysis</a:t>
            </a:r>
          </a:p>
        </p:txBody>
      </p:sp>
      <p:sp>
        <p:nvSpPr>
          <p:cNvPr id="7" name="TextBox 6">
            <a:extLst>
              <a:ext uri="{FF2B5EF4-FFF2-40B4-BE49-F238E27FC236}">
                <a16:creationId xmlns:a16="http://schemas.microsoft.com/office/drawing/2014/main" id="{8F857BAD-FE5D-2746-B514-33AF8D8760FB}"/>
              </a:ext>
            </a:extLst>
          </p:cNvPr>
          <p:cNvSpPr txBox="1"/>
          <p:nvPr/>
        </p:nvSpPr>
        <p:spPr>
          <a:xfrm>
            <a:off x="5039071" y="5136612"/>
            <a:ext cx="3031599" cy="646331"/>
          </a:xfrm>
          <a:prstGeom prst="rect">
            <a:avLst/>
          </a:prstGeom>
          <a:noFill/>
        </p:spPr>
        <p:txBody>
          <a:bodyPr wrap="none" rtlCol="0">
            <a:spAutoFit/>
          </a:bodyPr>
          <a:lstStyle/>
          <a:p>
            <a:pPr algn="l"/>
            <a:r>
              <a:rPr lang="en-US" sz="1800" dirty="0">
                <a:solidFill>
                  <a:schemeClr val="tx2"/>
                </a:solidFill>
                <a:latin typeface="Arial"/>
                <a:cs typeface="Arial"/>
              </a:rPr>
              <a:t>Iron atoms form bonds with </a:t>
            </a:r>
          </a:p>
          <a:p>
            <a:pPr algn="l"/>
            <a:r>
              <a:rPr lang="en-US" sz="1800" dirty="0">
                <a:solidFill>
                  <a:schemeClr val="tx2"/>
                </a:solidFill>
                <a:latin typeface="Arial"/>
                <a:cs typeface="Arial"/>
              </a:rPr>
              <a:t>many other elements</a:t>
            </a:r>
          </a:p>
        </p:txBody>
      </p:sp>
    </p:spTree>
    <p:extLst>
      <p:ext uri="{BB962C8B-B14F-4D97-AF65-F5344CB8AC3E}">
        <p14:creationId xmlns:p14="http://schemas.microsoft.com/office/powerpoint/2010/main" val="174885282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dissolve">
                                      <p:cBhvr>
                                        <p:cTn id="17" dur="500"/>
                                        <p:tgtEl>
                                          <p:spTgt spid="7"/>
                                        </p:tgtEl>
                                      </p:cBhvr>
                                    </p:animEffect>
                                  </p:childTnLst>
                                </p:cTn>
                              </p:par>
                              <p:par>
                                <p:cTn id="18" presetID="9" presetClass="entr" presetSubtype="0"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dissolve">
                                      <p:cBhvr>
                                        <p:cTn id="20" dur="500"/>
                                        <p:tgtEl>
                                          <p:spTgt spid="6"/>
                                        </p:tgtEl>
                                      </p:cBhvr>
                                    </p:animEffect>
                                  </p:childTnLst>
                                </p:cTn>
                              </p:par>
                              <p:par>
                                <p:cTn id="21" presetID="9"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dissolve">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C9D6FAD-286D-074D-804E-FE54D02558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9275" y="1797600"/>
            <a:ext cx="6758169" cy="4505446"/>
          </a:xfrm>
          <a:prstGeom prst="rect">
            <a:avLst/>
          </a:prstGeom>
        </p:spPr>
      </p:pic>
      <p:sp>
        <p:nvSpPr>
          <p:cNvPr id="4" name="Rectangle 3">
            <a:extLst>
              <a:ext uri="{FF2B5EF4-FFF2-40B4-BE49-F238E27FC236}">
                <a16:creationId xmlns:a16="http://schemas.microsoft.com/office/drawing/2014/main" id="{BF770136-AAFA-D942-8457-838291199ED5}"/>
              </a:ext>
            </a:extLst>
          </p:cNvPr>
          <p:cNvSpPr/>
          <p:nvPr/>
        </p:nvSpPr>
        <p:spPr>
          <a:xfrm>
            <a:off x="1436651" y="1076249"/>
            <a:ext cx="5923416" cy="400110"/>
          </a:xfrm>
          <a:prstGeom prst="rect">
            <a:avLst/>
          </a:prstGeom>
        </p:spPr>
        <p:txBody>
          <a:bodyPr wrap="none">
            <a:spAutoFit/>
          </a:bodyPr>
          <a:lstStyle/>
          <a:p>
            <a:r>
              <a:rPr lang="en-GB" sz="2000" dirty="0">
                <a:solidFill>
                  <a:schemeClr val="bg1">
                    <a:lumMod val="95000"/>
                  </a:schemeClr>
                </a:solidFill>
              </a:rPr>
              <a:t>Core formation ‘sets’ the mantle abundance of iron</a:t>
            </a:r>
          </a:p>
        </p:txBody>
      </p:sp>
      <p:sp>
        <p:nvSpPr>
          <p:cNvPr id="8" name="Rectangle 7">
            <a:extLst>
              <a:ext uri="{FF2B5EF4-FFF2-40B4-BE49-F238E27FC236}">
                <a16:creationId xmlns:a16="http://schemas.microsoft.com/office/drawing/2014/main" id="{4D070651-A6C1-CF46-9D80-3C45A7FBE1FA}"/>
              </a:ext>
            </a:extLst>
          </p:cNvPr>
          <p:cNvSpPr/>
          <p:nvPr/>
        </p:nvSpPr>
        <p:spPr>
          <a:xfrm>
            <a:off x="269406" y="354899"/>
            <a:ext cx="5354351" cy="400110"/>
          </a:xfrm>
          <a:prstGeom prst="rect">
            <a:avLst/>
          </a:prstGeom>
        </p:spPr>
        <p:txBody>
          <a:bodyPr wrap="none">
            <a:spAutoFit/>
          </a:bodyPr>
          <a:lstStyle/>
          <a:p>
            <a:r>
              <a:rPr lang="en-GB" sz="2000" dirty="0">
                <a:solidFill>
                  <a:schemeClr val="bg1">
                    <a:lumMod val="95000"/>
                  </a:schemeClr>
                </a:solidFill>
              </a:rPr>
              <a:t>What’s all this got to do with us geochemists?</a:t>
            </a: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3">
            <a:extLst>
              <a:ext uri="{FF2B5EF4-FFF2-40B4-BE49-F238E27FC236}">
                <a16:creationId xmlns:a16="http://schemas.microsoft.com/office/drawing/2014/main" id="{4911FF29-3872-6240-9E81-D6A41794BC3F}"/>
              </a:ext>
            </a:extLst>
          </p:cNvPr>
          <p:cNvSpPr txBox="1"/>
          <p:nvPr/>
        </p:nvSpPr>
        <p:spPr>
          <a:xfrm>
            <a:off x="1547663" y="1766056"/>
            <a:ext cx="7056785" cy="10237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1800" b="1">
                <a:solidFill>
                  <a:srgbClr val="808080"/>
                </a:solidFill>
              </a:defRPr>
            </a:pPr>
            <a:r>
              <a:rPr dirty="0"/>
              <a:t>Mercury</a:t>
            </a:r>
            <a:r>
              <a:rPr b="0" dirty="0">
                <a:solidFill>
                  <a:schemeClr val="accent3">
                    <a:lumOff val="44000"/>
                  </a:schemeClr>
                </a:solidFill>
              </a:rPr>
              <a:t> –reduced  mantle depleted in transition elements.  </a:t>
            </a:r>
          </a:p>
          <a:p>
            <a:pPr>
              <a:defRPr sz="1400">
                <a:solidFill>
                  <a:schemeClr val="accent3">
                    <a:lumOff val="44000"/>
                  </a:schemeClr>
                </a:solidFill>
              </a:defRPr>
            </a:pPr>
            <a:r>
              <a:rPr dirty="0"/>
              <a:t>Fe - appears in the metabolic pathways of all life (bar two bacteria).  </a:t>
            </a:r>
          </a:p>
          <a:p>
            <a:pPr>
              <a:defRPr sz="1400">
                <a:solidFill>
                  <a:schemeClr val="accent3">
                    <a:lumOff val="44000"/>
                  </a:schemeClr>
                </a:solidFill>
              </a:defRPr>
            </a:pPr>
            <a:r>
              <a:rPr dirty="0"/>
              <a:t>No transition elements – problematic for life (</a:t>
            </a:r>
            <a:r>
              <a:rPr dirty="0" err="1"/>
              <a:t>e.g.Wachtershauser</a:t>
            </a:r>
            <a:r>
              <a:rPr dirty="0"/>
              <a:t> 1988)</a:t>
            </a:r>
          </a:p>
          <a:p>
            <a:pPr>
              <a:defRPr sz="1800">
                <a:solidFill>
                  <a:schemeClr val="accent3">
                    <a:lumOff val="44000"/>
                  </a:schemeClr>
                </a:solidFill>
              </a:defRPr>
            </a:pPr>
            <a:r>
              <a:rPr dirty="0"/>
              <a:t>  </a:t>
            </a:r>
          </a:p>
        </p:txBody>
      </p:sp>
      <p:pic>
        <p:nvPicPr>
          <p:cNvPr id="3" name="Picture 4" descr="Picture 4">
            <a:extLst>
              <a:ext uri="{FF2B5EF4-FFF2-40B4-BE49-F238E27FC236}">
                <a16:creationId xmlns:a16="http://schemas.microsoft.com/office/drawing/2014/main" id="{A54B29E5-C6B2-5543-975C-8082A9A71E50}"/>
              </a:ext>
            </a:extLst>
          </p:cNvPr>
          <p:cNvPicPr>
            <a:picLocks noChangeAspect="1"/>
          </p:cNvPicPr>
          <p:nvPr/>
        </p:nvPicPr>
        <p:blipFill>
          <a:blip r:embed="rId2"/>
          <a:stretch>
            <a:fillRect/>
          </a:stretch>
        </p:blipFill>
        <p:spPr>
          <a:xfrm>
            <a:off x="539551" y="1789060"/>
            <a:ext cx="775913" cy="775912"/>
          </a:xfrm>
          <a:prstGeom prst="rect">
            <a:avLst/>
          </a:prstGeom>
          <a:ln w="12700">
            <a:miter lim="400000"/>
          </a:ln>
        </p:spPr>
      </p:pic>
      <p:sp>
        <p:nvSpPr>
          <p:cNvPr id="4" name="Rectangle 5">
            <a:extLst>
              <a:ext uri="{FF2B5EF4-FFF2-40B4-BE49-F238E27FC236}">
                <a16:creationId xmlns:a16="http://schemas.microsoft.com/office/drawing/2014/main" id="{C4EDACDE-9D90-2842-A25E-60BDA03EFFB0}"/>
              </a:ext>
            </a:extLst>
          </p:cNvPr>
          <p:cNvSpPr txBox="1"/>
          <p:nvPr/>
        </p:nvSpPr>
        <p:spPr>
          <a:xfrm>
            <a:off x="539551" y="4030715"/>
            <a:ext cx="5328594" cy="108892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1800" b="1">
                <a:solidFill>
                  <a:srgbClr val="FF0000"/>
                </a:solidFill>
              </a:defRPr>
            </a:pPr>
            <a:r>
              <a:rPr dirty="0"/>
              <a:t>Mars</a:t>
            </a:r>
            <a:r>
              <a:rPr b="0" dirty="0">
                <a:solidFill>
                  <a:schemeClr val="accent3">
                    <a:lumOff val="44000"/>
                  </a:schemeClr>
                </a:solidFill>
              </a:rPr>
              <a:t> – high Fe surface basalts,  higher water sequestration via e.g. amphibole production than Earth.  </a:t>
            </a:r>
            <a:r>
              <a:rPr sz="1400" b="0" dirty="0">
                <a:solidFill>
                  <a:schemeClr val="accent3">
                    <a:lumOff val="44000"/>
                  </a:schemeClr>
                </a:solidFill>
              </a:rPr>
              <a:t>Unlike Earth, crust/upper mantle easy to hydrate, and water lost.</a:t>
            </a:r>
          </a:p>
        </p:txBody>
      </p:sp>
      <p:pic>
        <p:nvPicPr>
          <p:cNvPr id="5" name="Picture 6" descr="Picture 6">
            <a:extLst>
              <a:ext uri="{FF2B5EF4-FFF2-40B4-BE49-F238E27FC236}">
                <a16:creationId xmlns:a16="http://schemas.microsoft.com/office/drawing/2014/main" id="{C6E4A88B-195A-FA4C-8144-6B61BC08038B}"/>
              </a:ext>
            </a:extLst>
          </p:cNvPr>
          <p:cNvPicPr>
            <a:picLocks noChangeAspect="1"/>
          </p:cNvPicPr>
          <p:nvPr/>
        </p:nvPicPr>
        <p:blipFill>
          <a:blip r:embed="rId3"/>
          <a:stretch>
            <a:fillRect/>
          </a:stretch>
        </p:blipFill>
        <p:spPr>
          <a:xfrm>
            <a:off x="6302974" y="3713904"/>
            <a:ext cx="1446551" cy="1446551"/>
          </a:xfrm>
          <a:prstGeom prst="rect">
            <a:avLst/>
          </a:prstGeom>
          <a:ln w="12700">
            <a:miter lim="400000"/>
          </a:ln>
        </p:spPr>
      </p:pic>
      <p:sp>
        <p:nvSpPr>
          <p:cNvPr id="6" name="Rectangle 5">
            <a:extLst>
              <a:ext uri="{FF2B5EF4-FFF2-40B4-BE49-F238E27FC236}">
                <a16:creationId xmlns:a16="http://schemas.microsoft.com/office/drawing/2014/main" id="{2EF13097-C7AA-E245-8400-FCA8EF68E71F}"/>
              </a:ext>
            </a:extLst>
          </p:cNvPr>
          <p:cNvSpPr/>
          <p:nvPr/>
        </p:nvSpPr>
        <p:spPr>
          <a:xfrm>
            <a:off x="504054" y="426472"/>
            <a:ext cx="6224991" cy="830997"/>
          </a:xfrm>
          <a:prstGeom prst="rect">
            <a:avLst/>
          </a:prstGeom>
        </p:spPr>
        <p:txBody>
          <a:bodyPr wrap="square">
            <a:spAutoFit/>
          </a:bodyPr>
          <a:lstStyle/>
          <a:p>
            <a:r>
              <a:rPr lang="en-GB" dirty="0">
                <a:solidFill>
                  <a:schemeClr val="bg1">
                    <a:lumMod val="95000"/>
                  </a:schemeClr>
                </a:solidFill>
              </a:rPr>
              <a:t>The geochemical conditions for ‘life’ may be very narrow:-</a:t>
            </a:r>
          </a:p>
        </p:txBody>
      </p:sp>
    </p:spTree>
    <p:extLst>
      <p:ext uri="{BB962C8B-B14F-4D97-AF65-F5344CB8AC3E}">
        <p14:creationId xmlns:p14="http://schemas.microsoft.com/office/powerpoint/2010/main" val="10945006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4"/>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iterate>
                                    <p:tmAbs val="0"/>
                                  </p:iterate>
                                  <p:childTnLst>
                                    <p:set>
                                      <p:cBhvr>
                                        <p:cTn id="9" fill="hold"/>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dvAuto="0"/>
      <p:bldP spid="5" grpId="0" animBg="1" advAuto="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648312E5-37AE-7C48-A3DB-49E6B7A043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86767" y="1693007"/>
            <a:ext cx="5970465" cy="2565660"/>
          </a:xfrm>
          <a:prstGeom prst="rect">
            <a:avLst/>
          </a:prstGeom>
        </p:spPr>
      </p:pic>
      <p:sp>
        <p:nvSpPr>
          <p:cNvPr id="4" name="TextBox 3">
            <a:extLst>
              <a:ext uri="{FF2B5EF4-FFF2-40B4-BE49-F238E27FC236}">
                <a16:creationId xmlns:a16="http://schemas.microsoft.com/office/drawing/2014/main" id="{8FAF57AD-9F00-6B46-B4FE-46562C8B5F83}"/>
              </a:ext>
            </a:extLst>
          </p:cNvPr>
          <p:cNvSpPr txBox="1"/>
          <p:nvPr/>
        </p:nvSpPr>
        <p:spPr>
          <a:xfrm>
            <a:off x="1277815" y="4466492"/>
            <a:ext cx="6928339" cy="23083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r>
              <a:rPr lang="en-GB" sz="1800" dirty="0">
                <a:solidFill>
                  <a:schemeClr val="bg1"/>
                </a:solidFill>
              </a:rPr>
              <a:t>…. in the presence of hydroxylamine (NH</a:t>
            </a:r>
            <a:r>
              <a:rPr lang="en-GB" sz="1800" baseline="-25000" dirty="0">
                <a:solidFill>
                  <a:schemeClr val="bg1"/>
                </a:solidFill>
              </a:rPr>
              <a:t>2</a:t>
            </a:r>
            <a:r>
              <a:rPr lang="en-GB" sz="1800" dirty="0">
                <a:solidFill>
                  <a:schemeClr val="bg1"/>
                </a:solidFill>
              </a:rPr>
              <a:t>OH) and metallic iron, their chemical network can be extended to include the formation of four kinds of amino acid, the building blocks of proteins. Both hydroxylamine and metallic iron could have been available on early Earth: hydroxylamine would probably have formed as a result of the rich, abiotic nitrogen chemistry that is known to have occurred early in the planet’s existence, whereas metallic iron is abundant in certain meteorites that peppered our planet.</a:t>
            </a:r>
            <a:endParaRPr kumimoji="0" lang="en-US" sz="1800" b="0" i="0" u="none" strike="noStrike" cap="none" spc="0" normalizeH="0" baseline="0" dirty="0">
              <a:ln>
                <a:noFill/>
              </a:ln>
              <a:solidFill>
                <a:schemeClr val="bg1"/>
              </a:solidFill>
              <a:effectLst/>
              <a:uFillTx/>
              <a:sym typeface="Arial"/>
            </a:endParaRPr>
          </a:p>
        </p:txBody>
      </p:sp>
      <p:sp>
        <p:nvSpPr>
          <p:cNvPr id="5" name="Rectangle 4">
            <a:extLst>
              <a:ext uri="{FF2B5EF4-FFF2-40B4-BE49-F238E27FC236}">
                <a16:creationId xmlns:a16="http://schemas.microsoft.com/office/drawing/2014/main" id="{AB727309-E335-A242-BAFF-A5373BE4C3A6}"/>
              </a:ext>
            </a:extLst>
          </p:cNvPr>
          <p:cNvSpPr/>
          <p:nvPr/>
        </p:nvSpPr>
        <p:spPr>
          <a:xfrm>
            <a:off x="269406" y="354899"/>
            <a:ext cx="8112594" cy="892552"/>
          </a:xfrm>
          <a:prstGeom prst="rect">
            <a:avLst/>
          </a:prstGeom>
        </p:spPr>
        <p:txBody>
          <a:bodyPr wrap="square">
            <a:spAutoFit/>
          </a:bodyPr>
          <a:lstStyle/>
          <a:p>
            <a:r>
              <a:rPr lang="en-GB" sz="2000" dirty="0">
                <a:solidFill>
                  <a:schemeClr val="bg1">
                    <a:lumMod val="95000"/>
                  </a:schemeClr>
                </a:solidFill>
              </a:rPr>
              <a:t>What’s all this got to do with us geochemists? </a:t>
            </a:r>
          </a:p>
          <a:p>
            <a:pPr algn="r"/>
            <a:r>
              <a:rPr lang="en-GB" sz="1600" dirty="0">
                <a:solidFill>
                  <a:schemeClr val="bg1">
                    <a:lumMod val="95000"/>
                  </a:schemeClr>
                </a:solidFill>
              </a:rPr>
              <a:t>Life may place independent constraints on our estimates </a:t>
            </a:r>
          </a:p>
          <a:p>
            <a:pPr algn="r"/>
            <a:r>
              <a:rPr lang="en-GB" sz="1600" dirty="0">
                <a:solidFill>
                  <a:schemeClr val="bg1">
                    <a:lumMod val="95000"/>
                  </a:schemeClr>
                </a:solidFill>
              </a:rPr>
              <a:t>of the redox state of the early atmosphere</a:t>
            </a:r>
          </a:p>
        </p:txBody>
      </p:sp>
    </p:spTree>
    <p:extLst>
      <p:ext uri="{BB962C8B-B14F-4D97-AF65-F5344CB8AC3E}">
        <p14:creationId xmlns:p14="http://schemas.microsoft.com/office/powerpoint/2010/main" val="357742983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par>
                                <p:cTn id="8" presetID="9"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dissolv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icture 2">
            <a:extLst>
              <a:ext uri="{FF2B5EF4-FFF2-40B4-BE49-F238E27FC236}">
                <a16:creationId xmlns:a16="http://schemas.microsoft.com/office/drawing/2014/main" id="{63436C29-6983-1D46-A77A-3092D301E283}"/>
              </a:ext>
            </a:extLst>
          </p:cNvPr>
          <p:cNvPicPr>
            <a:picLocks noChangeAspect="1"/>
          </p:cNvPicPr>
          <p:nvPr/>
        </p:nvPicPr>
        <p:blipFill>
          <a:blip r:embed="rId2"/>
          <a:stretch>
            <a:fillRect/>
          </a:stretch>
        </p:blipFill>
        <p:spPr>
          <a:xfrm>
            <a:off x="1043354" y="1286054"/>
            <a:ext cx="7298664" cy="2637947"/>
          </a:xfrm>
          <a:prstGeom prst="rect">
            <a:avLst/>
          </a:prstGeom>
          <a:ln w="12700">
            <a:miter lim="400000"/>
          </a:ln>
        </p:spPr>
      </p:pic>
      <p:sp>
        <p:nvSpPr>
          <p:cNvPr id="6" name="Rectangle 5">
            <a:extLst>
              <a:ext uri="{FF2B5EF4-FFF2-40B4-BE49-F238E27FC236}">
                <a16:creationId xmlns:a16="http://schemas.microsoft.com/office/drawing/2014/main" id="{E4BDCD7F-607D-1F44-8769-17CD7F474B55}"/>
              </a:ext>
            </a:extLst>
          </p:cNvPr>
          <p:cNvSpPr/>
          <p:nvPr/>
        </p:nvSpPr>
        <p:spPr>
          <a:xfrm>
            <a:off x="257907" y="308448"/>
            <a:ext cx="7702061" cy="830997"/>
          </a:xfrm>
          <a:prstGeom prst="rect">
            <a:avLst/>
          </a:prstGeom>
        </p:spPr>
        <p:txBody>
          <a:bodyPr wrap="square">
            <a:spAutoFit/>
          </a:bodyPr>
          <a:lstStyle/>
          <a:p>
            <a:r>
              <a:rPr lang="en-US" dirty="0">
                <a:solidFill>
                  <a:schemeClr val="bg1"/>
                </a:solidFill>
                <a:latin typeface="Helvetica" pitchFamily="2" charset="0"/>
              </a:rPr>
              <a:t>Iron became integrated into basic metabolism and physiology, but this all came to an abrupt end….</a:t>
            </a:r>
          </a:p>
        </p:txBody>
      </p:sp>
      <p:grpSp>
        <p:nvGrpSpPr>
          <p:cNvPr id="9" name="Group 8">
            <a:extLst>
              <a:ext uri="{FF2B5EF4-FFF2-40B4-BE49-F238E27FC236}">
                <a16:creationId xmlns:a16="http://schemas.microsoft.com/office/drawing/2014/main" id="{DEEB59B5-423E-364B-9CB9-871C1148A0E8}"/>
              </a:ext>
            </a:extLst>
          </p:cNvPr>
          <p:cNvGrpSpPr/>
          <p:nvPr/>
        </p:nvGrpSpPr>
        <p:grpSpPr>
          <a:xfrm>
            <a:off x="2878013" y="3994572"/>
            <a:ext cx="3676006" cy="1130034"/>
            <a:chOff x="2733997" y="1052738"/>
            <a:chExt cx="3676006" cy="1130034"/>
          </a:xfrm>
        </p:grpSpPr>
        <p:sp>
          <p:nvSpPr>
            <p:cNvPr id="10" name="Down Arrow 9">
              <a:extLst>
                <a:ext uri="{FF2B5EF4-FFF2-40B4-BE49-F238E27FC236}">
                  <a16:creationId xmlns:a16="http://schemas.microsoft.com/office/drawing/2014/main" id="{62C5518B-39C5-7C4F-8F10-CC232EFEFC89}"/>
                </a:ext>
              </a:extLst>
            </p:cNvPr>
            <p:cNvSpPr/>
            <p:nvPr/>
          </p:nvSpPr>
          <p:spPr>
            <a:xfrm>
              <a:off x="4427984" y="1052738"/>
              <a:ext cx="288032" cy="413305"/>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7F05D20E-27B4-7744-A295-B3400280D4BC}"/>
                </a:ext>
              </a:extLst>
            </p:cNvPr>
            <p:cNvSpPr txBox="1"/>
            <p:nvPr/>
          </p:nvSpPr>
          <p:spPr>
            <a:xfrm>
              <a:off x="2733997" y="1474886"/>
              <a:ext cx="3676006" cy="707886"/>
            </a:xfrm>
            <a:prstGeom prst="rect">
              <a:avLst/>
            </a:prstGeom>
            <a:noFill/>
          </p:spPr>
          <p:txBody>
            <a:bodyPr wrap="none" rtlCol="0">
              <a:spAutoFit/>
            </a:bodyPr>
            <a:lstStyle/>
            <a:p>
              <a:r>
                <a:rPr lang="en-US" sz="2000" dirty="0">
                  <a:solidFill>
                    <a:schemeClr val="accent2">
                      <a:lumMod val="20000"/>
                      <a:lumOff val="80000"/>
                    </a:schemeClr>
                  </a:solidFill>
                  <a:latin typeface="Arial"/>
                  <a:cs typeface="Arial"/>
                </a:rPr>
                <a:t>Selection pressure</a:t>
              </a:r>
            </a:p>
            <a:p>
              <a:r>
                <a:rPr lang="en-US" sz="2000" dirty="0">
                  <a:solidFill>
                    <a:schemeClr val="accent2">
                      <a:lumMod val="20000"/>
                      <a:lumOff val="80000"/>
                    </a:schemeClr>
                  </a:solidFill>
                  <a:latin typeface="Arial"/>
                  <a:cs typeface="Arial"/>
                </a:rPr>
                <a:t>Adaptation </a:t>
              </a:r>
              <a:r>
                <a:rPr lang="en-US" sz="2000" dirty="0" err="1">
                  <a:solidFill>
                    <a:schemeClr val="accent2">
                      <a:lumMod val="20000"/>
                      <a:lumOff val="80000"/>
                    </a:schemeClr>
                  </a:solidFill>
                  <a:latin typeface="Arial"/>
                  <a:cs typeface="Arial"/>
                </a:rPr>
                <a:t>behaviours</a:t>
              </a:r>
              <a:r>
                <a:rPr lang="en-US" sz="2000" dirty="0">
                  <a:solidFill>
                    <a:schemeClr val="accent2">
                      <a:lumMod val="20000"/>
                      <a:lumOff val="80000"/>
                    </a:schemeClr>
                  </a:solidFill>
                  <a:latin typeface="Arial"/>
                  <a:cs typeface="Arial"/>
                </a:rPr>
                <a:t> emerge</a:t>
              </a:r>
            </a:p>
          </p:txBody>
        </p:sp>
      </p:grpSp>
    </p:spTree>
    <p:extLst>
      <p:ext uri="{BB962C8B-B14F-4D97-AF65-F5344CB8AC3E}">
        <p14:creationId xmlns:p14="http://schemas.microsoft.com/office/powerpoint/2010/main" val="368401900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9A30A74-C95D-4546-A9ED-B3E8468F4594}"/>
              </a:ext>
            </a:extLst>
          </p:cNvPr>
          <p:cNvPicPr>
            <a:picLocks noChangeAspect="1"/>
          </p:cNvPicPr>
          <p:nvPr/>
        </p:nvPicPr>
        <p:blipFill>
          <a:blip r:embed="rId2"/>
          <a:stretch>
            <a:fillRect/>
          </a:stretch>
        </p:blipFill>
        <p:spPr>
          <a:xfrm>
            <a:off x="470263" y="694508"/>
            <a:ext cx="8203474" cy="5468983"/>
          </a:xfrm>
          <a:prstGeom prst="rect">
            <a:avLst/>
          </a:prstGeom>
        </p:spPr>
      </p:pic>
      <p:sp>
        <p:nvSpPr>
          <p:cNvPr id="3" name="Rectangle 3">
            <a:extLst>
              <a:ext uri="{FF2B5EF4-FFF2-40B4-BE49-F238E27FC236}">
                <a16:creationId xmlns:a16="http://schemas.microsoft.com/office/drawing/2014/main" id="{A999778B-B3EE-A548-B3E3-57BFE34B6ED1}"/>
              </a:ext>
            </a:extLst>
          </p:cNvPr>
          <p:cNvSpPr txBox="1"/>
          <p:nvPr/>
        </p:nvSpPr>
        <p:spPr>
          <a:xfrm>
            <a:off x="577200" y="137965"/>
            <a:ext cx="3078726" cy="5232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defRPr sz="2800">
                <a:solidFill>
                  <a:schemeClr val="accent3">
                    <a:lumOff val="44000"/>
                  </a:schemeClr>
                </a:solidFill>
                <a:latin typeface="Lucida Blackletter"/>
                <a:ea typeface="Lucida Blackletter"/>
                <a:cs typeface="Lucida Blackletter"/>
                <a:sym typeface="Lucida Blackletter"/>
              </a:defRPr>
            </a:pPr>
            <a:r>
              <a:rPr dirty="0"/>
              <a:t>In the beginning</a:t>
            </a:r>
            <a:r>
              <a:rPr sz="2400" dirty="0">
                <a:latin typeface="+mn-lt"/>
                <a:ea typeface="+mn-ea"/>
                <a:cs typeface="+mn-cs"/>
                <a:sym typeface="Arial"/>
              </a:rPr>
              <a:t>…..</a:t>
            </a:r>
            <a:endParaRPr sz="1800" dirty="0">
              <a:latin typeface="+mn-lt"/>
              <a:ea typeface="+mn-ea"/>
              <a:cs typeface="+mn-cs"/>
              <a:sym typeface="Arial"/>
            </a:endParaRPr>
          </a:p>
        </p:txBody>
      </p:sp>
    </p:spTree>
    <p:extLst>
      <p:ext uri="{BB962C8B-B14F-4D97-AF65-F5344CB8AC3E}">
        <p14:creationId xmlns:p14="http://schemas.microsoft.com/office/powerpoint/2010/main" val="4176522552"/>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mpinauguralyersiniagenome">
            <a:extLst>
              <a:ext uri="{FF2B5EF4-FFF2-40B4-BE49-F238E27FC236}">
                <a16:creationId xmlns:a16="http://schemas.microsoft.com/office/drawing/2014/main" id="{A35E229C-9BFB-F84D-9B43-BC0E20E54080}"/>
              </a:ext>
            </a:extLst>
          </p:cNvPr>
          <p:cNvPicPr>
            <a:picLocks noChangeAspect="1" noChangeArrowheads="1"/>
          </p:cNvPicPr>
          <p:nvPr/>
        </p:nvPicPr>
        <p:blipFill>
          <a:blip r:embed="rId2"/>
          <a:srcRect/>
          <a:stretch>
            <a:fillRect/>
          </a:stretch>
        </p:blipFill>
        <p:spPr bwMode="auto">
          <a:xfrm>
            <a:off x="4791970" y="156698"/>
            <a:ext cx="2878334" cy="2880000"/>
          </a:xfrm>
          <a:prstGeom prst="rect">
            <a:avLst/>
          </a:prstGeom>
          <a:noFill/>
          <a:ln w="9525">
            <a:noFill/>
            <a:miter lim="800000"/>
            <a:headEnd/>
            <a:tailEnd/>
          </a:ln>
        </p:spPr>
      </p:pic>
      <p:sp>
        <p:nvSpPr>
          <p:cNvPr id="4" name="Text Box 3">
            <a:extLst>
              <a:ext uri="{FF2B5EF4-FFF2-40B4-BE49-F238E27FC236}">
                <a16:creationId xmlns:a16="http://schemas.microsoft.com/office/drawing/2014/main" id="{BA01EDC4-CC19-BD4F-BA22-D4DB132C6B85}"/>
              </a:ext>
            </a:extLst>
          </p:cNvPr>
          <p:cNvSpPr txBox="1">
            <a:spLocks noChangeArrowheads="1"/>
          </p:cNvSpPr>
          <p:nvPr/>
        </p:nvSpPr>
        <p:spPr bwMode="auto">
          <a:xfrm>
            <a:off x="519939" y="244473"/>
            <a:ext cx="4441527" cy="1994392"/>
          </a:xfrm>
          <a:prstGeom prst="rect">
            <a:avLst/>
          </a:prstGeom>
          <a:noFill/>
          <a:ln w="9525">
            <a:noFill/>
            <a:miter lim="800000"/>
            <a:headEnd/>
            <a:tailEnd/>
          </a:ln>
        </p:spPr>
        <p:txBody>
          <a:bodyPr wrap="square">
            <a:prstTxWarp prst="textNoShape">
              <a:avLst/>
            </a:prstTxWarp>
            <a:spAutoFit/>
          </a:bodyPr>
          <a:lstStyle/>
          <a:p>
            <a:pPr algn="l" defTabSz="457200" eaLnBrk="1" fontAlgn="auto" hangingPunct="1">
              <a:lnSpc>
                <a:spcPct val="130000"/>
              </a:lnSpc>
              <a:spcBef>
                <a:spcPts val="0"/>
              </a:spcBef>
              <a:spcAft>
                <a:spcPts val="0"/>
              </a:spcAft>
            </a:pPr>
            <a:r>
              <a:rPr lang="en-GB" b="1" dirty="0">
                <a:solidFill>
                  <a:schemeClr val="bg1"/>
                </a:solidFill>
                <a:latin typeface="Calibri"/>
              </a:rPr>
              <a:t>Genome sequence for </a:t>
            </a:r>
            <a:r>
              <a:rPr lang="en-GB" b="1" i="1" dirty="0">
                <a:solidFill>
                  <a:schemeClr val="bg1"/>
                </a:solidFill>
                <a:latin typeface="Calibri"/>
              </a:rPr>
              <a:t>Yersinia </a:t>
            </a:r>
            <a:r>
              <a:rPr lang="en-GB" b="1" i="1" dirty="0" err="1">
                <a:solidFill>
                  <a:schemeClr val="bg1"/>
                </a:solidFill>
                <a:latin typeface="Calibri"/>
              </a:rPr>
              <a:t>pestis</a:t>
            </a:r>
            <a:r>
              <a:rPr lang="en-GB" b="1" i="1" dirty="0">
                <a:solidFill>
                  <a:schemeClr val="bg1"/>
                </a:solidFill>
                <a:latin typeface="Calibri"/>
              </a:rPr>
              <a:t>,</a:t>
            </a:r>
            <a:r>
              <a:rPr lang="en-GB" b="1" dirty="0">
                <a:solidFill>
                  <a:schemeClr val="bg1"/>
                </a:solidFill>
                <a:latin typeface="Calibri"/>
              </a:rPr>
              <a:t> the causative agent </a:t>
            </a:r>
          </a:p>
          <a:p>
            <a:pPr algn="l" defTabSz="457200" eaLnBrk="1" fontAlgn="auto" hangingPunct="1">
              <a:lnSpc>
                <a:spcPct val="130000"/>
              </a:lnSpc>
              <a:spcBef>
                <a:spcPts val="0"/>
              </a:spcBef>
              <a:spcAft>
                <a:spcPts val="0"/>
              </a:spcAft>
            </a:pPr>
            <a:r>
              <a:rPr lang="en-GB" b="1" dirty="0">
                <a:solidFill>
                  <a:schemeClr val="bg1"/>
                </a:solidFill>
                <a:latin typeface="Calibri"/>
              </a:rPr>
              <a:t>of plague </a:t>
            </a:r>
            <a:r>
              <a:rPr lang="en-US" dirty="0">
                <a:solidFill>
                  <a:schemeClr val="bg1"/>
                </a:solidFill>
                <a:latin typeface="Calibri"/>
              </a:rPr>
              <a:t>” </a:t>
            </a:r>
            <a:r>
              <a:rPr lang="en-GB" dirty="0" err="1">
                <a:solidFill>
                  <a:schemeClr val="bg1"/>
                </a:solidFill>
                <a:latin typeface="Calibri"/>
              </a:rPr>
              <a:t>Parkhill</a:t>
            </a:r>
            <a:r>
              <a:rPr lang="en-GB" dirty="0">
                <a:solidFill>
                  <a:schemeClr val="bg1"/>
                </a:solidFill>
                <a:latin typeface="Calibri"/>
              </a:rPr>
              <a:t> </a:t>
            </a:r>
            <a:r>
              <a:rPr lang="en-GB" i="1" dirty="0">
                <a:solidFill>
                  <a:schemeClr val="bg1"/>
                </a:solidFill>
                <a:latin typeface="Calibri"/>
              </a:rPr>
              <a:t>et al</a:t>
            </a:r>
            <a:r>
              <a:rPr lang="en-GB" dirty="0">
                <a:solidFill>
                  <a:schemeClr val="bg1"/>
                </a:solidFill>
                <a:latin typeface="Calibri"/>
              </a:rPr>
              <a:t> (2001)</a:t>
            </a:r>
          </a:p>
          <a:p>
            <a:pPr algn="l" defTabSz="457200" eaLnBrk="1" fontAlgn="auto" hangingPunct="1">
              <a:lnSpc>
                <a:spcPct val="130000"/>
              </a:lnSpc>
              <a:spcBef>
                <a:spcPts val="0"/>
              </a:spcBef>
              <a:spcAft>
                <a:spcPts val="0"/>
              </a:spcAft>
            </a:pPr>
            <a:endParaRPr lang="en-GB" b="1" dirty="0">
              <a:solidFill>
                <a:srgbClr val="800000"/>
              </a:solidFill>
              <a:latin typeface="Calibri"/>
            </a:endParaRPr>
          </a:p>
        </p:txBody>
      </p:sp>
      <p:pic>
        <p:nvPicPr>
          <p:cNvPr id="5" name="Picture 4" descr="Flea.jpg">
            <a:extLst>
              <a:ext uri="{FF2B5EF4-FFF2-40B4-BE49-F238E27FC236}">
                <a16:creationId xmlns:a16="http://schemas.microsoft.com/office/drawing/2014/main" id="{D593FF44-FB4B-3444-B3BA-59617EE69A5A}"/>
              </a:ext>
            </a:extLst>
          </p:cNvPr>
          <p:cNvPicPr>
            <a:picLocks noChangeAspect="1"/>
          </p:cNvPicPr>
          <p:nvPr/>
        </p:nvPicPr>
        <p:blipFill>
          <a:blip r:embed="rId3"/>
          <a:stretch>
            <a:fillRect/>
          </a:stretch>
        </p:blipFill>
        <p:spPr>
          <a:xfrm>
            <a:off x="508000" y="4226120"/>
            <a:ext cx="1422400" cy="1130300"/>
          </a:xfrm>
          <a:prstGeom prst="rect">
            <a:avLst/>
          </a:prstGeom>
        </p:spPr>
      </p:pic>
      <p:pic>
        <p:nvPicPr>
          <p:cNvPr id="6" name="Picture 5" descr="Yersinia pestis.jpg">
            <a:extLst>
              <a:ext uri="{FF2B5EF4-FFF2-40B4-BE49-F238E27FC236}">
                <a16:creationId xmlns:a16="http://schemas.microsoft.com/office/drawing/2014/main" id="{C05F1ADA-EE00-6B4C-8F1E-576AA3E78907}"/>
              </a:ext>
            </a:extLst>
          </p:cNvPr>
          <p:cNvPicPr>
            <a:picLocks noChangeAspect="1"/>
          </p:cNvPicPr>
          <p:nvPr/>
        </p:nvPicPr>
        <p:blipFill>
          <a:blip r:embed="rId4"/>
          <a:stretch>
            <a:fillRect/>
          </a:stretch>
        </p:blipFill>
        <p:spPr>
          <a:xfrm>
            <a:off x="2222502" y="4213420"/>
            <a:ext cx="1422400" cy="1143000"/>
          </a:xfrm>
          <a:prstGeom prst="rect">
            <a:avLst/>
          </a:prstGeom>
        </p:spPr>
      </p:pic>
      <p:pic>
        <p:nvPicPr>
          <p:cNvPr id="7" name="Picture 6" descr="350px-Black_Death.jpg">
            <a:extLst>
              <a:ext uri="{FF2B5EF4-FFF2-40B4-BE49-F238E27FC236}">
                <a16:creationId xmlns:a16="http://schemas.microsoft.com/office/drawing/2014/main" id="{0EF86C34-7454-E34A-ACB5-1CCC669C53D5}"/>
              </a:ext>
            </a:extLst>
          </p:cNvPr>
          <p:cNvPicPr>
            <a:picLocks noChangeAspect="1"/>
          </p:cNvPicPr>
          <p:nvPr/>
        </p:nvPicPr>
        <p:blipFill>
          <a:blip r:embed="rId5"/>
          <a:stretch>
            <a:fillRect/>
          </a:stretch>
        </p:blipFill>
        <p:spPr>
          <a:xfrm>
            <a:off x="444502" y="1930965"/>
            <a:ext cx="3200400" cy="2139696"/>
          </a:xfrm>
          <a:prstGeom prst="rect">
            <a:avLst/>
          </a:prstGeom>
        </p:spPr>
      </p:pic>
      <p:sp>
        <p:nvSpPr>
          <p:cNvPr id="8" name="Rectangle 7">
            <a:extLst>
              <a:ext uri="{FF2B5EF4-FFF2-40B4-BE49-F238E27FC236}">
                <a16:creationId xmlns:a16="http://schemas.microsoft.com/office/drawing/2014/main" id="{470D2166-D2B9-BF46-A049-CC9B252AEF10}"/>
              </a:ext>
            </a:extLst>
          </p:cNvPr>
          <p:cNvSpPr/>
          <p:nvPr/>
        </p:nvSpPr>
        <p:spPr>
          <a:xfrm>
            <a:off x="4126897" y="3385832"/>
            <a:ext cx="4593769" cy="1200328"/>
          </a:xfrm>
          <a:prstGeom prst="rect">
            <a:avLst/>
          </a:prstGeom>
        </p:spPr>
        <p:txBody>
          <a:bodyPr wrap="square">
            <a:spAutoFit/>
          </a:bodyPr>
          <a:lstStyle/>
          <a:p>
            <a:pPr algn="l" defTabSz="457200" eaLnBrk="1" fontAlgn="auto" hangingPunct="1">
              <a:spcBef>
                <a:spcPts val="0"/>
              </a:spcBef>
              <a:spcAft>
                <a:spcPts val="0"/>
              </a:spcAft>
            </a:pPr>
            <a:r>
              <a:rPr lang="en-GB" dirty="0">
                <a:solidFill>
                  <a:schemeClr val="bg1"/>
                </a:solidFill>
                <a:latin typeface="Calibri"/>
              </a:rPr>
              <a:t>A large chunk of the genome is given over to encode mechanisms of iron acquisition from the host</a:t>
            </a:r>
          </a:p>
        </p:txBody>
      </p:sp>
      <p:sp>
        <p:nvSpPr>
          <p:cNvPr id="9" name="TextBox 8">
            <a:extLst>
              <a:ext uri="{FF2B5EF4-FFF2-40B4-BE49-F238E27FC236}">
                <a16:creationId xmlns:a16="http://schemas.microsoft.com/office/drawing/2014/main" id="{978B6251-7696-7149-9E8F-46E721D40D77}"/>
              </a:ext>
            </a:extLst>
          </p:cNvPr>
          <p:cNvSpPr txBox="1"/>
          <p:nvPr/>
        </p:nvSpPr>
        <p:spPr>
          <a:xfrm>
            <a:off x="135464" y="5757333"/>
            <a:ext cx="8912416" cy="461665"/>
          </a:xfrm>
          <a:prstGeom prst="rect">
            <a:avLst/>
          </a:prstGeom>
          <a:noFill/>
        </p:spPr>
        <p:txBody>
          <a:bodyPr wrap="square" rtlCol="0">
            <a:spAutoFit/>
          </a:bodyPr>
          <a:lstStyle/>
          <a:p>
            <a:pPr algn="l" defTabSz="457200" eaLnBrk="1" fontAlgn="auto" hangingPunct="1">
              <a:spcBef>
                <a:spcPts val="0"/>
              </a:spcBef>
              <a:spcAft>
                <a:spcPts val="0"/>
              </a:spcAft>
            </a:pPr>
            <a:r>
              <a:rPr lang="en-US" b="1" dirty="0">
                <a:solidFill>
                  <a:schemeClr val="bg1"/>
                </a:solidFill>
                <a:latin typeface="Calibri"/>
              </a:rPr>
              <a:t>Iron acquisition is critical for virulence of pathogenic microorganisms</a:t>
            </a:r>
          </a:p>
        </p:txBody>
      </p:sp>
    </p:spTree>
    <p:extLst>
      <p:ext uri="{BB962C8B-B14F-4D97-AF65-F5344CB8AC3E}">
        <p14:creationId xmlns:p14="http://schemas.microsoft.com/office/powerpoint/2010/main" val="322330003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icture 2">
            <a:extLst>
              <a:ext uri="{FF2B5EF4-FFF2-40B4-BE49-F238E27FC236}">
                <a16:creationId xmlns:a16="http://schemas.microsoft.com/office/drawing/2014/main" id="{63436C29-6983-1D46-A77A-3092D301E283}"/>
              </a:ext>
            </a:extLst>
          </p:cNvPr>
          <p:cNvPicPr>
            <a:picLocks noChangeAspect="1"/>
          </p:cNvPicPr>
          <p:nvPr/>
        </p:nvPicPr>
        <p:blipFill>
          <a:blip r:embed="rId2"/>
          <a:stretch>
            <a:fillRect/>
          </a:stretch>
        </p:blipFill>
        <p:spPr>
          <a:xfrm>
            <a:off x="1043354" y="1286054"/>
            <a:ext cx="7298664" cy="2637947"/>
          </a:xfrm>
          <a:prstGeom prst="rect">
            <a:avLst/>
          </a:prstGeom>
          <a:ln w="12700">
            <a:miter lim="400000"/>
          </a:ln>
        </p:spPr>
      </p:pic>
      <p:sp>
        <p:nvSpPr>
          <p:cNvPr id="6" name="Rectangle 5">
            <a:extLst>
              <a:ext uri="{FF2B5EF4-FFF2-40B4-BE49-F238E27FC236}">
                <a16:creationId xmlns:a16="http://schemas.microsoft.com/office/drawing/2014/main" id="{E4BDCD7F-607D-1F44-8769-17CD7F474B55}"/>
              </a:ext>
            </a:extLst>
          </p:cNvPr>
          <p:cNvSpPr/>
          <p:nvPr/>
        </p:nvSpPr>
        <p:spPr>
          <a:xfrm>
            <a:off x="257907" y="308448"/>
            <a:ext cx="7702061" cy="830997"/>
          </a:xfrm>
          <a:prstGeom prst="rect">
            <a:avLst/>
          </a:prstGeom>
        </p:spPr>
        <p:txBody>
          <a:bodyPr wrap="square">
            <a:spAutoFit/>
          </a:bodyPr>
          <a:lstStyle/>
          <a:p>
            <a:r>
              <a:rPr lang="en-US" dirty="0">
                <a:solidFill>
                  <a:schemeClr val="bg1"/>
                </a:solidFill>
                <a:latin typeface="Helvetica" pitchFamily="2" charset="0"/>
              </a:rPr>
              <a:t>Iron became integrated into basic metabolism and physiology, but this all came to an abrupt end….</a:t>
            </a:r>
          </a:p>
        </p:txBody>
      </p:sp>
      <p:grpSp>
        <p:nvGrpSpPr>
          <p:cNvPr id="9" name="Group 8">
            <a:extLst>
              <a:ext uri="{FF2B5EF4-FFF2-40B4-BE49-F238E27FC236}">
                <a16:creationId xmlns:a16="http://schemas.microsoft.com/office/drawing/2014/main" id="{DEEB59B5-423E-364B-9CB9-871C1148A0E8}"/>
              </a:ext>
            </a:extLst>
          </p:cNvPr>
          <p:cNvGrpSpPr/>
          <p:nvPr/>
        </p:nvGrpSpPr>
        <p:grpSpPr>
          <a:xfrm>
            <a:off x="2878013" y="3994572"/>
            <a:ext cx="3676006" cy="1130034"/>
            <a:chOff x="2733997" y="1052738"/>
            <a:chExt cx="3676006" cy="1130034"/>
          </a:xfrm>
        </p:grpSpPr>
        <p:sp>
          <p:nvSpPr>
            <p:cNvPr id="10" name="Down Arrow 9">
              <a:extLst>
                <a:ext uri="{FF2B5EF4-FFF2-40B4-BE49-F238E27FC236}">
                  <a16:creationId xmlns:a16="http://schemas.microsoft.com/office/drawing/2014/main" id="{62C5518B-39C5-7C4F-8F10-CC232EFEFC89}"/>
                </a:ext>
              </a:extLst>
            </p:cNvPr>
            <p:cNvSpPr/>
            <p:nvPr/>
          </p:nvSpPr>
          <p:spPr>
            <a:xfrm>
              <a:off x="4427984" y="1052738"/>
              <a:ext cx="288032" cy="413305"/>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7F05D20E-27B4-7744-A295-B3400280D4BC}"/>
                </a:ext>
              </a:extLst>
            </p:cNvPr>
            <p:cNvSpPr txBox="1"/>
            <p:nvPr/>
          </p:nvSpPr>
          <p:spPr>
            <a:xfrm>
              <a:off x="2733997" y="1474886"/>
              <a:ext cx="3676006" cy="707886"/>
            </a:xfrm>
            <a:prstGeom prst="rect">
              <a:avLst/>
            </a:prstGeom>
            <a:noFill/>
          </p:spPr>
          <p:txBody>
            <a:bodyPr wrap="none" rtlCol="0">
              <a:spAutoFit/>
            </a:bodyPr>
            <a:lstStyle/>
            <a:p>
              <a:r>
                <a:rPr lang="en-US" sz="2000" dirty="0">
                  <a:solidFill>
                    <a:schemeClr val="accent2">
                      <a:lumMod val="20000"/>
                      <a:lumOff val="80000"/>
                    </a:schemeClr>
                  </a:solidFill>
                  <a:latin typeface="Arial"/>
                  <a:cs typeface="Arial"/>
                </a:rPr>
                <a:t>Selection pressure</a:t>
              </a:r>
            </a:p>
            <a:p>
              <a:r>
                <a:rPr lang="en-US" sz="2000" dirty="0">
                  <a:solidFill>
                    <a:schemeClr val="accent2">
                      <a:lumMod val="20000"/>
                      <a:lumOff val="80000"/>
                    </a:schemeClr>
                  </a:solidFill>
                  <a:latin typeface="Arial"/>
                  <a:cs typeface="Arial"/>
                </a:rPr>
                <a:t>Adaptation </a:t>
              </a:r>
              <a:r>
                <a:rPr lang="en-US" sz="2000" dirty="0" err="1">
                  <a:solidFill>
                    <a:schemeClr val="accent2">
                      <a:lumMod val="20000"/>
                      <a:lumOff val="80000"/>
                    </a:schemeClr>
                  </a:solidFill>
                  <a:latin typeface="Arial"/>
                  <a:cs typeface="Arial"/>
                </a:rPr>
                <a:t>behaviours</a:t>
              </a:r>
              <a:r>
                <a:rPr lang="en-US" sz="2000" dirty="0">
                  <a:solidFill>
                    <a:schemeClr val="accent2">
                      <a:lumMod val="20000"/>
                      <a:lumOff val="80000"/>
                    </a:schemeClr>
                  </a:solidFill>
                  <a:latin typeface="Arial"/>
                  <a:cs typeface="Arial"/>
                </a:rPr>
                <a:t> emerge</a:t>
              </a:r>
            </a:p>
          </p:txBody>
        </p:sp>
      </p:grpSp>
      <p:sp>
        <p:nvSpPr>
          <p:cNvPr id="13" name="TextBox 12">
            <a:extLst>
              <a:ext uri="{FF2B5EF4-FFF2-40B4-BE49-F238E27FC236}">
                <a16:creationId xmlns:a16="http://schemas.microsoft.com/office/drawing/2014/main" id="{05D64C6E-8AFF-6349-B650-5ABC5B20C226}"/>
              </a:ext>
            </a:extLst>
          </p:cNvPr>
          <p:cNvSpPr txBox="1"/>
          <p:nvPr/>
        </p:nvSpPr>
        <p:spPr>
          <a:xfrm>
            <a:off x="2286234" y="5475274"/>
            <a:ext cx="5814412" cy="1015663"/>
          </a:xfrm>
          <a:prstGeom prst="rect">
            <a:avLst/>
          </a:prstGeom>
          <a:noFill/>
        </p:spPr>
        <p:txBody>
          <a:bodyPr wrap="none" rtlCol="0">
            <a:spAutoFit/>
          </a:bodyPr>
          <a:lstStyle/>
          <a:p>
            <a:r>
              <a:rPr lang="en-US" sz="1800" dirty="0">
                <a:solidFill>
                  <a:schemeClr val="bg1"/>
                </a:solidFill>
                <a:latin typeface="Helvetica" pitchFamily="2" charset="0"/>
                <a:cs typeface="Arial"/>
              </a:rPr>
              <a:t>Steal iron (infection, predation)</a:t>
            </a:r>
          </a:p>
          <a:p>
            <a:r>
              <a:rPr lang="en-US" sz="1800" dirty="0">
                <a:solidFill>
                  <a:schemeClr val="bg1"/>
                </a:solidFill>
                <a:latin typeface="Helvetica" pitchFamily="2" charset="0"/>
                <a:cs typeface="Arial"/>
              </a:rPr>
              <a:t>Share iron (symbiosis - mitochondria)</a:t>
            </a:r>
          </a:p>
          <a:p>
            <a:r>
              <a:rPr lang="en-US" sz="1800" dirty="0">
                <a:solidFill>
                  <a:schemeClr val="bg1"/>
                </a:solidFill>
                <a:latin typeface="Helvetica" pitchFamily="2" charset="0"/>
                <a:cs typeface="Arial"/>
              </a:rPr>
              <a:t>Utilize and recycle iron more efficiently (</a:t>
            </a:r>
            <a:r>
              <a:rPr lang="en-US" sz="1800" dirty="0" err="1">
                <a:solidFill>
                  <a:schemeClr val="bg1"/>
                </a:solidFill>
                <a:latin typeface="Helvetica" pitchFamily="2" charset="0"/>
                <a:cs typeface="Arial"/>
              </a:rPr>
              <a:t>multicellularity</a:t>
            </a:r>
            <a:r>
              <a:rPr lang="en-US" dirty="0">
                <a:solidFill>
                  <a:schemeClr val="bg1"/>
                </a:solidFill>
                <a:latin typeface="Arial"/>
                <a:cs typeface="Arial"/>
              </a:rPr>
              <a:t>)</a:t>
            </a:r>
          </a:p>
        </p:txBody>
      </p:sp>
      <p:sp>
        <p:nvSpPr>
          <p:cNvPr id="15" name="Down Arrow 14">
            <a:extLst>
              <a:ext uri="{FF2B5EF4-FFF2-40B4-BE49-F238E27FC236}">
                <a16:creationId xmlns:a16="http://schemas.microsoft.com/office/drawing/2014/main" id="{E3F0F7BB-BF77-1B45-B964-CB2BEB3D7E30}"/>
              </a:ext>
            </a:extLst>
          </p:cNvPr>
          <p:cNvSpPr/>
          <p:nvPr/>
        </p:nvSpPr>
        <p:spPr>
          <a:xfrm>
            <a:off x="4548670" y="5087426"/>
            <a:ext cx="288032" cy="413305"/>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0404646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linds(horizontal)">
                                      <p:cBhvr>
                                        <p:cTn id="7" dur="500"/>
                                        <p:tgtEl>
                                          <p:spTgt spid="15"/>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linds(horizontal)">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 name="TextBox 3"/>
          <p:cNvSpPr txBox="1"/>
          <p:nvPr/>
        </p:nvSpPr>
        <p:spPr>
          <a:xfrm>
            <a:off x="1547663" y="757876"/>
            <a:ext cx="7056785" cy="10237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1800" b="1">
                <a:solidFill>
                  <a:srgbClr val="808080"/>
                </a:solidFill>
              </a:defRPr>
            </a:pPr>
            <a:r>
              <a:t>Mercury</a:t>
            </a:r>
            <a:r>
              <a:rPr b="0">
                <a:solidFill>
                  <a:schemeClr val="accent3">
                    <a:lumOff val="44000"/>
                  </a:schemeClr>
                </a:solidFill>
              </a:rPr>
              <a:t> –reduced  mantle depleted in transition elements.  </a:t>
            </a:r>
          </a:p>
          <a:p>
            <a:pPr>
              <a:defRPr sz="1400">
                <a:solidFill>
                  <a:schemeClr val="accent3">
                    <a:lumOff val="44000"/>
                  </a:schemeClr>
                </a:solidFill>
              </a:defRPr>
            </a:pPr>
            <a:r>
              <a:t>Fe - appears in the metabolic pathways of all life (bar two bacteria).  </a:t>
            </a:r>
          </a:p>
          <a:p>
            <a:pPr>
              <a:defRPr sz="1400">
                <a:solidFill>
                  <a:schemeClr val="accent3">
                    <a:lumOff val="44000"/>
                  </a:schemeClr>
                </a:solidFill>
              </a:defRPr>
            </a:pPr>
            <a:r>
              <a:t>No transition elements – problematic for life (e.g.Wachtershauser 1988)</a:t>
            </a:r>
          </a:p>
          <a:p>
            <a:pPr>
              <a:defRPr sz="1800">
                <a:solidFill>
                  <a:schemeClr val="accent3">
                    <a:lumOff val="44000"/>
                  </a:schemeClr>
                </a:solidFill>
              </a:defRPr>
            </a:pPr>
            <a:r>
              <a:t>  </a:t>
            </a:r>
          </a:p>
        </p:txBody>
      </p:sp>
      <p:pic>
        <p:nvPicPr>
          <p:cNvPr id="266" name="Picture 4" descr="Picture 4"/>
          <p:cNvPicPr>
            <a:picLocks noChangeAspect="1"/>
          </p:cNvPicPr>
          <p:nvPr/>
        </p:nvPicPr>
        <p:blipFill>
          <a:blip r:embed="rId2"/>
          <a:stretch>
            <a:fillRect/>
          </a:stretch>
        </p:blipFill>
        <p:spPr>
          <a:xfrm>
            <a:off x="539551" y="780880"/>
            <a:ext cx="775913" cy="775912"/>
          </a:xfrm>
          <a:prstGeom prst="rect">
            <a:avLst/>
          </a:prstGeom>
          <a:ln w="12700">
            <a:miter lim="400000"/>
          </a:ln>
        </p:spPr>
      </p:pic>
      <p:sp>
        <p:nvSpPr>
          <p:cNvPr id="267" name="Rectangle 5"/>
          <p:cNvSpPr txBox="1"/>
          <p:nvPr/>
        </p:nvSpPr>
        <p:spPr>
          <a:xfrm>
            <a:off x="539551" y="1955735"/>
            <a:ext cx="5328594" cy="108892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1800" b="1">
                <a:solidFill>
                  <a:srgbClr val="FF0000"/>
                </a:solidFill>
              </a:defRPr>
            </a:pPr>
            <a:r>
              <a:rPr dirty="0"/>
              <a:t>Mars</a:t>
            </a:r>
            <a:r>
              <a:rPr b="0" dirty="0">
                <a:solidFill>
                  <a:schemeClr val="accent3">
                    <a:lumOff val="44000"/>
                  </a:schemeClr>
                </a:solidFill>
              </a:rPr>
              <a:t> – high Fe surface basalts,  higher water sequestration via e.g. amphibole production than Earth.  </a:t>
            </a:r>
            <a:r>
              <a:rPr sz="1400" b="0" dirty="0">
                <a:solidFill>
                  <a:schemeClr val="accent3">
                    <a:lumOff val="44000"/>
                  </a:schemeClr>
                </a:solidFill>
              </a:rPr>
              <a:t>Unlike Earth, crust/upper mantle easy to hydrate, and water lost.</a:t>
            </a:r>
          </a:p>
        </p:txBody>
      </p:sp>
      <p:pic>
        <p:nvPicPr>
          <p:cNvPr id="268" name="Picture 6" descr="Picture 6"/>
          <p:cNvPicPr>
            <a:picLocks noChangeAspect="1"/>
          </p:cNvPicPr>
          <p:nvPr/>
        </p:nvPicPr>
        <p:blipFill>
          <a:blip r:embed="rId3"/>
          <a:stretch>
            <a:fillRect/>
          </a:stretch>
        </p:blipFill>
        <p:spPr>
          <a:xfrm>
            <a:off x="6244359" y="1768599"/>
            <a:ext cx="1446551" cy="1446551"/>
          </a:xfrm>
          <a:prstGeom prst="rect">
            <a:avLst/>
          </a:prstGeom>
          <a:ln w="12700">
            <a:miter lim="400000"/>
          </a:ln>
        </p:spPr>
      </p:pic>
      <p:sp>
        <p:nvSpPr>
          <p:cNvPr id="269" name="Rectangle 10"/>
          <p:cNvSpPr txBox="1"/>
          <p:nvPr/>
        </p:nvSpPr>
        <p:spPr>
          <a:xfrm>
            <a:off x="539552" y="3775018"/>
            <a:ext cx="6696744" cy="24842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1800">
                <a:solidFill>
                  <a:schemeClr val="accent3">
                    <a:lumOff val="44000"/>
                  </a:schemeClr>
                </a:solidFill>
              </a:defRPr>
            </a:pPr>
            <a:r>
              <a:t>Core formation:</a:t>
            </a:r>
          </a:p>
          <a:p>
            <a:pPr marL="285750" indent="-285750">
              <a:buSzPct val="100000"/>
              <a:buFont typeface="Arial"/>
              <a:buChar char="•"/>
              <a:defRPr sz="1800">
                <a:solidFill>
                  <a:schemeClr val="accent3">
                    <a:lumOff val="44000"/>
                  </a:schemeClr>
                </a:solidFill>
              </a:defRPr>
            </a:pPr>
            <a:r>
              <a:t>Plays the dominant role in setting mantle chemistry</a:t>
            </a:r>
          </a:p>
          <a:p>
            <a:pPr marL="285750" indent="-285750">
              <a:buSzPct val="100000"/>
              <a:buFont typeface="Arial"/>
              <a:buChar char="•"/>
              <a:defRPr sz="1800">
                <a:solidFill>
                  <a:schemeClr val="accent3">
                    <a:lumOff val="44000"/>
                  </a:schemeClr>
                </a:solidFill>
              </a:defRPr>
            </a:pPr>
            <a:r>
              <a:t>Q? How sensitive are mantle processes to Fe content? (e.g volatile transport to mantle)</a:t>
            </a:r>
          </a:p>
          <a:p>
            <a:pPr marL="285750" indent="-285750">
              <a:buSzPct val="100000"/>
              <a:buFont typeface="Arial"/>
              <a:buChar char="•"/>
              <a:defRPr sz="1800">
                <a:solidFill>
                  <a:schemeClr val="accent3">
                    <a:lumOff val="44000"/>
                  </a:schemeClr>
                </a:solidFill>
              </a:defRPr>
            </a:pPr>
            <a:r>
              <a:t>Stochastic events during accretion may have a disproportionate effect on  planetary development.</a:t>
            </a:r>
          </a:p>
          <a:p>
            <a:pPr marL="285750" indent="-285750">
              <a:buSzPct val="100000"/>
              <a:buFont typeface="Arial"/>
              <a:buChar char="•"/>
              <a:defRPr sz="1800">
                <a:solidFill>
                  <a:schemeClr val="accent3">
                    <a:lumOff val="44000"/>
                  </a:schemeClr>
                </a:solidFill>
              </a:defRPr>
            </a:pPr>
            <a:r>
              <a:t>Habitability – not just a case of ‘right place, right bulk chemistry’</a:t>
            </a:r>
          </a:p>
          <a:p>
            <a:pPr marL="742950" lvl="1" indent="-285750">
              <a:buSzPct val="100000"/>
              <a:buFont typeface="Arial"/>
              <a:buChar char="•"/>
              <a:defRPr sz="1800">
                <a:solidFill>
                  <a:schemeClr val="accent3">
                    <a:lumOff val="44000"/>
                  </a:schemeClr>
                </a:solidFill>
              </a:defRPr>
            </a:pPr>
            <a:r>
              <a:t>But also the right ‘recipe’ – is the Earth ‘lucky’?</a:t>
            </a:r>
          </a:p>
        </p:txBody>
      </p:sp>
      <p:pic>
        <p:nvPicPr>
          <p:cNvPr id="270" name="Picture 11" descr="Picture 11"/>
          <p:cNvPicPr>
            <a:picLocks noChangeAspect="1"/>
          </p:cNvPicPr>
          <p:nvPr/>
        </p:nvPicPr>
        <p:blipFill>
          <a:blip r:embed="rId4"/>
          <a:stretch>
            <a:fillRect/>
          </a:stretch>
        </p:blipFill>
        <p:spPr>
          <a:xfrm>
            <a:off x="6547063" y="4225871"/>
            <a:ext cx="2207812" cy="1471875"/>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267"/>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2" nodeType="afterEffect">
                                  <p:stCondLst>
                                    <p:cond delay="0"/>
                                  </p:stCondLst>
                                  <p:iterate>
                                    <p:tmAbs val="0"/>
                                  </p:iterate>
                                  <p:childTnLst>
                                    <p:set>
                                      <p:cBhvr>
                                        <p:cTn id="9" fill="hold"/>
                                        <p:tgtEl>
                                          <p:spTgt spid="268"/>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3" nodeType="clickEffect">
                                  <p:stCondLst>
                                    <p:cond delay="0"/>
                                  </p:stCondLst>
                                  <p:iterate>
                                    <p:tmAbs val="0"/>
                                  </p:iterate>
                                  <p:childTnLst>
                                    <p:set>
                                      <p:cBhvr>
                                        <p:cTn id="13" fill="hold"/>
                                        <p:tgtEl>
                                          <p:spTgt spid="270"/>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grpId="4" nodeType="afterEffect">
                                  <p:stCondLst>
                                    <p:cond delay="0"/>
                                  </p:stCondLst>
                                  <p:iterate>
                                    <p:tmAbs val="0"/>
                                  </p:iterate>
                                  <p:childTnLst>
                                    <p:set>
                                      <p:cBhvr>
                                        <p:cTn id="16" fill="hold"/>
                                        <p:tgtEl>
                                          <p:spTgt spid="269">
                                            <p:bg/>
                                          </p:spTgt>
                                        </p:tgtEl>
                                        <p:attrNameLst>
                                          <p:attrName>style.visibility</p:attrName>
                                        </p:attrNameLst>
                                      </p:cBhvr>
                                      <p:to>
                                        <p:strVal val="visible"/>
                                      </p:to>
                                    </p:set>
                                  </p:childTnLst>
                                </p:cTn>
                              </p:par>
                              <p:par>
                                <p:cTn id="17" presetID="1" presetClass="entr" presetSubtype="0" fill="hold" grpId="4" nodeType="withEffect">
                                  <p:stCondLst>
                                    <p:cond delay="0"/>
                                  </p:stCondLst>
                                  <p:iterate>
                                    <p:tmAbs val="0"/>
                                  </p:iterate>
                                  <p:childTnLst>
                                    <p:set>
                                      <p:cBhvr>
                                        <p:cTn id="18" fill="hold"/>
                                        <p:tgtEl>
                                          <p:spTgt spid="269">
                                            <p:txEl>
                                              <p:pRg st="0" end="0"/>
                                            </p:txEl>
                                          </p:spTgt>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grpId="4" nodeType="afterEffect">
                                  <p:stCondLst>
                                    <p:cond delay="0"/>
                                  </p:stCondLst>
                                  <p:iterate>
                                    <p:tmAbs val="0"/>
                                  </p:iterate>
                                  <p:childTnLst>
                                    <p:set>
                                      <p:cBhvr>
                                        <p:cTn id="21" fill="hold"/>
                                        <p:tgtEl>
                                          <p:spTgt spid="269">
                                            <p:txEl>
                                              <p:pRg st="1" end="1"/>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4" nodeType="clickEffect">
                                  <p:stCondLst>
                                    <p:cond delay="0"/>
                                  </p:stCondLst>
                                  <p:iterate>
                                    <p:tmAbs val="0"/>
                                  </p:iterate>
                                  <p:childTnLst>
                                    <p:set>
                                      <p:cBhvr>
                                        <p:cTn id="25" fill="hold"/>
                                        <p:tgtEl>
                                          <p:spTgt spid="269">
                                            <p:txEl>
                                              <p:pRg st="2" end="2"/>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4" nodeType="clickEffect">
                                  <p:stCondLst>
                                    <p:cond delay="0"/>
                                  </p:stCondLst>
                                  <p:iterate>
                                    <p:tmAbs val="0"/>
                                  </p:iterate>
                                  <p:childTnLst>
                                    <p:set>
                                      <p:cBhvr>
                                        <p:cTn id="29" fill="hold"/>
                                        <p:tgtEl>
                                          <p:spTgt spid="269">
                                            <p:txEl>
                                              <p:pRg st="3" end="3"/>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4" nodeType="clickEffect">
                                  <p:stCondLst>
                                    <p:cond delay="0"/>
                                  </p:stCondLst>
                                  <p:iterate>
                                    <p:tmAbs val="0"/>
                                  </p:iterate>
                                  <p:childTnLst>
                                    <p:set>
                                      <p:cBhvr>
                                        <p:cTn id="33" fill="hold"/>
                                        <p:tgtEl>
                                          <p:spTgt spid="269">
                                            <p:txEl>
                                              <p:pRg st="4" end="4"/>
                                            </p:txEl>
                                          </p:spTgt>
                                        </p:tgtEl>
                                        <p:attrNameLst>
                                          <p:attrName>style.visibility</p:attrName>
                                        </p:attrNameLst>
                                      </p:cBhvr>
                                      <p:to>
                                        <p:strVal val="visible"/>
                                      </p:to>
                                    </p:set>
                                  </p:childTnLst>
                                </p:cTn>
                              </p:par>
                            </p:childTnLst>
                          </p:cTn>
                        </p:par>
                        <p:par>
                          <p:cTn id="34" fill="hold">
                            <p:stCondLst>
                              <p:cond delay="0"/>
                            </p:stCondLst>
                            <p:childTnLst>
                              <p:par>
                                <p:cTn id="35" presetID="1" presetClass="entr" presetSubtype="0" fill="hold" grpId="4" nodeType="afterEffect">
                                  <p:stCondLst>
                                    <p:cond delay="0"/>
                                  </p:stCondLst>
                                  <p:iterate>
                                    <p:tmAbs val="0"/>
                                  </p:iterate>
                                  <p:childTnLst>
                                    <p:set>
                                      <p:cBhvr>
                                        <p:cTn id="36" fill="hold"/>
                                        <p:tgtEl>
                                          <p:spTgt spid="26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7" grpId="1" animBg="1" advAuto="0"/>
      <p:bldP spid="268" grpId="2" animBg="1" advAuto="0"/>
      <p:bldP spid="269" grpId="4" build="p" bldLvl="5" animBg="1" advAuto="0"/>
      <p:bldP spid="270" grpId="3" animBg="1" advAuto="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2" name="Picture 2" descr="Picture 2"/>
          <p:cNvPicPr>
            <a:picLocks noChangeAspect="1"/>
          </p:cNvPicPr>
          <p:nvPr/>
        </p:nvPicPr>
        <p:blipFill>
          <a:blip r:embed="rId2"/>
          <a:stretch>
            <a:fillRect/>
          </a:stretch>
        </p:blipFill>
        <p:spPr>
          <a:xfrm>
            <a:off x="2267743" y="116632"/>
            <a:ext cx="3035301" cy="1460501"/>
          </a:xfrm>
          <a:prstGeom prst="rect">
            <a:avLst/>
          </a:prstGeom>
          <a:ln w="12700">
            <a:miter lim="400000"/>
          </a:ln>
        </p:spPr>
      </p:pic>
      <p:pic>
        <p:nvPicPr>
          <p:cNvPr id="273" name="Picture 4" descr="Picture 4"/>
          <p:cNvPicPr>
            <a:picLocks noChangeAspect="1"/>
          </p:cNvPicPr>
          <p:nvPr/>
        </p:nvPicPr>
        <p:blipFill>
          <a:blip r:embed="rId3"/>
          <a:stretch>
            <a:fillRect/>
          </a:stretch>
        </p:blipFill>
        <p:spPr>
          <a:xfrm>
            <a:off x="5115922" y="157785"/>
            <a:ext cx="3579223" cy="2838695"/>
          </a:xfrm>
          <a:prstGeom prst="rect">
            <a:avLst/>
          </a:prstGeom>
          <a:ln w="12700">
            <a:miter lim="400000"/>
          </a:ln>
        </p:spPr>
      </p:pic>
      <p:sp>
        <p:nvSpPr>
          <p:cNvPr id="274" name="TextBox 5"/>
          <p:cNvSpPr txBox="1"/>
          <p:nvPr/>
        </p:nvSpPr>
        <p:spPr>
          <a:xfrm>
            <a:off x="81495" y="1671605"/>
            <a:ext cx="4032450" cy="150387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a:solidFill>
                  <a:schemeClr val="accent3">
                    <a:lumOff val="44000"/>
                  </a:schemeClr>
                </a:solidFill>
              </a:defRPr>
            </a:pPr>
            <a:r>
              <a:t> Mars is now dry, cold and lacks atmosphere. </a:t>
            </a:r>
          </a:p>
          <a:p>
            <a:pPr>
              <a:defRPr>
                <a:solidFill>
                  <a:schemeClr val="accent3">
                    <a:lumOff val="44000"/>
                  </a:schemeClr>
                </a:solidFill>
              </a:defRPr>
            </a:pPr>
            <a:endParaRPr/>
          </a:p>
        </p:txBody>
      </p:sp>
      <p:sp>
        <p:nvSpPr>
          <p:cNvPr id="275" name="Rectangle 6"/>
          <p:cNvSpPr txBox="1"/>
          <p:nvPr/>
        </p:nvSpPr>
        <p:spPr>
          <a:xfrm>
            <a:off x="4453993" y="3257179"/>
            <a:ext cx="4572001" cy="120032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a:solidFill>
                  <a:schemeClr val="accent3">
                    <a:lumOff val="44000"/>
                  </a:schemeClr>
                </a:solidFill>
              </a:defRPr>
            </a:lvl1pPr>
          </a:lstStyle>
          <a:p>
            <a:r>
              <a:rPr dirty="0"/>
              <a:t>Random events during accretion may have a disproportionate effect on  </a:t>
            </a:r>
            <a:r>
              <a:rPr lang="en-GB" dirty="0"/>
              <a:t>habitability.  </a:t>
            </a:r>
            <a:endParaRPr dirty="0"/>
          </a:p>
        </p:txBody>
      </p:sp>
      <p:pic>
        <p:nvPicPr>
          <p:cNvPr id="276" name="Picture 7" descr="Picture 7"/>
          <p:cNvPicPr>
            <a:picLocks noChangeAspect="1"/>
          </p:cNvPicPr>
          <p:nvPr/>
        </p:nvPicPr>
        <p:blipFill>
          <a:blip r:embed="rId4"/>
          <a:stretch>
            <a:fillRect/>
          </a:stretch>
        </p:blipFill>
        <p:spPr>
          <a:xfrm>
            <a:off x="663576" y="2708919"/>
            <a:ext cx="3208336" cy="2131992"/>
          </a:xfrm>
          <a:prstGeom prst="rect">
            <a:avLst/>
          </a:prstGeom>
          <a:ln w="12700">
            <a:miter lim="400000"/>
          </a:ln>
        </p:spPr>
      </p:pic>
      <p:sp>
        <p:nvSpPr>
          <p:cNvPr id="277" name="Rectangle 8"/>
          <p:cNvSpPr txBox="1"/>
          <p:nvPr/>
        </p:nvSpPr>
        <p:spPr>
          <a:xfrm>
            <a:off x="-1" y="297049"/>
            <a:ext cx="1831738" cy="43707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a:solidFill>
                  <a:schemeClr val="accent3">
                    <a:lumOff val="44000"/>
                  </a:schemeClr>
                </a:solidFill>
              </a:defRPr>
            </a:lvl1pPr>
          </a:lstStyle>
          <a:p>
            <a:r>
              <a:t>In Summary </a:t>
            </a:r>
          </a:p>
        </p:txBody>
      </p:sp>
      <p:sp>
        <p:nvSpPr>
          <p:cNvPr id="278" name="TextBox 9"/>
          <p:cNvSpPr txBox="1"/>
          <p:nvPr/>
        </p:nvSpPr>
        <p:spPr>
          <a:xfrm>
            <a:off x="591978" y="5462725"/>
            <a:ext cx="3187562" cy="79267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defRPr>
                <a:solidFill>
                  <a:schemeClr val="accent3">
                    <a:lumOff val="44000"/>
                  </a:schemeClr>
                </a:solidFill>
              </a:defRPr>
            </a:pPr>
            <a:r>
              <a:t>Metamorphic geology </a:t>
            </a:r>
          </a:p>
          <a:p>
            <a:pPr>
              <a:defRPr b="1">
                <a:solidFill>
                  <a:srgbClr val="FF0000"/>
                </a:solidFill>
              </a:defRPr>
            </a:pPr>
            <a:r>
              <a:t>is </a:t>
            </a:r>
            <a:r>
              <a:rPr b="0">
                <a:solidFill>
                  <a:schemeClr val="accent3">
                    <a:lumOff val="44000"/>
                  </a:schemeClr>
                </a:solidFill>
              </a:rPr>
              <a:t>important</a:t>
            </a:r>
          </a:p>
        </p:txBody>
      </p:sp>
      <p:pic>
        <p:nvPicPr>
          <p:cNvPr id="279" name="Picture 10" descr="Picture 10"/>
          <p:cNvPicPr>
            <a:picLocks noChangeAspect="1"/>
          </p:cNvPicPr>
          <p:nvPr/>
        </p:nvPicPr>
        <p:blipFill>
          <a:blip r:embed="rId5"/>
          <a:stretch>
            <a:fillRect/>
          </a:stretch>
        </p:blipFill>
        <p:spPr>
          <a:xfrm>
            <a:off x="663576" y="2635032"/>
            <a:ext cx="3259498" cy="2444625"/>
          </a:xfrm>
          <a:prstGeom prst="rect">
            <a:avLst/>
          </a:prstGeom>
          <a:ln w="12700">
            <a:miter lim="400000"/>
          </a:ln>
        </p:spPr>
      </p:pic>
      <p:pic>
        <p:nvPicPr>
          <p:cNvPr id="2" name="Picture 1">
            <a:extLst>
              <a:ext uri="{FF2B5EF4-FFF2-40B4-BE49-F238E27FC236}">
                <a16:creationId xmlns:a16="http://schemas.microsoft.com/office/drawing/2014/main" id="{A84725C1-25DF-EB4B-B40A-B65C04132B96}"/>
              </a:ext>
            </a:extLst>
          </p:cNvPr>
          <p:cNvPicPr>
            <a:picLocks noChangeAspect="1"/>
          </p:cNvPicPr>
          <p:nvPr/>
        </p:nvPicPr>
        <p:blipFill>
          <a:blip r:embed="rId6"/>
          <a:stretch>
            <a:fillRect/>
          </a:stretch>
        </p:blipFill>
        <p:spPr>
          <a:xfrm>
            <a:off x="4016461" y="4457508"/>
            <a:ext cx="1992453" cy="1809147"/>
          </a:xfrm>
          <a:prstGeom prst="rect">
            <a:avLst/>
          </a:prstGeom>
        </p:spPr>
      </p:pic>
      <p:pic>
        <p:nvPicPr>
          <p:cNvPr id="3" name="Picture 2">
            <a:extLst>
              <a:ext uri="{FF2B5EF4-FFF2-40B4-BE49-F238E27FC236}">
                <a16:creationId xmlns:a16="http://schemas.microsoft.com/office/drawing/2014/main" id="{7003D5C7-21AA-D743-8F41-7494908D49BB}"/>
              </a:ext>
            </a:extLst>
          </p:cNvPr>
          <p:cNvPicPr>
            <a:picLocks noChangeAspect="1"/>
          </p:cNvPicPr>
          <p:nvPr/>
        </p:nvPicPr>
        <p:blipFill>
          <a:blip r:embed="rId7"/>
          <a:stretch>
            <a:fillRect/>
          </a:stretch>
        </p:blipFill>
        <p:spPr>
          <a:xfrm>
            <a:off x="6654397" y="4470453"/>
            <a:ext cx="2217072" cy="1667101"/>
          </a:xfrm>
          <a:prstGeom prst="rect">
            <a:avLst/>
          </a:prstGeom>
        </p:spPr>
      </p:pic>
      <p:sp>
        <p:nvSpPr>
          <p:cNvPr id="4" name="TextBox 3">
            <a:extLst>
              <a:ext uri="{FF2B5EF4-FFF2-40B4-BE49-F238E27FC236}">
                <a16:creationId xmlns:a16="http://schemas.microsoft.com/office/drawing/2014/main" id="{0507EB44-2E03-CF4A-B605-9466D25BBA1A}"/>
              </a:ext>
            </a:extLst>
          </p:cNvPr>
          <p:cNvSpPr txBox="1"/>
          <p:nvPr/>
        </p:nvSpPr>
        <p:spPr>
          <a:xfrm>
            <a:off x="6102301" y="4976949"/>
            <a:ext cx="605292"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chemeClr val="bg1"/>
                </a:solidFill>
                <a:effectLst/>
                <a:uFillTx/>
                <a:latin typeface="+mn-lt"/>
                <a:ea typeface="+mn-ea"/>
                <a:cs typeface="+mn-cs"/>
                <a:sym typeface="Arial"/>
              </a:rPr>
              <a:t>Or?</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274"/>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2" nodeType="afterEffect">
                                  <p:stCondLst>
                                    <p:cond delay="0"/>
                                  </p:stCondLst>
                                  <p:iterate>
                                    <p:tmAbs val="0"/>
                                  </p:iterate>
                                  <p:childTnLst>
                                    <p:set>
                                      <p:cBhvr>
                                        <p:cTn id="9" fill="hold"/>
                                        <p:tgtEl>
                                          <p:spTgt spid="276"/>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3" nodeType="clickEffect">
                                  <p:stCondLst>
                                    <p:cond delay="0"/>
                                  </p:stCondLst>
                                  <p:iterate>
                                    <p:tmAbs val="0"/>
                                  </p:iterate>
                                  <p:childTnLst>
                                    <p:set>
                                      <p:cBhvr>
                                        <p:cTn id="13" fill="hold"/>
                                        <p:tgtEl>
                                          <p:spTgt spid="279"/>
                                        </p:tgtEl>
                                        <p:attrNameLst>
                                          <p:attrName>style.visibility</p:attrName>
                                        </p:attrNameLst>
                                      </p:cBhvr>
                                      <p:to>
                                        <p:strVal val="visible"/>
                                      </p:to>
                                    </p:set>
                                    <p:anim calcmode="lin" valueType="num">
                                      <p:cBhvr>
                                        <p:cTn id="14" dur="500" fill="hold"/>
                                        <p:tgtEl>
                                          <p:spTgt spid="279"/>
                                        </p:tgtEl>
                                        <p:attrNameLst>
                                          <p:attrName>ppt_x</p:attrName>
                                        </p:attrNameLst>
                                      </p:cBhvr>
                                      <p:tavLst>
                                        <p:tav tm="0">
                                          <p:val>
                                            <p:strVal val="#ppt_x"/>
                                          </p:val>
                                        </p:tav>
                                        <p:tav tm="100000">
                                          <p:val>
                                            <p:strVal val="#ppt_x"/>
                                          </p:val>
                                        </p:tav>
                                      </p:tavLst>
                                    </p:anim>
                                    <p:anim calcmode="lin" valueType="num">
                                      <p:cBhvr>
                                        <p:cTn id="15" dur="500" fill="hold"/>
                                        <p:tgtEl>
                                          <p:spTgt spid="279"/>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4" nodeType="clickEffect">
                                  <p:stCondLst>
                                    <p:cond delay="0"/>
                                  </p:stCondLst>
                                  <p:iterate>
                                    <p:tmAbs val="0"/>
                                  </p:iterate>
                                  <p:childTnLst>
                                    <p:set>
                                      <p:cBhvr>
                                        <p:cTn id="19" fill="hold"/>
                                        <p:tgtEl>
                                          <p:spTgt spid="278"/>
                                        </p:tgtEl>
                                        <p:attrNameLst>
                                          <p:attrName>style.visibility</p:attrName>
                                        </p:attrNameLst>
                                      </p:cBhvr>
                                      <p:to>
                                        <p:strVal val="visible"/>
                                      </p:to>
                                    </p:set>
                                    <p:anim calcmode="lin" valueType="num">
                                      <p:cBhvr>
                                        <p:cTn id="20" dur="500" fill="hold"/>
                                        <p:tgtEl>
                                          <p:spTgt spid="278"/>
                                        </p:tgtEl>
                                        <p:attrNameLst>
                                          <p:attrName>ppt_x</p:attrName>
                                        </p:attrNameLst>
                                      </p:cBhvr>
                                      <p:tavLst>
                                        <p:tav tm="0">
                                          <p:val>
                                            <p:strVal val="#ppt_x"/>
                                          </p:val>
                                        </p:tav>
                                        <p:tav tm="100000">
                                          <p:val>
                                            <p:strVal val="#ppt_x"/>
                                          </p:val>
                                        </p:tav>
                                      </p:tavLst>
                                    </p:anim>
                                    <p:anim calcmode="lin" valueType="num">
                                      <p:cBhvr>
                                        <p:cTn id="21" dur="500" fill="hold"/>
                                        <p:tgtEl>
                                          <p:spTgt spid="278"/>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9" presetClass="entr" fill="hold" grpId="5" nodeType="clickEffect">
                                  <p:stCondLst>
                                    <p:cond delay="0"/>
                                  </p:stCondLst>
                                  <p:iterate>
                                    <p:tmAbs val="0"/>
                                  </p:iterate>
                                  <p:childTnLst>
                                    <p:set>
                                      <p:cBhvr>
                                        <p:cTn id="25" fill="hold"/>
                                        <p:tgtEl>
                                          <p:spTgt spid="275"/>
                                        </p:tgtEl>
                                        <p:attrNameLst>
                                          <p:attrName>style.visibility</p:attrName>
                                        </p:attrNameLst>
                                      </p:cBhvr>
                                      <p:to>
                                        <p:strVal val="visible"/>
                                      </p:to>
                                    </p:set>
                                    <p:animEffect transition="in" filter="dissolve">
                                      <p:cBhvr>
                                        <p:cTn id="26" dur="500"/>
                                        <p:tgtEl>
                                          <p:spTgt spid="275"/>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additive="base">
                                        <p:cTn id="31" dur="500" fill="hold"/>
                                        <p:tgtEl>
                                          <p:spTgt spid="2"/>
                                        </p:tgtEl>
                                        <p:attrNameLst>
                                          <p:attrName>ppt_x</p:attrName>
                                        </p:attrNameLst>
                                      </p:cBhvr>
                                      <p:tavLst>
                                        <p:tav tm="0">
                                          <p:val>
                                            <p:strVal val="#ppt_x"/>
                                          </p:val>
                                        </p:tav>
                                        <p:tav tm="100000">
                                          <p:val>
                                            <p:strVal val="#ppt_x"/>
                                          </p:val>
                                        </p:tav>
                                      </p:tavLst>
                                    </p:anim>
                                    <p:anim calcmode="lin" valueType="num">
                                      <p:cBhvr additive="base">
                                        <p:cTn id="32" dur="500" fill="hold"/>
                                        <p:tgtEl>
                                          <p:spTgt spid="2"/>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4"/>
                                        </p:tgtEl>
                                        <p:attrNameLst>
                                          <p:attrName>style.visibility</p:attrName>
                                        </p:attrNameLst>
                                      </p:cBhvr>
                                      <p:to>
                                        <p:strVal val="visible"/>
                                      </p:to>
                                    </p:set>
                                    <p:anim calcmode="lin" valueType="num">
                                      <p:cBhvr additive="base">
                                        <p:cTn id="35" dur="500" fill="hold"/>
                                        <p:tgtEl>
                                          <p:spTgt spid="4"/>
                                        </p:tgtEl>
                                        <p:attrNameLst>
                                          <p:attrName>ppt_x</p:attrName>
                                        </p:attrNameLst>
                                      </p:cBhvr>
                                      <p:tavLst>
                                        <p:tav tm="0">
                                          <p:val>
                                            <p:strVal val="#ppt_x"/>
                                          </p:val>
                                        </p:tav>
                                        <p:tav tm="100000">
                                          <p:val>
                                            <p:strVal val="#ppt_x"/>
                                          </p:val>
                                        </p:tav>
                                      </p:tavLst>
                                    </p:anim>
                                    <p:anim calcmode="lin" valueType="num">
                                      <p:cBhvr additive="base">
                                        <p:cTn id="36" dur="500" fill="hold"/>
                                        <p:tgtEl>
                                          <p:spTgt spid="4"/>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3"/>
                                        </p:tgtEl>
                                        <p:attrNameLst>
                                          <p:attrName>style.visibility</p:attrName>
                                        </p:attrNameLst>
                                      </p:cBhvr>
                                      <p:to>
                                        <p:strVal val="visible"/>
                                      </p:to>
                                    </p:set>
                                    <p:anim calcmode="lin" valueType="num">
                                      <p:cBhvr additive="base">
                                        <p:cTn id="39" dur="500" fill="hold"/>
                                        <p:tgtEl>
                                          <p:spTgt spid="3"/>
                                        </p:tgtEl>
                                        <p:attrNameLst>
                                          <p:attrName>ppt_x</p:attrName>
                                        </p:attrNameLst>
                                      </p:cBhvr>
                                      <p:tavLst>
                                        <p:tav tm="0">
                                          <p:val>
                                            <p:strVal val="#ppt_x"/>
                                          </p:val>
                                        </p:tav>
                                        <p:tav tm="100000">
                                          <p:val>
                                            <p:strVal val="#ppt_x"/>
                                          </p:val>
                                        </p:tav>
                                      </p:tavLst>
                                    </p:anim>
                                    <p:anim calcmode="lin" valueType="num">
                                      <p:cBhvr additive="base">
                                        <p:cTn id="4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4" grpId="1" animBg="1" advAuto="0"/>
      <p:bldP spid="275" grpId="5" animBg="1" advAuto="0"/>
      <p:bldP spid="276" grpId="2" animBg="1" advAuto="0"/>
      <p:bldP spid="278" grpId="4" animBg="1" advAuto="0"/>
      <p:bldP spid="279" grpId="3" animBg="1" advAuto="0"/>
      <p:bldP spid="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1" name="Picture 1" descr="Picture 1"/>
          <p:cNvPicPr>
            <a:picLocks noChangeAspect="1"/>
          </p:cNvPicPr>
          <p:nvPr/>
        </p:nvPicPr>
        <p:blipFill>
          <a:blip r:embed="rId2"/>
          <a:stretch>
            <a:fillRect/>
          </a:stretch>
        </p:blipFill>
        <p:spPr>
          <a:xfrm>
            <a:off x="5292678" y="1487827"/>
            <a:ext cx="3311771" cy="4689232"/>
          </a:xfrm>
          <a:prstGeom prst="rect">
            <a:avLst/>
          </a:prstGeom>
          <a:ln w="12700">
            <a:miter lim="400000"/>
          </a:ln>
        </p:spPr>
      </p:pic>
      <p:pic>
        <p:nvPicPr>
          <p:cNvPr id="282" name="Picture 2" descr="Picture 2"/>
          <p:cNvPicPr>
            <a:picLocks noChangeAspect="1"/>
          </p:cNvPicPr>
          <p:nvPr/>
        </p:nvPicPr>
        <p:blipFill>
          <a:blip r:embed="rId3"/>
          <a:stretch>
            <a:fillRect/>
          </a:stretch>
        </p:blipFill>
        <p:spPr>
          <a:xfrm>
            <a:off x="467545" y="1472517"/>
            <a:ext cx="3312368" cy="4687315"/>
          </a:xfrm>
          <a:prstGeom prst="rect">
            <a:avLst/>
          </a:prstGeom>
          <a:ln w="12700">
            <a:miter lim="400000"/>
          </a:ln>
        </p:spPr>
      </p:pic>
      <p:sp>
        <p:nvSpPr>
          <p:cNvPr id="283" name="TextBox 3"/>
          <p:cNvSpPr txBox="1"/>
          <p:nvPr/>
        </p:nvSpPr>
        <p:spPr>
          <a:xfrm>
            <a:off x="1403648" y="6165303"/>
            <a:ext cx="2906610" cy="3752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2000">
                <a:solidFill>
                  <a:schemeClr val="accent3">
                    <a:lumOff val="44000"/>
                  </a:schemeClr>
                </a:solidFill>
              </a:defRPr>
            </a:lvl1pPr>
          </a:lstStyle>
          <a:p>
            <a:r>
              <a:t>Mars 3.5 Ga </a:t>
            </a:r>
          </a:p>
        </p:txBody>
      </p:sp>
      <p:sp>
        <p:nvSpPr>
          <p:cNvPr id="284" name="TextBox 4"/>
          <p:cNvSpPr txBox="1"/>
          <p:nvPr/>
        </p:nvSpPr>
        <p:spPr>
          <a:xfrm>
            <a:off x="6237390" y="6165303"/>
            <a:ext cx="2906610" cy="3752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2000">
                <a:solidFill>
                  <a:schemeClr val="accent3">
                    <a:lumOff val="44000"/>
                  </a:schemeClr>
                </a:solidFill>
              </a:defRPr>
            </a:lvl1pPr>
          </a:lstStyle>
          <a:p>
            <a:r>
              <a:t>Mars present</a:t>
            </a:r>
          </a:p>
        </p:txBody>
      </p:sp>
      <p:sp>
        <p:nvSpPr>
          <p:cNvPr id="285" name="TextBox 5"/>
          <p:cNvSpPr txBox="1"/>
          <p:nvPr/>
        </p:nvSpPr>
        <p:spPr>
          <a:xfrm>
            <a:off x="755575" y="404664"/>
            <a:ext cx="1729791" cy="4370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b="1">
                <a:solidFill>
                  <a:schemeClr val="accent3">
                    <a:lumOff val="44000"/>
                  </a:schemeClr>
                </a:solidFill>
              </a:defRPr>
            </a:lvl1pPr>
          </a:lstStyle>
          <a:p>
            <a:r>
              <a:t>Thank you!</a:t>
            </a:r>
          </a:p>
        </p:txBody>
      </p:sp>
      <p:pic>
        <p:nvPicPr>
          <p:cNvPr id="286" name="Picture 7" descr="Picture 7"/>
          <p:cNvPicPr>
            <a:picLocks noChangeAspect="1"/>
          </p:cNvPicPr>
          <p:nvPr/>
        </p:nvPicPr>
        <p:blipFill>
          <a:blip r:embed="rId4"/>
          <a:stretch>
            <a:fillRect/>
          </a:stretch>
        </p:blipFill>
        <p:spPr>
          <a:xfrm>
            <a:off x="0" y="1400505"/>
            <a:ext cx="9144000" cy="514350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1" nodeType="afterEffect">
                                  <p:stCondLst>
                                    <p:cond delay="0"/>
                                  </p:stCondLst>
                                  <p:iterate>
                                    <p:tmAbs val="0"/>
                                  </p:iterate>
                                  <p:childTnLst>
                                    <p:set>
                                      <p:cBhvr>
                                        <p:cTn id="6" fill="hold"/>
                                        <p:tgtEl>
                                          <p:spTgt spid="285"/>
                                        </p:tgtEl>
                                        <p:attrNameLst>
                                          <p:attrName>style.visibility</p:attrName>
                                        </p:attrNameLst>
                                      </p:cBhvr>
                                      <p:to>
                                        <p:strVal val="visible"/>
                                      </p:to>
                                    </p:set>
                                    <p:animEffect transition="in" filter="dissolve">
                                      <p:cBhvr>
                                        <p:cTn id="7" dur="500"/>
                                        <p:tgtEl>
                                          <p:spTgt spid="28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fill="hold" grpId="2" nodeType="clickEffect">
                                  <p:stCondLst>
                                    <p:cond delay="0"/>
                                  </p:stCondLst>
                                  <p:iterate>
                                    <p:tmAbs val="0"/>
                                  </p:iterate>
                                  <p:childTnLst>
                                    <p:set>
                                      <p:cBhvr>
                                        <p:cTn id="11" fill="hold"/>
                                        <p:tgtEl>
                                          <p:spTgt spid="286"/>
                                        </p:tgtEl>
                                        <p:attrNameLst>
                                          <p:attrName>style.visibility</p:attrName>
                                        </p:attrNameLst>
                                      </p:cBhvr>
                                      <p:to>
                                        <p:strVal val="visible"/>
                                      </p:to>
                                    </p:set>
                                    <p:animEffect transition="in" filter="dissolve">
                                      <p:cBhvr>
                                        <p:cTn id="12" dur="2000"/>
                                        <p:tgtEl>
                                          <p:spTgt spid="2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5" grpId="1" animBg="1" advAuto="0"/>
      <p:bldP spid="286" grpId="2" animBg="1" advAuto="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8" name="Picture 2" descr="Picture 2"/>
          <p:cNvPicPr>
            <a:picLocks noChangeAspect="1"/>
          </p:cNvPicPr>
          <p:nvPr/>
        </p:nvPicPr>
        <p:blipFill>
          <a:blip r:embed="rId2"/>
          <a:stretch>
            <a:fillRect/>
          </a:stretch>
        </p:blipFill>
        <p:spPr>
          <a:xfrm>
            <a:off x="395536" y="1988840"/>
            <a:ext cx="8342019" cy="3015045"/>
          </a:xfrm>
          <a:prstGeom prst="rect">
            <a:avLst/>
          </a:prstGeom>
          <a:ln w="12700">
            <a:miter lim="400000"/>
          </a:ln>
        </p:spPr>
      </p:pic>
      <p:sp>
        <p:nvSpPr>
          <p:cNvPr id="289" name="TextBox 4"/>
          <p:cNvSpPr txBox="1"/>
          <p:nvPr/>
        </p:nvSpPr>
        <p:spPr>
          <a:xfrm>
            <a:off x="755576" y="971435"/>
            <a:ext cx="6624737" cy="3506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1800">
                <a:solidFill>
                  <a:schemeClr val="accent3">
                    <a:lumOff val="44000"/>
                  </a:schemeClr>
                </a:solidFill>
              </a:defRPr>
            </a:pPr>
            <a:r>
              <a:t>Not a lot happened on Earth for 2.5 Ga – the ‘boring billions’</a:t>
            </a:r>
          </a:p>
        </p:txBody>
      </p:sp>
      <p:sp>
        <p:nvSpPr>
          <p:cNvPr id="290" name="TextBox 3"/>
          <p:cNvSpPr txBox="1"/>
          <p:nvPr/>
        </p:nvSpPr>
        <p:spPr>
          <a:xfrm>
            <a:off x="395536" y="351306"/>
            <a:ext cx="6624736" cy="3506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1800">
                <a:solidFill>
                  <a:schemeClr val="accent3">
                    <a:lumOff val="44000"/>
                  </a:schemeClr>
                </a:solidFill>
              </a:defRPr>
            </a:lvl1pPr>
          </a:lstStyle>
          <a:p>
            <a:r>
              <a:t>Something else to think about....</a:t>
            </a:r>
          </a:p>
        </p:txBody>
      </p:sp>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9" name="Content Placeholder 7" descr="Content Placeholder 7"/>
          <p:cNvPicPr>
            <a:picLocks noChangeAspect="1"/>
          </p:cNvPicPr>
          <p:nvPr/>
        </p:nvPicPr>
        <p:blipFill>
          <a:blip r:embed="rId2"/>
          <a:stretch>
            <a:fillRect/>
          </a:stretch>
        </p:blipFill>
        <p:spPr>
          <a:xfrm>
            <a:off x="1259632" y="908720"/>
            <a:ext cx="6811147" cy="5561468"/>
          </a:xfrm>
          <a:prstGeom prst="rect">
            <a:avLst/>
          </a:prstGeom>
          <a:ln w="12700">
            <a:miter lim="400000"/>
          </a:ln>
        </p:spPr>
      </p:pic>
      <p:sp>
        <p:nvSpPr>
          <p:cNvPr id="230" name="TextBox 7"/>
          <p:cNvSpPr txBox="1"/>
          <p:nvPr/>
        </p:nvSpPr>
        <p:spPr>
          <a:xfrm>
            <a:off x="467543" y="260647"/>
            <a:ext cx="3853420" cy="79267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defRPr>
                <a:solidFill>
                  <a:schemeClr val="accent3">
                    <a:lumOff val="44000"/>
                  </a:schemeClr>
                </a:solidFill>
              </a:defRPr>
            </a:pPr>
            <a:r>
              <a:t>Nominally anhydrous - ‘dry’</a:t>
            </a:r>
          </a:p>
          <a:p>
            <a:pPr>
              <a:defRPr>
                <a:solidFill>
                  <a:schemeClr val="accent3">
                    <a:lumOff val="44000"/>
                  </a:schemeClr>
                </a:solidFill>
              </a:defRPr>
            </a:pPr>
            <a:r>
              <a:t>		</a:t>
            </a:r>
          </a:p>
        </p:txBody>
      </p:sp>
    </p:spTree>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2" name="Picture 1" descr="Picture 1"/>
          <p:cNvPicPr>
            <a:picLocks noChangeAspect="1"/>
          </p:cNvPicPr>
          <p:nvPr/>
        </p:nvPicPr>
        <p:blipFill>
          <a:blip r:embed="rId2"/>
          <a:stretch>
            <a:fillRect/>
          </a:stretch>
        </p:blipFill>
        <p:spPr>
          <a:xfrm>
            <a:off x="2267743" y="260647"/>
            <a:ext cx="5080001" cy="3911601"/>
          </a:xfrm>
          <a:prstGeom prst="rect">
            <a:avLst/>
          </a:prstGeom>
          <a:ln w="12700">
            <a:miter lim="400000"/>
          </a:ln>
        </p:spPr>
      </p:pic>
      <p:sp>
        <p:nvSpPr>
          <p:cNvPr id="293" name="TextBox 2"/>
          <p:cNvSpPr txBox="1"/>
          <p:nvPr/>
        </p:nvSpPr>
        <p:spPr>
          <a:xfrm>
            <a:off x="1043608" y="4365104"/>
            <a:ext cx="6696744" cy="20397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1800">
                <a:solidFill>
                  <a:schemeClr val="accent3">
                    <a:lumOff val="44000"/>
                  </a:schemeClr>
                </a:solidFill>
              </a:defRPr>
            </a:pPr>
            <a:r>
              <a:t>Sun is getting brighter as it gets older.</a:t>
            </a:r>
          </a:p>
          <a:p>
            <a:pPr>
              <a:defRPr sz="1800">
                <a:solidFill>
                  <a:schemeClr val="accent3">
                    <a:lumOff val="44000"/>
                  </a:schemeClr>
                </a:solidFill>
              </a:defRPr>
            </a:pPr>
            <a:endParaRPr/>
          </a:p>
          <a:p>
            <a:pPr>
              <a:defRPr sz="1800">
                <a:solidFill>
                  <a:schemeClr val="accent3">
                    <a:lumOff val="44000"/>
                  </a:schemeClr>
                </a:solidFill>
              </a:defRPr>
            </a:pPr>
            <a:r>
              <a:t>In ~500Ma increased luminosity means a run-away greenhouse.  </a:t>
            </a:r>
            <a:r>
              <a:rPr sz="2400" b="1">
                <a:solidFill>
                  <a:srgbClr val="FFC000"/>
                </a:solidFill>
              </a:rPr>
              <a:t>Ouch.</a:t>
            </a:r>
          </a:p>
          <a:p>
            <a:pPr>
              <a:defRPr sz="1800">
                <a:solidFill>
                  <a:schemeClr val="accent3">
                    <a:lumOff val="44000"/>
                  </a:schemeClr>
                </a:solidFill>
              </a:defRPr>
            </a:pPr>
            <a:endParaRPr sz="2400" b="1">
              <a:solidFill>
                <a:srgbClr val="FFC000"/>
              </a:solidFill>
            </a:endParaRPr>
          </a:p>
          <a:p>
            <a:pPr>
              <a:defRPr sz="1800">
                <a:solidFill>
                  <a:schemeClr val="accent3">
                    <a:lumOff val="44000"/>
                  </a:schemeClr>
                </a:solidFill>
              </a:defRPr>
            </a:pPr>
            <a:r>
              <a:t>If the life on Earth took any longer to get its act together we would not be around for long!</a:t>
            </a:r>
          </a:p>
        </p:txBody>
      </p:sp>
      <p:pic>
        <p:nvPicPr>
          <p:cNvPr id="294" name="Picture 3" descr="Picture 3"/>
          <p:cNvPicPr>
            <a:picLocks noChangeAspect="1"/>
          </p:cNvPicPr>
          <p:nvPr/>
        </p:nvPicPr>
        <p:blipFill>
          <a:blip r:embed="rId3"/>
          <a:stretch>
            <a:fillRect/>
          </a:stretch>
        </p:blipFill>
        <p:spPr>
          <a:xfrm>
            <a:off x="835979" y="259269"/>
            <a:ext cx="7112001" cy="533400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293"/>
                                        </p:tgtEl>
                                        <p:attrNameLst>
                                          <p:attrName>style.visibility</p:attrName>
                                        </p:attrNameLst>
                                      </p:cBhvr>
                                      <p:to>
                                        <p:strVal val="visible"/>
                                      </p:to>
                                    </p:set>
                                  </p:childTnLst>
                                </p:cTn>
                              </p:par>
                            </p:childTnLst>
                          </p:cTn>
                        </p:par>
                        <p:par>
                          <p:cTn id="7" fill="hold">
                            <p:stCondLst>
                              <p:cond delay="0"/>
                            </p:stCondLst>
                            <p:childTnLst>
                              <p:par>
                                <p:cTn id="8" presetID="3" presetClass="entr" presetSubtype="10" fill="hold" grpId="2" nodeType="afterEffect">
                                  <p:stCondLst>
                                    <p:cond delay="0"/>
                                  </p:stCondLst>
                                  <p:iterate>
                                    <p:tmAbs val="0"/>
                                  </p:iterate>
                                  <p:childTnLst>
                                    <p:set>
                                      <p:cBhvr>
                                        <p:cTn id="9" fill="hold"/>
                                        <p:tgtEl>
                                          <p:spTgt spid="294"/>
                                        </p:tgtEl>
                                        <p:attrNameLst>
                                          <p:attrName>style.visibility</p:attrName>
                                        </p:attrNameLst>
                                      </p:cBhvr>
                                      <p:to>
                                        <p:strVal val="visible"/>
                                      </p:to>
                                    </p:set>
                                    <p:animEffect transition="in" filter="blinds(horizontal)">
                                      <p:cBhvr>
                                        <p:cTn id="10" dur="500"/>
                                        <p:tgtEl>
                                          <p:spTgt spid="2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3" grpId="1" animBg="1" advAuto="0"/>
      <p:bldP spid="294" grpId="2" animBg="1" advAuto="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BF9B5E0-54E4-5947-AAD8-E740F36382EC}"/>
              </a:ext>
            </a:extLst>
          </p:cNvPr>
          <p:cNvSpPr/>
          <p:nvPr/>
        </p:nvSpPr>
        <p:spPr>
          <a:xfrm>
            <a:off x="890954" y="2262554"/>
            <a:ext cx="7596554" cy="4501661"/>
          </a:xfrm>
          <a:prstGeom prst="rect">
            <a:avLst/>
          </a:prstGeom>
          <a:solidFill>
            <a:schemeClr val="accent3">
              <a:lumOff val="44000"/>
            </a:schemeClr>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000000"/>
              </a:solidFill>
              <a:effectLst/>
              <a:uFillTx/>
              <a:latin typeface="+mn-lt"/>
              <a:ea typeface="+mn-ea"/>
              <a:cs typeface="+mn-cs"/>
              <a:sym typeface="Arial"/>
            </a:endParaRPr>
          </a:p>
        </p:txBody>
      </p:sp>
      <p:pic>
        <p:nvPicPr>
          <p:cNvPr id="4" name="Picture 3">
            <a:extLst>
              <a:ext uri="{FF2B5EF4-FFF2-40B4-BE49-F238E27FC236}">
                <a16:creationId xmlns:a16="http://schemas.microsoft.com/office/drawing/2014/main" id="{5D84456B-0D0A-254E-B49A-14A4F0AF0666}"/>
              </a:ext>
            </a:extLst>
          </p:cNvPr>
          <p:cNvPicPr>
            <a:picLocks noChangeAspect="1"/>
          </p:cNvPicPr>
          <p:nvPr/>
        </p:nvPicPr>
        <p:blipFill>
          <a:blip r:embed="rId2"/>
          <a:stretch>
            <a:fillRect/>
          </a:stretch>
        </p:blipFill>
        <p:spPr>
          <a:xfrm>
            <a:off x="955431" y="2338147"/>
            <a:ext cx="7233138" cy="4519853"/>
          </a:xfrm>
          <a:prstGeom prst="rect">
            <a:avLst/>
          </a:prstGeom>
        </p:spPr>
      </p:pic>
      <p:sp>
        <p:nvSpPr>
          <p:cNvPr id="6" name="TextBox 5">
            <a:extLst>
              <a:ext uri="{FF2B5EF4-FFF2-40B4-BE49-F238E27FC236}">
                <a16:creationId xmlns:a16="http://schemas.microsoft.com/office/drawing/2014/main" id="{14E07128-BF8C-F04E-BFA0-C45F97FE46FF}"/>
              </a:ext>
            </a:extLst>
          </p:cNvPr>
          <p:cNvSpPr txBox="1"/>
          <p:nvPr/>
        </p:nvSpPr>
        <p:spPr>
          <a:xfrm>
            <a:off x="668215" y="214491"/>
            <a:ext cx="8042031" cy="240065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r>
              <a:rPr lang="en-GB" sz="1800" dirty="0">
                <a:solidFill>
                  <a:schemeClr val="bg1"/>
                </a:solidFill>
                <a:latin typeface="Helvetica" pitchFamily="2" charset="0"/>
              </a:rPr>
              <a:t>Viscoelastic flexural modelling with flow laws suggests that up to </a:t>
            </a:r>
            <a:r>
              <a:rPr lang="en-GB" sz="1800" b="1" dirty="0">
                <a:solidFill>
                  <a:schemeClr val="bg1"/>
                </a:solidFill>
                <a:latin typeface="Helvetica" pitchFamily="2" charset="0"/>
              </a:rPr>
              <a:t>30%</a:t>
            </a:r>
            <a:r>
              <a:rPr lang="en-GB" sz="1800" dirty="0">
                <a:solidFill>
                  <a:schemeClr val="bg1"/>
                </a:solidFill>
                <a:latin typeface="Helvetica" pitchFamily="2" charset="0"/>
              </a:rPr>
              <a:t> of the crust may be hydrated.</a:t>
            </a:r>
          </a:p>
          <a:p>
            <a:endParaRPr lang="en-GB" sz="1800" dirty="0">
              <a:solidFill>
                <a:schemeClr val="bg1"/>
              </a:solidFill>
            </a:endParaRPr>
          </a:p>
          <a:p>
            <a:r>
              <a:rPr lang="en-GB" sz="1800" dirty="0">
                <a:solidFill>
                  <a:schemeClr val="bg1"/>
                </a:solidFill>
              </a:rPr>
              <a:t>This suggests that ~</a:t>
            </a:r>
            <a:r>
              <a:rPr lang="en-GB" sz="1800" b="1" dirty="0">
                <a:solidFill>
                  <a:schemeClr val="bg1"/>
                </a:solidFill>
              </a:rPr>
              <a:t>2km of equivalent global surface water</a:t>
            </a:r>
            <a:r>
              <a:rPr lang="en-GB" sz="1800" dirty="0">
                <a:solidFill>
                  <a:schemeClr val="bg1"/>
                </a:solidFill>
              </a:rPr>
              <a:t> may have been sequestered into the Martian crust.</a:t>
            </a:r>
          </a:p>
          <a:p>
            <a:pPr lvl="1"/>
            <a:endParaRPr lang="en-GB" sz="1800" dirty="0">
              <a:solidFill>
                <a:schemeClr val="bg1"/>
              </a:solidFill>
            </a:endParaRPr>
          </a:p>
          <a:p>
            <a:pPr lvl="1"/>
            <a:r>
              <a:rPr lang="en-GB" sz="1800" dirty="0">
                <a:solidFill>
                  <a:schemeClr val="bg1"/>
                </a:solidFill>
              </a:rPr>
              <a:t>Comparable with the higher end assessments of early Martian oceans.</a:t>
            </a:r>
          </a:p>
          <a:p>
            <a:pPr marL="0" marR="0" indent="0" algn="l" defTabSz="9144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000000"/>
              </a:solidFill>
              <a:effectLst/>
              <a:uFillTx/>
              <a:latin typeface="+mn-lt"/>
              <a:ea typeface="+mn-ea"/>
              <a:cs typeface="+mn-cs"/>
              <a:sym typeface="Arial"/>
            </a:endParaRPr>
          </a:p>
        </p:txBody>
      </p:sp>
      <p:sp>
        <p:nvSpPr>
          <p:cNvPr id="7" name="TextBox 6">
            <a:extLst>
              <a:ext uri="{FF2B5EF4-FFF2-40B4-BE49-F238E27FC236}">
                <a16:creationId xmlns:a16="http://schemas.microsoft.com/office/drawing/2014/main" id="{55B71854-354F-6245-863A-1728E668A83D}"/>
              </a:ext>
            </a:extLst>
          </p:cNvPr>
          <p:cNvSpPr txBox="1"/>
          <p:nvPr/>
        </p:nvSpPr>
        <p:spPr>
          <a:xfrm>
            <a:off x="7332785" y="6402597"/>
            <a:ext cx="1219200"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400" b="0" i="0" u="none" strike="noStrike" cap="none" spc="0" normalizeH="0" baseline="0" dirty="0">
                <a:ln>
                  <a:noFill/>
                </a:ln>
                <a:solidFill>
                  <a:srgbClr val="000000"/>
                </a:solidFill>
                <a:effectLst/>
                <a:uFillTx/>
                <a:latin typeface="+mn-lt"/>
                <a:ea typeface="+mn-ea"/>
                <a:cs typeface="+mn-cs"/>
                <a:sym typeface="Arial"/>
              </a:rPr>
              <a:t>James Moore </a:t>
            </a:r>
          </a:p>
        </p:txBody>
      </p:sp>
    </p:spTree>
    <p:extLst>
      <p:ext uri="{BB962C8B-B14F-4D97-AF65-F5344CB8AC3E}">
        <p14:creationId xmlns:p14="http://schemas.microsoft.com/office/powerpoint/2010/main" val="18792848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 name="TextBox 4"/>
          <p:cNvSpPr txBox="1"/>
          <p:nvPr/>
        </p:nvSpPr>
        <p:spPr>
          <a:xfrm>
            <a:off x="323527" y="188639"/>
            <a:ext cx="7560842" cy="43707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a:solidFill>
                  <a:schemeClr val="accent3">
                    <a:lumOff val="44000"/>
                  </a:schemeClr>
                </a:solidFill>
              </a:defRPr>
            </a:lvl1pPr>
          </a:lstStyle>
          <a:p>
            <a:r>
              <a:t>Planets accrete….and form metallic cores</a:t>
            </a:r>
          </a:p>
        </p:txBody>
      </p:sp>
      <p:pic>
        <p:nvPicPr>
          <p:cNvPr id="166" name="Picture 5" descr="Picture 5"/>
          <p:cNvPicPr>
            <a:picLocks noChangeAspect="1"/>
          </p:cNvPicPr>
          <p:nvPr/>
        </p:nvPicPr>
        <p:blipFill>
          <a:blip r:embed="rId2"/>
          <a:stretch>
            <a:fillRect/>
          </a:stretch>
        </p:blipFill>
        <p:spPr>
          <a:xfrm>
            <a:off x="632916" y="1988840"/>
            <a:ext cx="7683501" cy="2743201"/>
          </a:xfrm>
          <a:prstGeom prst="rect">
            <a:avLst/>
          </a:prstGeom>
          <a:ln w="12700">
            <a:miter lim="400000"/>
          </a:ln>
        </p:spPr>
      </p:pic>
      <p:sp>
        <p:nvSpPr>
          <p:cNvPr id="167" name="TextBox 8"/>
          <p:cNvSpPr txBox="1"/>
          <p:nvPr/>
        </p:nvSpPr>
        <p:spPr>
          <a:xfrm>
            <a:off x="1079612" y="699486"/>
            <a:ext cx="6660740" cy="11507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1800">
                <a:solidFill>
                  <a:schemeClr val="accent3">
                    <a:lumOff val="44000"/>
                  </a:schemeClr>
                </a:solidFill>
              </a:defRPr>
            </a:pPr>
            <a:r>
              <a:t>Planetary differentiation happens quickly -  body reaches few kms, heat from short lived radioactive decay (e.g. Al</a:t>
            </a:r>
            <a:r>
              <a:rPr baseline="30000"/>
              <a:t>26</a:t>
            </a:r>
            <a:r>
              <a:t>)</a:t>
            </a:r>
          </a:p>
          <a:p>
            <a:pPr>
              <a:defRPr sz="1800">
                <a:solidFill>
                  <a:schemeClr val="accent3">
                    <a:lumOff val="44000"/>
                  </a:schemeClr>
                </a:solidFill>
              </a:defRPr>
            </a:pPr>
            <a:endParaRPr/>
          </a:p>
          <a:p>
            <a:pPr>
              <a:defRPr sz="1800">
                <a:solidFill>
                  <a:schemeClr val="accent3">
                    <a:lumOff val="44000"/>
                  </a:schemeClr>
                </a:solidFill>
              </a:defRPr>
            </a:pPr>
            <a:r>
              <a:t>Body melts, Iron segregates and sinks  - core formation. </a:t>
            </a:r>
          </a:p>
        </p:txBody>
      </p:sp>
      <p:sp>
        <p:nvSpPr>
          <p:cNvPr id="168" name="TextBox 9"/>
          <p:cNvSpPr txBox="1"/>
          <p:nvPr/>
        </p:nvSpPr>
        <p:spPr>
          <a:xfrm>
            <a:off x="2286643" y="5229199"/>
            <a:ext cx="4788916" cy="39409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defRPr sz="1800">
                <a:solidFill>
                  <a:schemeClr val="accent3">
                    <a:lumOff val="44000"/>
                  </a:schemeClr>
                </a:solidFill>
              </a:defRPr>
            </a:pPr>
            <a:r>
              <a:rPr dirty="0"/>
              <a:t>Fe (metal) + 1/2 O</a:t>
            </a:r>
            <a:r>
              <a:rPr baseline="-25000" dirty="0"/>
              <a:t>2</a:t>
            </a:r>
            <a:r>
              <a:rPr dirty="0"/>
              <a:t>   </a:t>
            </a:r>
            <a:r>
              <a:rPr dirty="0">
                <a:latin typeface="Wingdings"/>
                <a:ea typeface="Wingdings"/>
                <a:cs typeface="Wingdings"/>
                <a:sym typeface="Wingdings"/>
              </a:rPr>
              <a:t>    </a:t>
            </a:r>
            <a:r>
              <a:rPr dirty="0" err="1"/>
              <a:t>FeO</a:t>
            </a:r>
            <a:r>
              <a:rPr dirty="0"/>
              <a:t> (mantle) </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8" grpId="1" animBg="1" advAuto="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 name="Picture 3" descr="Picture 3"/>
          <p:cNvPicPr>
            <a:picLocks noChangeAspect="1"/>
          </p:cNvPicPr>
          <p:nvPr/>
        </p:nvPicPr>
        <p:blipFill>
          <a:blip r:embed="rId2"/>
          <a:stretch>
            <a:fillRect/>
          </a:stretch>
        </p:blipFill>
        <p:spPr>
          <a:xfrm>
            <a:off x="0" y="5233125"/>
            <a:ext cx="9144000" cy="1624153"/>
          </a:xfrm>
          <a:prstGeom prst="rect">
            <a:avLst/>
          </a:prstGeom>
          <a:ln w="12700">
            <a:miter lim="400000"/>
          </a:ln>
        </p:spPr>
      </p:pic>
      <p:sp>
        <p:nvSpPr>
          <p:cNvPr id="156" name="TextBox 7"/>
          <p:cNvSpPr txBox="1"/>
          <p:nvPr/>
        </p:nvSpPr>
        <p:spPr>
          <a:xfrm>
            <a:off x="467543" y="404664"/>
            <a:ext cx="7920882" cy="13785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a:solidFill>
                  <a:schemeClr val="accent3">
                    <a:lumOff val="44000"/>
                  </a:schemeClr>
                </a:solidFill>
              </a:defRPr>
            </a:pPr>
            <a:r>
              <a:t>The terrestrial planets  - Mars, Earth, Mercury (Venus?)</a:t>
            </a:r>
          </a:p>
          <a:p>
            <a:pPr>
              <a:defRPr>
                <a:solidFill>
                  <a:schemeClr val="accent3">
                    <a:lumOff val="44000"/>
                  </a:schemeClr>
                </a:solidFill>
              </a:defRPr>
            </a:pPr>
            <a:r>
              <a:t>	</a:t>
            </a:r>
            <a:r>
              <a:rPr sz="2000"/>
              <a:t>all broadly chondritic in major element chemistry </a:t>
            </a:r>
          </a:p>
          <a:p>
            <a:pPr>
              <a:defRPr sz="2000">
                <a:solidFill>
                  <a:schemeClr val="accent3">
                    <a:lumOff val="44000"/>
                  </a:schemeClr>
                </a:solidFill>
              </a:defRPr>
            </a:pPr>
            <a:endParaRPr sz="2000"/>
          </a:p>
          <a:p>
            <a:pPr>
              <a:defRPr sz="2000">
                <a:solidFill>
                  <a:schemeClr val="accent3">
                    <a:lumOff val="44000"/>
                  </a:schemeClr>
                </a:solidFill>
              </a:defRPr>
            </a:pPr>
            <a:r>
              <a:t>The big difference?</a:t>
            </a:r>
          </a:p>
        </p:txBody>
      </p:sp>
      <p:sp>
        <p:nvSpPr>
          <p:cNvPr id="157" name="TextBox 10"/>
          <p:cNvSpPr txBox="1"/>
          <p:nvPr/>
        </p:nvSpPr>
        <p:spPr>
          <a:xfrm>
            <a:off x="988148" y="4889686"/>
            <a:ext cx="6879672" cy="4616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a:defRPr>
                <a:solidFill>
                  <a:schemeClr val="accent3">
                    <a:lumOff val="44000"/>
                  </a:schemeClr>
                </a:solidFill>
              </a:defRPr>
            </a:lvl1pPr>
          </a:lstStyle>
          <a:p>
            <a:r>
              <a:rPr dirty="0"/>
              <a:t>Is core formation the key to planetary habitability?</a:t>
            </a:r>
          </a:p>
        </p:txBody>
      </p:sp>
      <p:pic>
        <p:nvPicPr>
          <p:cNvPr id="158" name="Picture 11" descr="Picture 11"/>
          <p:cNvPicPr>
            <a:picLocks noChangeAspect="1"/>
          </p:cNvPicPr>
          <p:nvPr/>
        </p:nvPicPr>
        <p:blipFill>
          <a:blip r:embed="rId3"/>
          <a:stretch>
            <a:fillRect/>
          </a:stretch>
        </p:blipFill>
        <p:spPr>
          <a:xfrm>
            <a:off x="797135" y="2086081"/>
            <a:ext cx="1216996" cy="1216996"/>
          </a:xfrm>
          <a:prstGeom prst="rect">
            <a:avLst/>
          </a:prstGeom>
          <a:ln w="12700">
            <a:miter lim="400000"/>
          </a:ln>
        </p:spPr>
      </p:pic>
      <p:sp>
        <p:nvSpPr>
          <p:cNvPr id="159" name="Rectangle 12"/>
          <p:cNvSpPr txBox="1"/>
          <p:nvPr/>
        </p:nvSpPr>
        <p:spPr>
          <a:xfrm>
            <a:off x="461757" y="3519642"/>
            <a:ext cx="2240345" cy="3506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lgn="r">
              <a:defRPr sz="1800">
                <a:solidFill>
                  <a:schemeClr val="accent3">
                    <a:lumOff val="44000"/>
                  </a:schemeClr>
                </a:solidFill>
              </a:defRPr>
            </a:lvl1pPr>
          </a:lstStyle>
          <a:p>
            <a:r>
              <a:t>Mercury, &lt;2wt% FeO</a:t>
            </a:r>
          </a:p>
        </p:txBody>
      </p:sp>
      <p:pic>
        <p:nvPicPr>
          <p:cNvPr id="160" name="Picture 13" descr="Picture 13"/>
          <p:cNvPicPr>
            <a:picLocks noChangeAspect="1"/>
          </p:cNvPicPr>
          <p:nvPr/>
        </p:nvPicPr>
        <p:blipFill>
          <a:blip r:embed="rId4"/>
          <a:stretch>
            <a:fillRect/>
          </a:stretch>
        </p:blipFill>
        <p:spPr>
          <a:xfrm>
            <a:off x="3058398" y="1879093"/>
            <a:ext cx="2453845" cy="1635895"/>
          </a:xfrm>
          <a:prstGeom prst="rect">
            <a:avLst/>
          </a:prstGeom>
          <a:ln w="12700">
            <a:miter lim="400000"/>
          </a:ln>
        </p:spPr>
      </p:pic>
      <p:sp>
        <p:nvSpPr>
          <p:cNvPr id="161" name="Rectangle 14"/>
          <p:cNvSpPr txBox="1"/>
          <p:nvPr/>
        </p:nvSpPr>
        <p:spPr>
          <a:xfrm>
            <a:off x="3379998" y="3486810"/>
            <a:ext cx="1908161" cy="3506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lgn="r">
              <a:defRPr sz="1800">
                <a:solidFill>
                  <a:schemeClr val="accent3">
                    <a:lumOff val="44000"/>
                  </a:schemeClr>
                </a:solidFill>
              </a:defRPr>
            </a:lvl1pPr>
          </a:lstStyle>
          <a:p>
            <a:r>
              <a:t>Earth,  8wt% FeO</a:t>
            </a:r>
          </a:p>
        </p:txBody>
      </p:sp>
      <p:pic>
        <p:nvPicPr>
          <p:cNvPr id="162" name="Picture 15" descr="Picture 15"/>
          <p:cNvPicPr>
            <a:picLocks noChangeAspect="1"/>
          </p:cNvPicPr>
          <p:nvPr/>
        </p:nvPicPr>
        <p:blipFill>
          <a:blip r:embed="rId5"/>
          <a:stretch>
            <a:fillRect/>
          </a:stretch>
        </p:blipFill>
        <p:spPr>
          <a:xfrm>
            <a:off x="6383785" y="2003046"/>
            <a:ext cx="1446551" cy="1446551"/>
          </a:xfrm>
          <a:prstGeom prst="rect">
            <a:avLst/>
          </a:prstGeom>
          <a:ln w="12700">
            <a:miter lim="400000"/>
          </a:ln>
        </p:spPr>
      </p:pic>
      <p:sp>
        <p:nvSpPr>
          <p:cNvPr id="163" name="Rectangle 16"/>
          <p:cNvSpPr txBox="1"/>
          <p:nvPr/>
        </p:nvSpPr>
        <p:spPr>
          <a:xfrm>
            <a:off x="6123477" y="3450621"/>
            <a:ext cx="2130399" cy="3506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lgn="r">
              <a:defRPr sz="1800">
                <a:solidFill>
                  <a:schemeClr val="accent3">
                    <a:lumOff val="44000"/>
                  </a:schemeClr>
                </a:solidFill>
              </a:defRPr>
            </a:lvl1pPr>
          </a:lstStyle>
          <a:p>
            <a:r>
              <a:t>Mars,  ~18wt% FeO</a:t>
            </a:r>
          </a:p>
        </p:txBody>
      </p:sp>
      <p:sp>
        <p:nvSpPr>
          <p:cNvPr id="12" name="TextBox 9">
            <a:extLst>
              <a:ext uri="{FF2B5EF4-FFF2-40B4-BE49-F238E27FC236}">
                <a16:creationId xmlns:a16="http://schemas.microsoft.com/office/drawing/2014/main" id="{E7CD7423-7CC8-104D-836F-E61974D4C39E}"/>
              </a:ext>
            </a:extLst>
          </p:cNvPr>
          <p:cNvSpPr txBox="1"/>
          <p:nvPr/>
        </p:nvSpPr>
        <p:spPr>
          <a:xfrm>
            <a:off x="2318144" y="4157617"/>
            <a:ext cx="4788916" cy="39409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defRPr sz="1800">
                <a:solidFill>
                  <a:schemeClr val="accent3">
                    <a:lumOff val="44000"/>
                  </a:schemeClr>
                </a:solidFill>
              </a:defRPr>
            </a:pPr>
            <a:r>
              <a:rPr dirty="0"/>
              <a:t>Fe (metal) + 1/2 O</a:t>
            </a:r>
            <a:r>
              <a:rPr baseline="-25000" dirty="0"/>
              <a:t>2</a:t>
            </a:r>
            <a:r>
              <a:rPr dirty="0"/>
              <a:t>   </a:t>
            </a:r>
            <a:r>
              <a:rPr dirty="0">
                <a:latin typeface="Wingdings"/>
                <a:ea typeface="Wingdings"/>
                <a:cs typeface="Wingdings"/>
                <a:sym typeface="Wingdings"/>
              </a:rPr>
              <a:t>    </a:t>
            </a:r>
            <a:r>
              <a:rPr dirty="0" err="1"/>
              <a:t>FeO</a:t>
            </a:r>
            <a:r>
              <a:rPr dirty="0"/>
              <a:t> (mantle) </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2" nodeType="clickEffect">
                                  <p:stCondLst>
                                    <p:cond delay="0"/>
                                  </p:stCondLst>
                                  <p:iterate>
                                    <p:tmAbs val="0"/>
                                  </p:iterate>
                                  <p:childTnLst>
                                    <p:set>
                                      <p:cBhvr>
                                        <p:cTn id="6" fill="hold"/>
                                        <p:tgtEl>
                                          <p:spTgt spid="158"/>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3" nodeType="afterEffect">
                                  <p:stCondLst>
                                    <p:cond delay="0"/>
                                  </p:stCondLst>
                                  <p:iterate>
                                    <p:tmAbs val="0"/>
                                  </p:iterate>
                                  <p:childTnLst>
                                    <p:set>
                                      <p:cBhvr>
                                        <p:cTn id="9" fill="hold"/>
                                        <p:tgtEl>
                                          <p:spTgt spid="159"/>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4" nodeType="afterEffect">
                                  <p:stCondLst>
                                    <p:cond delay="0"/>
                                  </p:stCondLst>
                                  <p:iterate>
                                    <p:tmAbs val="0"/>
                                  </p:iterate>
                                  <p:childTnLst>
                                    <p:set>
                                      <p:cBhvr>
                                        <p:cTn id="12" fill="hold"/>
                                        <p:tgtEl>
                                          <p:spTgt spid="160"/>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5" nodeType="afterEffect">
                                  <p:stCondLst>
                                    <p:cond delay="0"/>
                                  </p:stCondLst>
                                  <p:iterate>
                                    <p:tmAbs val="0"/>
                                  </p:iterate>
                                  <p:childTnLst>
                                    <p:set>
                                      <p:cBhvr>
                                        <p:cTn id="15" fill="hold"/>
                                        <p:tgtEl>
                                          <p:spTgt spid="161"/>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grpId="6" nodeType="afterEffect">
                                  <p:stCondLst>
                                    <p:cond delay="0"/>
                                  </p:stCondLst>
                                  <p:iterate>
                                    <p:tmAbs val="0"/>
                                  </p:iterate>
                                  <p:childTnLst>
                                    <p:set>
                                      <p:cBhvr>
                                        <p:cTn id="18" fill="hold"/>
                                        <p:tgtEl>
                                          <p:spTgt spid="162"/>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grpId="7" nodeType="afterEffect">
                                  <p:stCondLst>
                                    <p:cond delay="0"/>
                                  </p:stCondLst>
                                  <p:iterate>
                                    <p:tmAbs val="0"/>
                                  </p:iterate>
                                  <p:childTnLst>
                                    <p:set>
                                      <p:cBhvr>
                                        <p:cTn id="21" fill="hold"/>
                                        <p:tgtEl>
                                          <p:spTgt spid="163"/>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blinds(horizontal)">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8" nodeType="clickEffect">
                                  <p:stCondLst>
                                    <p:cond delay="0"/>
                                  </p:stCondLst>
                                  <p:iterate>
                                    <p:tmAbs val="0"/>
                                  </p:iterate>
                                  <p:childTnLst>
                                    <p:set>
                                      <p:cBhvr>
                                        <p:cTn id="30" fill="hold"/>
                                        <p:tgtEl>
                                          <p:spTgt spid="1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 grpId="8" animBg="1" advAuto="0"/>
      <p:bldP spid="158" grpId="2" animBg="1" advAuto="0"/>
      <p:bldP spid="159" grpId="3" animBg="1" advAuto="0"/>
      <p:bldP spid="160" grpId="4" animBg="1" advAuto="0"/>
      <p:bldP spid="161" grpId="5" animBg="1" advAuto="0"/>
      <p:bldP spid="162" grpId="6" animBg="1" advAuto="0"/>
      <p:bldP spid="163" grpId="7" animBg="1" advAuto="0"/>
      <p:bldP spid="12" grpId="0" animBg="1" advAuto="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 name="TextBox 3"/>
          <p:cNvSpPr txBox="1"/>
          <p:nvPr/>
        </p:nvSpPr>
        <p:spPr>
          <a:xfrm>
            <a:off x="395536" y="404664"/>
            <a:ext cx="6990716" cy="3506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defRPr sz="1800">
                <a:solidFill>
                  <a:schemeClr val="accent3">
                    <a:lumOff val="44000"/>
                  </a:schemeClr>
                </a:solidFill>
              </a:defRPr>
            </a:pPr>
            <a:r>
              <a:t>Where does this all fit in with water?  Mars – a quick  geology recap </a:t>
            </a:r>
          </a:p>
        </p:txBody>
      </p:sp>
      <p:pic>
        <p:nvPicPr>
          <p:cNvPr id="171" name="Picture 4" descr="Picture 4"/>
          <p:cNvPicPr>
            <a:picLocks noChangeAspect="1"/>
          </p:cNvPicPr>
          <p:nvPr/>
        </p:nvPicPr>
        <p:blipFill>
          <a:blip r:embed="rId3"/>
          <a:stretch>
            <a:fillRect/>
          </a:stretch>
        </p:blipFill>
        <p:spPr>
          <a:xfrm>
            <a:off x="1331640" y="1196751"/>
            <a:ext cx="6732241" cy="5049182"/>
          </a:xfrm>
          <a:prstGeom prst="rect">
            <a:avLst/>
          </a:prstGeom>
          <a:ln w="12700">
            <a:miter lim="400000"/>
          </a:ln>
        </p:spPr>
      </p:pic>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 name="Picture 1" descr="Picture 1"/>
          <p:cNvPicPr>
            <a:picLocks noChangeAspect="1"/>
          </p:cNvPicPr>
          <p:nvPr/>
        </p:nvPicPr>
        <p:blipFill>
          <a:blip r:embed="rId3"/>
          <a:stretch>
            <a:fillRect/>
          </a:stretch>
        </p:blipFill>
        <p:spPr>
          <a:xfrm>
            <a:off x="1187624" y="1196751"/>
            <a:ext cx="6492214" cy="4869162"/>
          </a:xfrm>
          <a:prstGeom prst="rect">
            <a:avLst/>
          </a:prstGeom>
          <a:ln w="12700">
            <a:miter lim="400000"/>
          </a:ln>
        </p:spPr>
      </p:pic>
      <p:sp>
        <p:nvSpPr>
          <p:cNvPr id="176" name="TextBox 2"/>
          <p:cNvSpPr txBox="1"/>
          <p:nvPr/>
        </p:nvSpPr>
        <p:spPr>
          <a:xfrm>
            <a:off x="395536" y="404664"/>
            <a:ext cx="5214266" cy="3506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defRPr sz="1800">
                <a:solidFill>
                  <a:schemeClr val="accent3">
                    <a:lumOff val="44000"/>
                  </a:schemeClr>
                </a:solidFill>
              </a:defRPr>
            </a:pPr>
            <a:r>
              <a:t>The Northern basin – little topography, 3km+ lower</a:t>
            </a: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 name="Picture 1" descr="Picture 1"/>
          <p:cNvPicPr>
            <a:picLocks noChangeAspect="1"/>
          </p:cNvPicPr>
          <p:nvPr/>
        </p:nvPicPr>
        <p:blipFill>
          <a:blip r:embed="rId3"/>
          <a:stretch>
            <a:fillRect/>
          </a:stretch>
        </p:blipFill>
        <p:spPr>
          <a:xfrm>
            <a:off x="1187624" y="1268759"/>
            <a:ext cx="6588225" cy="4941170"/>
          </a:xfrm>
          <a:prstGeom prst="rect">
            <a:avLst/>
          </a:prstGeom>
          <a:ln w="12700">
            <a:miter lim="400000"/>
          </a:ln>
        </p:spPr>
      </p:pic>
      <p:sp>
        <p:nvSpPr>
          <p:cNvPr id="181" name="TextBox 2"/>
          <p:cNvSpPr txBox="1"/>
          <p:nvPr/>
        </p:nvSpPr>
        <p:spPr>
          <a:xfrm>
            <a:off x="395536" y="404664"/>
            <a:ext cx="1756133" cy="3506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1800">
                <a:solidFill>
                  <a:schemeClr val="accent3">
                    <a:lumOff val="44000"/>
                  </a:schemeClr>
                </a:solidFill>
              </a:defRPr>
            </a:lvl1pPr>
          </a:lstStyle>
          <a:p>
            <a:r>
              <a:t>The South is old</a:t>
            </a: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 name="Picture 1" descr="Picture 1"/>
          <p:cNvPicPr>
            <a:picLocks noChangeAspect="1"/>
          </p:cNvPicPr>
          <p:nvPr/>
        </p:nvPicPr>
        <p:blipFill>
          <a:blip r:embed="rId2"/>
          <a:stretch>
            <a:fillRect/>
          </a:stretch>
        </p:blipFill>
        <p:spPr>
          <a:xfrm>
            <a:off x="1187624" y="1124744"/>
            <a:ext cx="6494698" cy="4864730"/>
          </a:xfrm>
          <a:prstGeom prst="rect">
            <a:avLst/>
          </a:prstGeom>
          <a:ln w="12700">
            <a:miter lim="400000"/>
          </a:ln>
        </p:spPr>
      </p:pic>
      <p:sp>
        <p:nvSpPr>
          <p:cNvPr id="186" name="TextBox 2"/>
          <p:cNvSpPr txBox="1"/>
          <p:nvPr/>
        </p:nvSpPr>
        <p:spPr>
          <a:xfrm>
            <a:off x="395535" y="404664"/>
            <a:ext cx="5949403" cy="3506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defRPr sz="1800">
                <a:solidFill>
                  <a:schemeClr val="accent3">
                    <a:lumOff val="44000"/>
                  </a:schemeClr>
                </a:solidFill>
              </a:defRPr>
            </a:pPr>
            <a:r>
              <a:t>Lots of evidence of water – hydration &amp; remnant mag field</a:t>
            </a:r>
          </a:p>
        </p:txBody>
      </p:sp>
    </p:spTree>
  </p:cSld>
  <p:clrMapOvr>
    <a:masterClrMapping/>
  </p:clrMapOvr>
  <p:transition spd="med"/>
</p:sld>
</file>

<file path=ppt/theme/theme1.xml><?xml version="1.0" encoding="utf-8"?>
<a:theme xmlns:a="http://schemas.openxmlformats.org/drawingml/2006/main" name="July 2015">
  <a:themeElements>
    <a:clrScheme name="July 2015">
      <a:dk1>
        <a:srgbClr val="000000"/>
      </a:dk1>
      <a:lt1>
        <a:srgbClr val="FFFFFF"/>
      </a:lt1>
      <a:dk2>
        <a:srgbClr val="A7A7A7"/>
      </a:dk2>
      <a:lt2>
        <a:srgbClr val="535353"/>
      </a:lt2>
      <a:accent1>
        <a:srgbClr val="BBE0E3"/>
      </a:accent1>
      <a:accent2>
        <a:srgbClr val="333399"/>
      </a:accent2>
      <a:accent3>
        <a:srgbClr val="8F8F8F"/>
      </a:accent3>
      <a:accent4>
        <a:srgbClr val="707070"/>
      </a:accent4>
      <a:accent5>
        <a:srgbClr val="DAEDEF"/>
      </a:accent5>
      <a:accent6>
        <a:srgbClr val="2D2D8A"/>
      </a:accent6>
      <a:hlink>
        <a:srgbClr val="0000FF"/>
      </a:hlink>
      <a:folHlink>
        <a:srgbClr val="FF00FF"/>
      </a:folHlink>
    </a:clrScheme>
    <a:fontScheme name="July 2015">
      <a:majorFont>
        <a:latin typeface="Calibri"/>
        <a:ea typeface="Calibri"/>
        <a:cs typeface="Calibri"/>
      </a:majorFont>
      <a:minorFont>
        <a:latin typeface="Arial"/>
        <a:ea typeface="Arial"/>
        <a:cs typeface="Arial"/>
      </a:minorFont>
    </a:fontScheme>
    <a:fmtScheme name="July 201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lumOff val="44000"/>
          </a:schemeClr>
        </a:solidFill>
        <a:ln w="25400" cap="flat">
          <a:solidFill>
            <a:schemeClr val="accent1"/>
          </a:solidFill>
          <a:prstDash val="solid"/>
          <a:round/>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July 2015">
  <a:themeElements>
    <a:clrScheme name="July 2015">
      <a:dk1>
        <a:srgbClr val="000000"/>
      </a:dk1>
      <a:lt1>
        <a:srgbClr val="FFFFFF"/>
      </a:lt1>
      <a:dk2>
        <a:srgbClr val="A7A7A7"/>
      </a:dk2>
      <a:lt2>
        <a:srgbClr val="535353"/>
      </a:lt2>
      <a:accent1>
        <a:srgbClr val="BBE0E3"/>
      </a:accent1>
      <a:accent2>
        <a:srgbClr val="333399"/>
      </a:accent2>
      <a:accent3>
        <a:srgbClr val="8F8F8F"/>
      </a:accent3>
      <a:accent4>
        <a:srgbClr val="707070"/>
      </a:accent4>
      <a:accent5>
        <a:srgbClr val="DAEDEF"/>
      </a:accent5>
      <a:accent6>
        <a:srgbClr val="2D2D8A"/>
      </a:accent6>
      <a:hlink>
        <a:srgbClr val="0000FF"/>
      </a:hlink>
      <a:folHlink>
        <a:srgbClr val="FF00FF"/>
      </a:folHlink>
    </a:clrScheme>
    <a:fontScheme name="July 2015">
      <a:majorFont>
        <a:latin typeface="Calibri"/>
        <a:ea typeface="Calibri"/>
        <a:cs typeface="Calibri"/>
      </a:majorFont>
      <a:minorFont>
        <a:latin typeface="Arial"/>
        <a:ea typeface="Arial"/>
        <a:cs typeface="Arial"/>
      </a:minorFont>
    </a:fontScheme>
    <a:fmtScheme name="July 201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lumOff val="44000"/>
          </a:schemeClr>
        </a:solidFill>
        <a:ln w="25400" cap="flat">
          <a:solidFill>
            <a:schemeClr val="accent1"/>
          </a:solidFill>
          <a:prstDash val="solid"/>
          <a:round/>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1734</TotalTime>
  <Words>1609</Words>
  <Application>Microsoft Macintosh PowerPoint</Application>
  <PresentationFormat>On-screen Show (4:3)</PresentationFormat>
  <Paragraphs>179</Paragraphs>
  <Slides>38</Slides>
  <Notes>3</Notes>
  <HiddenSlides>0</HiddenSlides>
  <MMClips>3</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38</vt:i4>
      </vt:variant>
    </vt:vector>
  </HeadingPairs>
  <TitlesOfParts>
    <vt:vector size="44" baseType="lpstr">
      <vt:lpstr>Arial</vt:lpstr>
      <vt:lpstr>Calibri</vt:lpstr>
      <vt:lpstr>Helvetica</vt:lpstr>
      <vt:lpstr>Lucida Blackletter</vt:lpstr>
      <vt:lpstr>Wingdings</vt:lpstr>
      <vt:lpstr>July 2015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Jon Wade</cp:lastModifiedBy>
  <cp:revision>29</cp:revision>
  <dcterms:modified xsi:type="dcterms:W3CDTF">2020-01-06T09:15:36Z</dcterms:modified>
</cp:coreProperties>
</file>