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5"/>
  </p:notesMasterIdLst>
  <p:sldIdLst>
    <p:sldId id="256" r:id="rId2"/>
    <p:sldId id="360" r:id="rId3"/>
    <p:sldId id="297" r:id="rId4"/>
    <p:sldId id="375" r:id="rId5"/>
    <p:sldId id="329" r:id="rId6"/>
    <p:sldId id="321" r:id="rId7"/>
    <p:sldId id="357" r:id="rId8"/>
    <p:sldId id="322" r:id="rId9"/>
    <p:sldId id="323" r:id="rId10"/>
    <p:sldId id="319" r:id="rId11"/>
    <p:sldId id="325" r:id="rId12"/>
    <p:sldId id="330" r:id="rId13"/>
    <p:sldId id="303" r:id="rId14"/>
    <p:sldId id="312" r:id="rId15"/>
    <p:sldId id="311" r:id="rId16"/>
    <p:sldId id="314" r:id="rId17"/>
    <p:sldId id="315" r:id="rId18"/>
    <p:sldId id="316" r:id="rId19"/>
    <p:sldId id="310" r:id="rId20"/>
    <p:sldId id="309" r:id="rId21"/>
    <p:sldId id="308" r:id="rId22"/>
    <p:sldId id="313" r:id="rId23"/>
    <p:sldId id="307" r:id="rId24"/>
    <p:sldId id="306" r:id="rId25"/>
    <p:sldId id="304" r:id="rId26"/>
    <p:sldId id="331" r:id="rId27"/>
    <p:sldId id="259" r:id="rId28"/>
    <p:sldId id="261" r:id="rId29"/>
    <p:sldId id="263" r:id="rId30"/>
    <p:sldId id="349" r:id="rId31"/>
    <p:sldId id="348" r:id="rId32"/>
    <p:sldId id="262" r:id="rId33"/>
    <p:sldId id="265" r:id="rId34"/>
    <p:sldId id="376" r:id="rId35"/>
    <p:sldId id="362" r:id="rId36"/>
    <p:sldId id="372" r:id="rId37"/>
    <p:sldId id="356" r:id="rId38"/>
    <p:sldId id="354" r:id="rId39"/>
    <p:sldId id="355" r:id="rId40"/>
    <p:sldId id="367" r:id="rId41"/>
    <p:sldId id="379" r:id="rId42"/>
    <p:sldId id="380" r:id="rId43"/>
    <p:sldId id="378" r:id="rId44"/>
    <p:sldId id="381" r:id="rId45"/>
    <p:sldId id="333" r:id="rId46"/>
    <p:sldId id="271" r:id="rId47"/>
    <p:sldId id="274" r:id="rId48"/>
    <p:sldId id="275" r:id="rId49"/>
    <p:sldId id="382" r:id="rId50"/>
    <p:sldId id="383" r:id="rId51"/>
    <p:sldId id="332" r:id="rId52"/>
    <p:sldId id="305" r:id="rId53"/>
    <p:sldId id="320"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FDB90B63-6FC4-C445-8797-97ACF1793AFC}">
          <p14:sldIdLst>
            <p14:sldId id="256"/>
            <p14:sldId id="360"/>
            <p14:sldId id="297"/>
            <p14:sldId id="375"/>
          </p14:sldIdLst>
        </p14:section>
        <p14:section name="Impact Outcome" id="{21892931-D710-5145-9621-74ED75AFB174}">
          <p14:sldIdLst>
            <p14:sldId id="329"/>
            <p14:sldId id="321"/>
            <p14:sldId id="357"/>
            <p14:sldId id="322"/>
            <p14:sldId id="323"/>
            <p14:sldId id="319"/>
            <p14:sldId id="325"/>
          </p14:sldIdLst>
        </p14:section>
        <p14:section name="The Code" id="{35871109-5018-F446-8EEE-F0C34ACE9AA7}">
          <p14:sldIdLst>
            <p14:sldId id="330"/>
            <p14:sldId id="303"/>
            <p14:sldId id="312"/>
            <p14:sldId id="311"/>
            <p14:sldId id="314"/>
            <p14:sldId id="315"/>
            <p14:sldId id="316"/>
            <p14:sldId id="310"/>
            <p14:sldId id="309"/>
            <p14:sldId id="308"/>
            <p14:sldId id="313"/>
            <p14:sldId id="307"/>
            <p14:sldId id="306"/>
            <p14:sldId id="304"/>
          </p14:sldIdLst>
        </p14:section>
        <p14:section name="Application to Earth" id="{E4E7CC80-D414-FF4C-865E-197FA2D81D4C}">
          <p14:sldIdLst>
            <p14:sldId id="331"/>
            <p14:sldId id="259"/>
            <p14:sldId id="261"/>
            <p14:sldId id="263"/>
            <p14:sldId id="349"/>
            <p14:sldId id="348"/>
            <p14:sldId id="262"/>
            <p14:sldId id="265"/>
            <p14:sldId id="376"/>
            <p14:sldId id="362"/>
            <p14:sldId id="372"/>
            <p14:sldId id="356"/>
            <p14:sldId id="354"/>
            <p14:sldId id="355"/>
            <p14:sldId id="367"/>
            <p14:sldId id="379"/>
            <p14:sldId id="380"/>
            <p14:sldId id="378"/>
            <p14:sldId id="381"/>
          </p14:sldIdLst>
        </p14:section>
        <p14:section name="What Next..." id="{FCD38736-9C81-E44C-BF1A-5D759E423F0D}">
          <p14:sldIdLst>
            <p14:sldId id="333"/>
            <p14:sldId id="271"/>
            <p14:sldId id="274"/>
            <p14:sldId id="275"/>
            <p14:sldId id="382"/>
            <p14:sldId id="383"/>
          </p14:sldIdLst>
        </p14:section>
        <p14:section name="Slide Templates" id="{D9CC4C71-6C5B-EE47-90F5-10EBC6BFD184}">
          <p14:sldIdLst>
            <p14:sldId id="332"/>
            <p14:sldId id="305"/>
            <p14:sldId id="32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riona Sinclair" initials="CS" lastIdx="1" clrIdx="0">
    <p:extLst>
      <p:ext uri="{19B8F6BF-5375-455C-9EA6-DF929625EA0E}">
        <p15:presenceInfo xmlns:p15="http://schemas.microsoft.com/office/powerpoint/2012/main" userId="Catriona Sinclai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2647"/>
  </p:normalViewPr>
  <p:slideViewPr>
    <p:cSldViewPr snapToGrid="0" snapToObjects="1">
      <p:cViewPr>
        <p:scale>
          <a:sx n="69" d="100"/>
          <a:sy n="69" d="100"/>
        </p:scale>
        <p:origin x="2232" y="936"/>
      </p:cViewPr>
      <p:guideLst/>
    </p:cSldViewPr>
  </p:slideViewPr>
  <p:notesTextViewPr>
    <p:cViewPr>
      <p:scale>
        <a:sx n="1" d="1"/>
        <a:sy n="1" d="1"/>
      </p:scale>
      <p:origin x="0" y="0"/>
    </p:cViewPr>
  </p:notesTextViewPr>
  <p:notesViewPr>
    <p:cSldViewPr snapToGrid="0" snapToObjects="1">
      <p:cViewPr varScale="1">
        <p:scale>
          <a:sx n="96" d="100"/>
          <a:sy n="96" d="100"/>
        </p:scale>
        <p:origin x="3688"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B07E4E6B-D249-C942-876C-4EDFE0DCD2C9}" type="datetimeFigureOut">
              <a:rPr lang="en-GB" smtClean="0"/>
              <a:t>24/12/2019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36DE89-6217-E345-B2C6-39E13ECDF787}" type="slidenum">
              <a:rPr lang="en-GB" smtClean="0"/>
              <a:t>‹#›</a:t>
            </a:fld>
            <a:endParaRPr lang="en-GB"/>
          </a:p>
        </p:txBody>
      </p:sp>
    </p:spTree>
    <p:extLst>
      <p:ext uri="{BB962C8B-B14F-4D97-AF65-F5344CB8AC3E}">
        <p14:creationId xmlns:p14="http://schemas.microsoft.com/office/powerpoint/2010/main" val="2227420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8500" y="1143000"/>
            <a:ext cx="5486400" cy="3086100"/>
          </a:xfrm>
        </p:spPr>
      </p:sp>
      <p:sp>
        <p:nvSpPr>
          <p:cNvPr id="3" name="Notes Placeholder 2"/>
          <p:cNvSpPr>
            <a:spLocks noGrp="1"/>
          </p:cNvSpPr>
          <p:nvPr>
            <p:ph type="body" idx="1"/>
          </p:nvPr>
        </p:nvSpPr>
        <p:spPr/>
        <p:txBody>
          <a:bodyPr/>
          <a:lstStyle/>
          <a:p>
            <a:r>
              <a:rPr lang="en-GB" dirty="0"/>
              <a:t>Hello everyone, thank you for having me to speak today. </a:t>
            </a:r>
          </a:p>
          <a:p>
            <a:r>
              <a:rPr lang="en-GB" dirty="0"/>
              <a:t>My name is Catriona Sinclair and I’m going to tell you a bit about the work I’ve been doing during my PhD with Mark Wyatt at the institute of astronomy in Cambridge on the effect of impacts on terrestrial planet atmospheres. </a:t>
            </a:r>
          </a:p>
        </p:txBody>
      </p:sp>
      <p:sp>
        <p:nvSpPr>
          <p:cNvPr id="4" name="Slide Number Placeholder 3"/>
          <p:cNvSpPr>
            <a:spLocks noGrp="1"/>
          </p:cNvSpPr>
          <p:nvPr>
            <p:ph type="sldNum" sz="quarter" idx="5"/>
          </p:nvPr>
        </p:nvSpPr>
        <p:spPr/>
        <p:txBody>
          <a:bodyPr/>
          <a:lstStyle/>
          <a:p>
            <a:fld id="{5D36DE89-6217-E345-B2C6-39E13ECDF787}" type="slidenum">
              <a:rPr lang="en-GB" smtClean="0"/>
              <a:t>1</a:t>
            </a:fld>
            <a:endParaRPr lang="en-GB"/>
          </a:p>
        </p:txBody>
      </p:sp>
    </p:spTree>
    <p:extLst>
      <p:ext uri="{BB962C8B-B14F-4D97-AF65-F5344CB8AC3E}">
        <p14:creationId xmlns:p14="http://schemas.microsoft.com/office/powerpoint/2010/main" val="3417748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region where this effect becomes important is shown here by this black line, so we can see it is relevant for only the largest objects, with diameters of at least several hundred kilometres. </a:t>
            </a:r>
          </a:p>
          <a:p>
            <a:r>
              <a:rPr lang="en-GB" dirty="0"/>
              <a:t>However as the atmosphere mass decreases, this limit becomes significant for smaller impactors. </a:t>
            </a:r>
          </a:p>
        </p:txBody>
      </p:sp>
      <p:sp>
        <p:nvSpPr>
          <p:cNvPr id="4" name="Slide Number Placeholder 3"/>
          <p:cNvSpPr>
            <a:spLocks noGrp="1"/>
          </p:cNvSpPr>
          <p:nvPr>
            <p:ph type="sldNum" sz="quarter" idx="5"/>
          </p:nvPr>
        </p:nvSpPr>
        <p:spPr/>
        <p:txBody>
          <a:bodyPr/>
          <a:lstStyle/>
          <a:p>
            <a:fld id="{5D36DE89-6217-E345-B2C6-39E13ECDF787}" type="slidenum">
              <a:rPr lang="en-GB" smtClean="0"/>
              <a:t>10</a:t>
            </a:fld>
            <a:endParaRPr lang="en-GB"/>
          </a:p>
        </p:txBody>
      </p:sp>
    </p:spTree>
    <p:extLst>
      <p:ext uri="{BB962C8B-B14F-4D97-AF65-F5344CB8AC3E}">
        <p14:creationId xmlns:p14="http://schemas.microsoft.com/office/powerpoint/2010/main" val="2881628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also include the effect of giant impacts, using the prescription from Schlichting 2015. </a:t>
            </a:r>
          </a:p>
          <a:p>
            <a:r>
              <a:rPr lang="en-GB" dirty="0"/>
              <a:t>by a giant impact we mean an impact large enough and fast enough that when it impacts the planet it not only causes atmosphere loss through the cratering impact, but also sends a shock wave through the planet, which can accelerate regions of the atmosphere on the opposite side of the planet beyond the planet's escape velocity, causing non local atmosphere loss.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effect is negligible for the atmosphere mass shown here, but scales with the atmosphere mass, so becomes significant when considering atmospheres that grow significantly during their evolution. </a:t>
            </a:r>
          </a:p>
          <a:p>
            <a:endParaRPr lang="en-GB" dirty="0"/>
          </a:p>
        </p:txBody>
      </p:sp>
      <p:sp>
        <p:nvSpPr>
          <p:cNvPr id="4" name="Slide Number Placeholder 3"/>
          <p:cNvSpPr>
            <a:spLocks noGrp="1"/>
          </p:cNvSpPr>
          <p:nvPr>
            <p:ph type="sldNum" sz="quarter" idx="5"/>
          </p:nvPr>
        </p:nvSpPr>
        <p:spPr/>
        <p:txBody>
          <a:bodyPr/>
          <a:lstStyle/>
          <a:p>
            <a:fld id="{5D36DE89-6217-E345-B2C6-39E13ECDF787}" type="slidenum">
              <a:rPr lang="en-GB" smtClean="0"/>
              <a:t>11</a:t>
            </a:fld>
            <a:endParaRPr lang="en-GB"/>
          </a:p>
        </p:txBody>
      </p:sp>
    </p:spTree>
    <p:extLst>
      <p:ext uri="{BB962C8B-B14F-4D97-AF65-F5344CB8AC3E}">
        <p14:creationId xmlns:p14="http://schemas.microsoft.com/office/powerpoint/2010/main" val="4030797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now we not what a single impactor does to the atmosphere, I’m going to describe the code we have developed. </a:t>
            </a:r>
          </a:p>
        </p:txBody>
      </p:sp>
      <p:sp>
        <p:nvSpPr>
          <p:cNvPr id="4" name="Slide Number Placeholder 3"/>
          <p:cNvSpPr>
            <a:spLocks noGrp="1"/>
          </p:cNvSpPr>
          <p:nvPr>
            <p:ph type="sldNum" sz="quarter" idx="5"/>
          </p:nvPr>
        </p:nvSpPr>
        <p:spPr/>
        <p:txBody>
          <a:bodyPr/>
          <a:lstStyle/>
          <a:p>
            <a:fld id="{5D36DE89-6217-E345-B2C6-39E13ECDF787}" type="slidenum">
              <a:rPr lang="en-GB" smtClean="0"/>
              <a:t>12</a:t>
            </a:fld>
            <a:endParaRPr lang="en-GB"/>
          </a:p>
        </p:txBody>
      </p:sp>
    </p:spTree>
    <p:extLst>
      <p:ext uri="{BB962C8B-B14F-4D97-AF65-F5344CB8AC3E}">
        <p14:creationId xmlns:p14="http://schemas.microsoft.com/office/powerpoint/2010/main" val="270519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does it work?</a:t>
            </a:r>
          </a:p>
        </p:txBody>
      </p:sp>
      <p:sp>
        <p:nvSpPr>
          <p:cNvPr id="4" name="Slide Number Placeholder 3"/>
          <p:cNvSpPr>
            <a:spLocks noGrp="1"/>
          </p:cNvSpPr>
          <p:nvPr>
            <p:ph type="sldNum" sz="quarter" idx="5"/>
          </p:nvPr>
        </p:nvSpPr>
        <p:spPr/>
        <p:txBody>
          <a:bodyPr/>
          <a:lstStyle/>
          <a:p>
            <a:fld id="{5D36DE89-6217-E345-B2C6-39E13ECDF787}" type="slidenum">
              <a:rPr lang="en-GB" smtClean="0"/>
              <a:t>13</a:t>
            </a:fld>
            <a:endParaRPr lang="en-GB"/>
          </a:p>
        </p:txBody>
      </p:sp>
    </p:spTree>
    <p:extLst>
      <p:ext uri="{BB962C8B-B14F-4D97-AF65-F5344CB8AC3E}">
        <p14:creationId xmlns:p14="http://schemas.microsoft.com/office/powerpoint/2010/main" val="3494731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allows you to specify the initial conditions for your atmosphere</a:t>
            </a:r>
          </a:p>
        </p:txBody>
      </p:sp>
      <p:sp>
        <p:nvSpPr>
          <p:cNvPr id="4" name="Slide Number Placeholder 3"/>
          <p:cNvSpPr>
            <a:spLocks noGrp="1"/>
          </p:cNvSpPr>
          <p:nvPr>
            <p:ph type="sldNum" sz="quarter" idx="5"/>
          </p:nvPr>
        </p:nvSpPr>
        <p:spPr/>
        <p:txBody>
          <a:bodyPr/>
          <a:lstStyle/>
          <a:p>
            <a:fld id="{5D36DE89-6217-E345-B2C6-39E13ECDF787}" type="slidenum">
              <a:rPr lang="en-GB" smtClean="0"/>
              <a:t>14</a:t>
            </a:fld>
            <a:endParaRPr lang="en-GB"/>
          </a:p>
        </p:txBody>
      </p:sp>
    </p:spTree>
    <p:extLst>
      <p:ext uri="{BB962C8B-B14F-4D97-AF65-F5344CB8AC3E}">
        <p14:creationId xmlns:p14="http://schemas.microsoft.com/office/powerpoint/2010/main" val="3607772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specifically the total atmosphere mass and mean molecular weight</a:t>
            </a:r>
          </a:p>
        </p:txBody>
      </p:sp>
      <p:sp>
        <p:nvSpPr>
          <p:cNvPr id="4" name="Slide Number Placeholder 3"/>
          <p:cNvSpPr>
            <a:spLocks noGrp="1"/>
          </p:cNvSpPr>
          <p:nvPr>
            <p:ph type="sldNum" sz="quarter" idx="5"/>
          </p:nvPr>
        </p:nvSpPr>
        <p:spPr/>
        <p:txBody>
          <a:bodyPr/>
          <a:lstStyle/>
          <a:p>
            <a:fld id="{5D36DE89-6217-E345-B2C6-39E13ECDF787}" type="slidenum">
              <a:rPr lang="en-GB" smtClean="0"/>
              <a:t>15</a:t>
            </a:fld>
            <a:endParaRPr lang="en-GB"/>
          </a:p>
        </p:txBody>
      </p:sp>
    </p:spTree>
    <p:extLst>
      <p:ext uri="{BB962C8B-B14F-4D97-AF65-F5344CB8AC3E}">
        <p14:creationId xmlns:p14="http://schemas.microsoft.com/office/powerpoint/2010/main" val="378944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initial properties of the planet</a:t>
            </a:r>
          </a:p>
        </p:txBody>
      </p:sp>
      <p:sp>
        <p:nvSpPr>
          <p:cNvPr id="4" name="Slide Number Placeholder 3"/>
          <p:cNvSpPr>
            <a:spLocks noGrp="1"/>
          </p:cNvSpPr>
          <p:nvPr>
            <p:ph type="sldNum" sz="quarter" idx="5"/>
          </p:nvPr>
        </p:nvSpPr>
        <p:spPr/>
        <p:txBody>
          <a:bodyPr/>
          <a:lstStyle/>
          <a:p>
            <a:fld id="{5D36DE89-6217-E345-B2C6-39E13ECDF787}" type="slidenum">
              <a:rPr lang="en-GB" smtClean="0"/>
              <a:t>16</a:t>
            </a:fld>
            <a:endParaRPr lang="en-GB"/>
          </a:p>
        </p:txBody>
      </p:sp>
    </p:spTree>
    <p:extLst>
      <p:ext uri="{BB962C8B-B14F-4D97-AF65-F5344CB8AC3E}">
        <p14:creationId xmlns:p14="http://schemas.microsoft.com/office/powerpoint/2010/main" val="1579040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its mass, density, semi major axis and the luminosity and mass of the host star</a:t>
            </a:r>
          </a:p>
        </p:txBody>
      </p:sp>
      <p:sp>
        <p:nvSpPr>
          <p:cNvPr id="4" name="Slide Number Placeholder 3"/>
          <p:cNvSpPr>
            <a:spLocks noGrp="1"/>
          </p:cNvSpPr>
          <p:nvPr>
            <p:ph type="sldNum" sz="quarter" idx="5"/>
          </p:nvPr>
        </p:nvSpPr>
        <p:spPr/>
        <p:txBody>
          <a:bodyPr/>
          <a:lstStyle/>
          <a:p>
            <a:fld id="{5D36DE89-6217-E345-B2C6-39E13ECDF787}" type="slidenum">
              <a:rPr lang="en-GB" smtClean="0"/>
              <a:t>17</a:t>
            </a:fld>
            <a:endParaRPr lang="en-GB"/>
          </a:p>
        </p:txBody>
      </p:sp>
    </p:spTree>
    <p:extLst>
      <p:ext uri="{BB962C8B-B14F-4D97-AF65-F5344CB8AC3E}">
        <p14:creationId xmlns:p14="http://schemas.microsoft.com/office/powerpoint/2010/main" val="3019333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any number of individual impactor populations, </a:t>
            </a:r>
          </a:p>
        </p:txBody>
      </p:sp>
      <p:sp>
        <p:nvSpPr>
          <p:cNvPr id="4" name="Slide Number Placeholder 3"/>
          <p:cNvSpPr>
            <a:spLocks noGrp="1"/>
          </p:cNvSpPr>
          <p:nvPr>
            <p:ph type="sldNum" sz="quarter" idx="5"/>
          </p:nvPr>
        </p:nvSpPr>
        <p:spPr/>
        <p:txBody>
          <a:bodyPr/>
          <a:lstStyle/>
          <a:p>
            <a:fld id="{5D36DE89-6217-E345-B2C6-39E13ECDF787}" type="slidenum">
              <a:rPr lang="en-GB" smtClean="0"/>
              <a:t>18</a:t>
            </a:fld>
            <a:endParaRPr lang="en-GB"/>
          </a:p>
        </p:txBody>
      </p:sp>
    </p:spTree>
    <p:extLst>
      <p:ext uri="{BB962C8B-B14F-4D97-AF65-F5344CB8AC3E}">
        <p14:creationId xmlns:p14="http://schemas.microsoft.com/office/powerpoint/2010/main" val="9234895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of which can have a time dependent composition, size distribution, impact velocity distribution and impact rate. </a:t>
            </a:r>
          </a:p>
        </p:txBody>
      </p:sp>
      <p:sp>
        <p:nvSpPr>
          <p:cNvPr id="4" name="Slide Number Placeholder 3"/>
          <p:cNvSpPr>
            <a:spLocks noGrp="1"/>
          </p:cNvSpPr>
          <p:nvPr>
            <p:ph type="sldNum" sz="quarter" idx="5"/>
          </p:nvPr>
        </p:nvSpPr>
        <p:spPr/>
        <p:txBody>
          <a:bodyPr/>
          <a:lstStyle/>
          <a:p>
            <a:fld id="{5D36DE89-6217-E345-B2C6-39E13ECDF787}" type="slidenum">
              <a:rPr lang="en-GB" smtClean="0"/>
              <a:t>19</a:t>
            </a:fld>
            <a:endParaRPr lang="en-GB"/>
          </a:p>
        </p:txBody>
      </p:sp>
    </p:spTree>
    <p:extLst>
      <p:ext uri="{BB962C8B-B14F-4D97-AF65-F5344CB8AC3E}">
        <p14:creationId xmlns:p14="http://schemas.microsoft.com/office/powerpoint/2010/main" val="1847090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I will be talking today about the numerical code we have developed that models this process, and what we hope to do with it as well as presenting some very preliminary results for the evolution of Earths atmosphere during the accretion of the late veneer, after the Moon forming impact. </a:t>
            </a:r>
          </a:p>
          <a:p>
            <a:endParaRPr lang="en-GB" dirty="0"/>
          </a:p>
        </p:txBody>
      </p:sp>
      <p:sp>
        <p:nvSpPr>
          <p:cNvPr id="4" name="Slide Number Placeholder 3"/>
          <p:cNvSpPr>
            <a:spLocks noGrp="1"/>
          </p:cNvSpPr>
          <p:nvPr>
            <p:ph type="sldNum" sz="quarter" idx="5"/>
          </p:nvPr>
        </p:nvSpPr>
        <p:spPr/>
        <p:txBody>
          <a:bodyPr/>
          <a:lstStyle/>
          <a:p>
            <a:fld id="{5D36DE89-6217-E345-B2C6-39E13ECDF787}" type="slidenum">
              <a:rPr lang="en-GB" smtClean="0"/>
              <a:t>2</a:t>
            </a:fld>
            <a:endParaRPr lang="en-GB"/>
          </a:p>
        </p:txBody>
      </p:sp>
    </p:spTree>
    <p:extLst>
      <p:ext uri="{BB962C8B-B14F-4D97-AF65-F5344CB8AC3E}">
        <p14:creationId xmlns:p14="http://schemas.microsoft.com/office/powerpoint/2010/main" val="38894978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code then stochastically samples the impactors from these distributions</a:t>
            </a:r>
          </a:p>
        </p:txBody>
      </p:sp>
      <p:sp>
        <p:nvSpPr>
          <p:cNvPr id="4" name="Slide Number Placeholder 3"/>
          <p:cNvSpPr>
            <a:spLocks noGrp="1"/>
          </p:cNvSpPr>
          <p:nvPr>
            <p:ph type="sldNum" sz="quarter" idx="5"/>
          </p:nvPr>
        </p:nvSpPr>
        <p:spPr/>
        <p:txBody>
          <a:bodyPr/>
          <a:lstStyle/>
          <a:p>
            <a:fld id="{5D36DE89-6217-E345-B2C6-39E13ECDF787}" type="slidenum">
              <a:rPr lang="en-GB" smtClean="0"/>
              <a:t>20</a:t>
            </a:fld>
            <a:endParaRPr lang="en-GB"/>
          </a:p>
        </p:txBody>
      </p:sp>
    </p:spTree>
    <p:extLst>
      <p:ext uri="{BB962C8B-B14F-4D97-AF65-F5344CB8AC3E}">
        <p14:creationId xmlns:p14="http://schemas.microsoft.com/office/powerpoint/2010/main" val="36991045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based on a prescription for the outcome of an impact </a:t>
            </a:r>
          </a:p>
        </p:txBody>
      </p:sp>
      <p:sp>
        <p:nvSpPr>
          <p:cNvPr id="4" name="Slide Number Placeholder 3"/>
          <p:cNvSpPr>
            <a:spLocks noGrp="1"/>
          </p:cNvSpPr>
          <p:nvPr>
            <p:ph type="sldNum" sz="quarter" idx="5"/>
          </p:nvPr>
        </p:nvSpPr>
        <p:spPr/>
        <p:txBody>
          <a:bodyPr/>
          <a:lstStyle/>
          <a:p>
            <a:fld id="{5D36DE89-6217-E345-B2C6-39E13ECDF787}" type="slidenum">
              <a:rPr lang="en-GB" smtClean="0"/>
              <a:t>21</a:t>
            </a:fld>
            <a:endParaRPr lang="en-GB"/>
          </a:p>
        </p:txBody>
      </p:sp>
    </p:spTree>
    <p:extLst>
      <p:ext uri="{BB962C8B-B14F-4D97-AF65-F5344CB8AC3E}">
        <p14:creationId xmlns:p14="http://schemas.microsoft.com/office/powerpoint/2010/main" val="31282470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calculates the mass gain and mass loss caused by those impactors</a:t>
            </a:r>
          </a:p>
        </p:txBody>
      </p:sp>
      <p:sp>
        <p:nvSpPr>
          <p:cNvPr id="4" name="Slide Number Placeholder 3"/>
          <p:cNvSpPr>
            <a:spLocks noGrp="1"/>
          </p:cNvSpPr>
          <p:nvPr>
            <p:ph type="sldNum" sz="quarter" idx="5"/>
          </p:nvPr>
        </p:nvSpPr>
        <p:spPr/>
        <p:txBody>
          <a:bodyPr/>
          <a:lstStyle/>
          <a:p>
            <a:fld id="{5D36DE89-6217-E345-B2C6-39E13ECDF787}" type="slidenum">
              <a:rPr lang="en-GB" smtClean="0"/>
              <a:t>22</a:t>
            </a:fld>
            <a:endParaRPr lang="en-GB"/>
          </a:p>
        </p:txBody>
      </p:sp>
    </p:spTree>
    <p:extLst>
      <p:ext uri="{BB962C8B-B14F-4D97-AF65-F5344CB8AC3E}">
        <p14:creationId xmlns:p14="http://schemas.microsoft.com/office/powerpoint/2010/main" val="8838808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code then uses an adaptive time step, to evolve the atmosphere and planet properties in time as a result of these impacts</a:t>
            </a:r>
          </a:p>
        </p:txBody>
      </p:sp>
      <p:sp>
        <p:nvSpPr>
          <p:cNvPr id="4" name="Slide Number Placeholder 3"/>
          <p:cNvSpPr>
            <a:spLocks noGrp="1"/>
          </p:cNvSpPr>
          <p:nvPr>
            <p:ph type="sldNum" sz="quarter" idx="5"/>
          </p:nvPr>
        </p:nvSpPr>
        <p:spPr/>
        <p:txBody>
          <a:bodyPr/>
          <a:lstStyle/>
          <a:p>
            <a:fld id="{5D36DE89-6217-E345-B2C6-39E13ECDF787}" type="slidenum">
              <a:rPr lang="en-GB" smtClean="0"/>
              <a:t>23</a:t>
            </a:fld>
            <a:endParaRPr lang="en-GB"/>
          </a:p>
        </p:txBody>
      </p:sp>
    </p:spTree>
    <p:extLst>
      <p:ext uri="{BB962C8B-B14F-4D97-AF65-F5344CB8AC3E}">
        <p14:creationId xmlns:p14="http://schemas.microsoft.com/office/powerpoint/2010/main" val="36900471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gives us results in the form of the planet mass and atmosphere properties as a function of time. </a:t>
            </a:r>
          </a:p>
        </p:txBody>
      </p:sp>
      <p:sp>
        <p:nvSpPr>
          <p:cNvPr id="4" name="Slide Number Placeholder 3"/>
          <p:cNvSpPr>
            <a:spLocks noGrp="1"/>
          </p:cNvSpPr>
          <p:nvPr>
            <p:ph type="sldNum" sz="quarter" idx="5"/>
          </p:nvPr>
        </p:nvSpPr>
        <p:spPr/>
        <p:txBody>
          <a:bodyPr/>
          <a:lstStyle/>
          <a:p>
            <a:fld id="{5D36DE89-6217-E345-B2C6-39E13ECDF787}" type="slidenum">
              <a:rPr lang="en-GB" smtClean="0"/>
              <a:t>24</a:t>
            </a:fld>
            <a:endParaRPr lang="en-GB"/>
          </a:p>
        </p:txBody>
      </p:sp>
    </p:spTree>
    <p:extLst>
      <p:ext uri="{BB962C8B-B14F-4D97-AF65-F5344CB8AC3E}">
        <p14:creationId xmlns:p14="http://schemas.microsoft.com/office/powerpoint/2010/main" val="6058612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the atmosphere, we track the mean molecular weight, total mass, and the proportions of the atmosphere mass that are delivered by each impactor population. </a:t>
            </a:r>
          </a:p>
        </p:txBody>
      </p:sp>
      <p:sp>
        <p:nvSpPr>
          <p:cNvPr id="4" name="Slide Number Placeholder 3"/>
          <p:cNvSpPr>
            <a:spLocks noGrp="1"/>
          </p:cNvSpPr>
          <p:nvPr>
            <p:ph type="sldNum" sz="quarter" idx="5"/>
          </p:nvPr>
        </p:nvSpPr>
        <p:spPr/>
        <p:txBody>
          <a:bodyPr/>
          <a:lstStyle/>
          <a:p>
            <a:fld id="{5D36DE89-6217-E345-B2C6-39E13ECDF787}" type="slidenum">
              <a:rPr lang="en-GB" smtClean="0"/>
              <a:t>25</a:t>
            </a:fld>
            <a:endParaRPr lang="en-GB"/>
          </a:p>
        </p:txBody>
      </p:sp>
    </p:spTree>
    <p:extLst>
      <p:ext uri="{BB962C8B-B14F-4D97-AF65-F5344CB8AC3E}">
        <p14:creationId xmlns:p14="http://schemas.microsoft.com/office/powerpoint/2010/main" val="8293050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 now going to discuss the results we obtain from applying this code to some recent dynamical results regarding bombardment of our own planet. </a:t>
            </a:r>
          </a:p>
          <a:p>
            <a:endParaRPr lang="en-GB" dirty="0"/>
          </a:p>
          <a:p>
            <a:r>
              <a:rPr lang="en-GB" dirty="0"/>
              <a:t>I will take you through the inputs we use for the impactors and the Earth, and show you how the stochastic nature of impacts can lead to markedly different atmosphere outcomes for the same impacts.</a:t>
            </a:r>
          </a:p>
          <a:p>
            <a:r>
              <a:rPr lang="en-GB" dirty="0"/>
              <a:t>Finally I will map out where we intend to go next, both short and long term. </a:t>
            </a:r>
          </a:p>
        </p:txBody>
      </p:sp>
      <p:sp>
        <p:nvSpPr>
          <p:cNvPr id="4" name="Slide Number Placeholder 3"/>
          <p:cNvSpPr>
            <a:spLocks noGrp="1"/>
          </p:cNvSpPr>
          <p:nvPr>
            <p:ph type="sldNum" sz="quarter" idx="5"/>
          </p:nvPr>
        </p:nvSpPr>
        <p:spPr/>
        <p:txBody>
          <a:bodyPr/>
          <a:lstStyle/>
          <a:p>
            <a:fld id="{5D36DE89-6217-E345-B2C6-39E13ECDF787}" type="slidenum">
              <a:rPr lang="en-GB" smtClean="0"/>
              <a:t>26</a:t>
            </a:fld>
            <a:endParaRPr lang="en-GB"/>
          </a:p>
        </p:txBody>
      </p:sp>
    </p:spTree>
    <p:extLst>
      <p:ext uri="{BB962C8B-B14F-4D97-AF65-F5344CB8AC3E}">
        <p14:creationId xmlns:p14="http://schemas.microsoft.com/office/powerpoint/2010/main" val="21054441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consider three populations of impactors:  asteroids, comets and planetesimals left over after terrestrial planet formation. </a:t>
            </a:r>
          </a:p>
          <a:p>
            <a:r>
              <a:rPr lang="en-GB" dirty="0"/>
              <a:t>The dynamics of these impactors we get from dynamical modelling based on the Nice and Grand Tack models. </a:t>
            </a:r>
          </a:p>
          <a:p>
            <a:r>
              <a:rPr lang="en-GB" dirty="0"/>
              <a:t>For the asteroids we use the results from </a:t>
            </a:r>
            <a:r>
              <a:rPr lang="en-GB" dirty="0" err="1"/>
              <a:t>Nesvorny</a:t>
            </a:r>
            <a:r>
              <a:rPr lang="en-GB" dirty="0"/>
              <a:t> 2017, for the comets </a:t>
            </a:r>
            <a:r>
              <a:rPr lang="en-GB" dirty="0" err="1"/>
              <a:t>Nesvorny</a:t>
            </a:r>
            <a:r>
              <a:rPr lang="en-GB" dirty="0"/>
              <a:t> 2013 and planetesimals </a:t>
            </a:r>
            <a:r>
              <a:rPr lang="en-GB" dirty="0" err="1"/>
              <a:t>Morbidelli</a:t>
            </a:r>
            <a:r>
              <a:rPr lang="en-GB" dirty="0"/>
              <a:t> 2018, considering a time period of 500Myrs following the moon forming impact. </a:t>
            </a:r>
          </a:p>
        </p:txBody>
      </p:sp>
      <p:sp>
        <p:nvSpPr>
          <p:cNvPr id="4" name="Slide Number Placeholder 3"/>
          <p:cNvSpPr>
            <a:spLocks noGrp="1"/>
          </p:cNvSpPr>
          <p:nvPr>
            <p:ph type="sldNum" sz="quarter" idx="5"/>
          </p:nvPr>
        </p:nvSpPr>
        <p:spPr/>
        <p:txBody>
          <a:bodyPr/>
          <a:lstStyle/>
          <a:p>
            <a:fld id="{5D36DE89-6217-E345-B2C6-39E13ECDF787}" type="slidenum">
              <a:rPr lang="en-GB" smtClean="0"/>
              <a:t>27</a:t>
            </a:fld>
            <a:endParaRPr lang="en-GB"/>
          </a:p>
        </p:txBody>
      </p:sp>
    </p:spTree>
    <p:extLst>
      <p:ext uri="{BB962C8B-B14F-4D97-AF65-F5344CB8AC3E}">
        <p14:creationId xmlns:p14="http://schemas.microsoft.com/office/powerpoint/2010/main" val="26266898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From these we take the information about the orbits of Earth-crossing test particles in the simulations, and use these to calculate distributions for the impact flux as a function of time and impact velocity for a time period covering a period of 500 million years, beginning shortly after the Moon forming impact.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each population, we combine these distributions from all the particles present at each time, (to give a distribution of the the flux of impacts onto the Earth as a function of time, on the x axis, and velocity, on the y axis.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To avoid biasing the distribution of velocities due to small numbers of particles from the simulations we combine multiple time steps if we need to, which is why the comet flux is essentially constant for 50 million years before dropping to zero. </a:t>
            </a:r>
          </a:p>
        </p:txBody>
      </p:sp>
      <p:sp>
        <p:nvSpPr>
          <p:cNvPr id="4" name="Slide Number Placeholder 3"/>
          <p:cNvSpPr>
            <a:spLocks noGrp="1"/>
          </p:cNvSpPr>
          <p:nvPr>
            <p:ph type="sldNum" sz="quarter" idx="5"/>
          </p:nvPr>
        </p:nvSpPr>
        <p:spPr/>
        <p:txBody>
          <a:bodyPr/>
          <a:lstStyle/>
          <a:p>
            <a:fld id="{5D36DE89-6217-E345-B2C6-39E13ECDF787}" type="slidenum">
              <a:rPr lang="en-GB" smtClean="0"/>
              <a:t>28</a:t>
            </a:fld>
            <a:endParaRPr lang="en-GB"/>
          </a:p>
        </p:txBody>
      </p:sp>
    </p:spTree>
    <p:extLst>
      <p:ext uri="{BB962C8B-B14F-4D97-AF65-F5344CB8AC3E}">
        <p14:creationId xmlns:p14="http://schemas.microsoft.com/office/powerpoint/2010/main" val="24005277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each impactor population we assign a density, a volatile fraction (defined to be the percentage by mass of the impactor mass that goes into the atmosphere, either immediately on impact or through later outgassing) as well as a mean molecular weight associated with these volatiles. </a:t>
            </a:r>
          </a:p>
          <a:p>
            <a:r>
              <a:rPr lang="en-GB" dirty="0"/>
              <a:t>The comets are volatile rich, and not dense at all. </a:t>
            </a:r>
          </a:p>
          <a:p>
            <a:r>
              <a:rPr lang="en-GB" dirty="0"/>
              <a:t>The planetesimals are likely most similar to enstatite chondrites, which are dense and relatively dry. </a:t>
            </a:r>
          </a:p>
        </p:txBody>
      </p:sp>
      <p:sp>
        <p:nvSpPr>
          <p:cNvPr id="4" name="Slide Number Placeholder 3"/>
          <p:cNvSpPr>
            <a:spLocks noGrp="1"/>
          </p:cNvSpPr>
          <p:nvPr>
            <p:ph type="sldNum" sz="quarter" idx="5"/>
          </p:nvPr>
        </p:nvSpPr>
        <p:spPr/>
        <p:txBody>
          <a:bodyPr/>
          <a:lstStyle/>
          <a:p>
            <a:fld id="{5D36DE89-6217-E345-B2C6-39E13ECDF787}" type="slidenum">
              <a:rPr lang="en-GB" smtClean="0"/>
              <a:t>29</a:t>
            </a:fld>
            <a:endParaRPr lang="en-GB"/>
          </a:p>
        </p:txBody>
      </p:sp>
    </p:spTree>
    <p:extLst>
      <p:ext uri="{BB962C8B-B14F-4D97-AF65-F5344CB8AC3E}">
        <p14:creationId xmlns:p14="http://schemas.microsoft.com/office/powerpoint/2010/main" val="2616115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now reached a stage where atmospheric characterisation of planets around low mass stars is just about possible, for example these spectra from the four TRAPPIST-1 planets. in the habitable zone. </a:t>
            </a:r>
          </a:p>
          <a:p>
            <a:r>
              <a:rPr lang="en-GB" dirty="0"/>
              <a:t>Characterisation of the atmospheres of terrestrial planets around sun like stars is likely to become possible in the not too distant future.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is therefore vital that we improve our understanding of how these kinds of atmosphere form and evolve.</a:t>
            </a:r>
          </a:p>
          <a:p>
            <a:endParaRPr lang="en-GB" dirty="0"/>
          </a:p>
          <a:p>
            <a:endParaRPr lang="en-GB" dirty="0"/>
          </a:p>
        </p:txBody>
      </p:sp>
      <p:sp>
        <p:nvSpPr>
          <p:cNvPr id="4" name="Slide Number Placeholder 3"/>
          <p:cNvSpPr>
            <a:spLocks noGrp="1"/>
          </p:cNvSpPr>
          <p:nvPr>
            <p:ph type="sldNum" sz="quarter" idx="5"/>
          </p:nvPr>
        </p:nvSpPr>
        <p:spPr/>
        <p:txBody>
          <a:bodyPr/>
          <a:lstStyle/>
          <a:p>
            <a:fld id="{5D36DE89-6217-E345-B2C6-39E13ECDF787}" type="slidenum">
              <a:rPr lang="en-GB" smtClean="0"/>
              <a:t>3</a:t>
            </a:fld>
            <a:endParaRPr lang="en-GB"/>
          </a:p>
        </p:txBody>
      </p:sp>
    </p:spTree>
    <p:extLst>
      <p:ext uri="{BB962C8B-B14F-4D97-AF65-F5344CB8AC3E}">
        <p14:creationId xmlns:p14="http://schemas.microsoft.com/office/powerpoint/2010/main" val="27162520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split the asteroid population in two, into dryer S-Type asteroids, similar to ordinary chondrites, and more volatile rich C-type asteroids, similar to carbonaceous chondrites. </a:t>
            </a:r>
          </a:p>
        </p:txBody>
      </p:sp>
      <p:sp>
        <p:nvSpPr>
          <p:cNvPr id="4" name="Slide Number Placeholder 3"/>
          <p:cNvSpPr>
            <a:spLocks noGrp="1"/>
          </p:cNvSpPr>
          <p:nvPr>
            <p:ph type="sldNum" sz="quarter" idx="5"/>
          </p:nvPr>
        </p:nvSpPr>
        <p:spPr/>
        <p:txBody>
          <a:bodyPr/>
          <a:lstStyle/>
          <a:p>
            <a:fld id="{5D36DE89-6217-E345-B2C6-39E13ECDF787}" type="slidenum">
              <a:rPr lang="en-GB" smtClean="0"/>
              <a:t>30</a:t>
            </a:fld>
            <a:endParaRPr lang="en-GB"/>
          </a:p>
        </p:txBody>
      </p:sp>
    </p:spTree>
    <p:extLst>
      <p:ext uri="{BB962C8B-B14F-4D97-AF65-F5344CB8AC3E}">
        <p14:creationId xmlns:p14="http://schemas.microsoft.com/office/powerpoint/2010/main" val="3889614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asteroid populations from the dynamical simulations is split based on their initial semi-major axes, according to a simplified version of the observed distribution from </a:t>
            </a:r>
            <a:r>
              <a:rPr lang="en-GB" dirty="0" err="1"/>
              <a:t>DeMeo</a:t>
            </a:r>
            <a:r>
              <a:rPr lang="en-GB" dirty="0"/>
              <a:t> 2014, with S-types dominating in the inner regions and C-types dominating in the outer regions. </a:t>
            </a:r>
          </a:p>
        </p:txBody>
      </p:sp>
      <p:sp>
        <p:nvSpPr>
          <p:cNvPr id="4" name="Slide Number Placeholder 3"/>
          <p:cNvSpPr>
            <a:spLocks noGrp="1"/>
          </p:cNvSpPr>
          <p:nvPr>
            <p:ph type="sldNum" sz="quarter" idx="5"/>
          </p:nvPr>
        </p:nvSpPr>
        <p:spPr/>
        <p:txBody>
          <a:bodyPr/>
          <a:lstStyle/>
          <a:p>
            <a:fld id="{5D36DE89-6217-E345-B2C6-39E13ECDF787}" type="slidenum">
              <a:rPr lang="en-GB" smtClean="0"/>
              <a:t>31</a:t>
            </a:fld>
            <a:endParaRPr lang="en-GB"/>
          </a:p>
        </p:txBody>
      </p:sp>
    </p:spTree>
    <p:extLst>
      <p:ext uri="{BB962C8B-B14F-4D97-AF65-F5344CB8AC3E}">
        <p14:creationId xmlns:p14="http://schemas.microsoft.com/office/powerpoint/2010/main" val="27352242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assume that all out populations have a size distribution the same as the main belt asteroids. Shown here for each population, normalised to it’s total mass in the nominal case. </a:t>
            </a:r>
          </a:p>
          <a:p>
            <a:r>
              <a:rPr lang="en-GB" dirty="0"/>
              <a:t>For asteroids, we normalise the number of mass of impactors by the number in the asteroid belt today, for comets by the capture fraction of Jupiter Trojan’s and for planetesimals we use an iterative approach such that the total mass accreted by the Earth during the simulation is on average equal to the late veneer mass.</a:t>
            </a:r>
          </a:p>
        </p:txBody>
      </p:sp>
      <p:sp>
        <p:nvSpPr>
          <p:cNvPr id="4" name="Slide Number Placeholder 3"/>
          <p:cNvSpPr>
            <a:spLocks noGrp="1"/>
          </p:cNvSpPr>
          <p:nvPr>
            <p:ph type="sldNum" sz="quarter" idx="5"/>
          </p:nvPr>
        </p:nvSpPr>
        <p:spPr/>
        <p:txBody>
          <a:bodyPr/>
          <a:lstStyle/>
          <a:p>
            <a:fld id="{5D36DE89-6217-E345-B2C6-39E13ECDF787}" type="slidenum">
              <a:rPr lang="en-GB" smtClean="0"/>
              <a:t>32</a:t>
            </a:fld>
            <a:endParaRPr lang="en-GB"/>
          </a:p>
        </p:txBody>
      </p:sp>
    </p:spTree>
    <p:extLst>
      <p:ext uri="{BB962C8B-B14F-4D97-AF65-F5344CB8AC3E}">
        <p14:creationId xmlns:p14="http://schemas.microsoft.com/office/powerpoint/2010/main" val="12292159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initial conditions for the Earth are not well constrained, and so we treat them as another free parameter.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the representative result I’m about to show, we assume that the earth starts a nitrogen dominated atmosphere, with the same mass as it currently has.</a:t>
            </a:r>
          </a:p>
          <a:p>
            <a:r>
              <a:rPr lang="en-GB" dirty="0"/>
              <a:t>The Earth starts with a mass of 0.995 it’s present value, allowing the accretion of the late veneer mass. </a:t>
            </a:r>
          </a:p>
          <a:p>
            <a:endParaRPr lang="en-GB" dirty="0"/>
          </a:p>
        </p:txBody>
      </p:sp>
      <p:sp>
        <p:nvSpPr>
          <p:cNvPr id="4" name="Slide Number Placeholder 3"/>
          <p:cNvSpPr>
            <a:spLocks noGrp="1"/>
          </p:cNvSpPr>
          <p:nvPr>
            <p:ph type="sldNum" sz="quarter" idx="5"/>
          </p:nvPr>
        </p:nvSpPr>
        <p:spPr/>
        <p:txBody>
          <a:bodyPr/>
          <a:lstStyle/>
          <a:p>
            <a:fld id="{5D36DE89-6217-E345-B2C6-39E13ECDF787}" type="slidenum">
              <a:rPr lang="en-GB" smtClean="0"/>
              <a:t>33</a:t>
            </a:fld>
            <a:endParaRPr lang="en-GB"/>
          </a:p>
        </p:txBody>
      </p:sp>
    </p:spTree>
    <p:extLst>
      <p:ext uri="{BB962C8B-B14F-4D97-AF65-F5344CB8AC3E}">
        <p14:creationId xmlns:p14="http://schemas.microsoft.com/office/powerpoint/2010/main" val="4338115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 all this in mind, what happens to the atmosphere? </a:t>
            </a:r>
          </a:p>
          <a:p>
            <a:r>
              <a:rPr lang="en-GB" dirty="0"/>
              <a:t>We run our code a total of 500 times, with identical initial conditions, and identical populations of impactors</a:t>
            </a:r>
          </a:p>
          <a:p>
            <a:endParaRPr lang="en-GB" dirty="0"/>
          </a:p>
        </p:txBody>
      </p:sp>
      <p:sp>
        <p:nvSpPr>
          <p:cNvPr id="4" name="Slide Number Placeholder 3"/>
          <p:cNvSpPr>
            <a:spLocks noGrp="1"/>
          </p:cNvSpPr>
          <p:nvPr>
            <p:ph type="sldNum" sz="quarter" idx="5"/>
          </p:nvPr>
        </p:nvSpPr>
        <p:spPr/>
        <p:txBody>
          <a:bodyPr/>
          <a:lstStyle/>
          <a:p>
            <a:fld id="{5D36DE89-6217-E345-B2C6-39E13ECDF787}" type="slidenum">
              <a:rPr lang="en-GB" smtClean="0"/>
              <a:t>34</a:t>
            </a:fld>
            <a:endParaRPr lang="en-GB"/>
          </a:p>
        </p:txBody>
      </p:sp>
    </p:spTree>
    <p:extLst>
      <p:ext uri="{BB962C8B-B14F-4D97-AF65-F5344CB8AC3E}">
        <p14:creationId xmlns:p14="http://schemas.microsoft.com/office/powerpoint/2010/main" val="3859921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From this plot of atmosphere mass as a function of time, we see that the majority of the runs, ignoring the outliers for now, follow a similar evolution, with an early period of growth until around 50Myr, and then a period of depletion until the end of the runs. </a:t>
            </a:r>
          </a:p>
          <a:p>
            <a:endParaRPr lang="en-GB" dirty="0"/>
          </a:p>
        </p:txBody>
      </p:sp>
      <p:sp>
        <p:nvSpPr>
          <p:cNvPr id="4" name="Slide Number Placeholder 3"/>
          <p:cNvSpPr>
            <a:spLocks noGrp="1"/>
          </p:cNvSpPr>
          <p:nvPr>
            <p:ph type="sldNum" sz="quarter" idx="5"/>
          </p:nvPr>
        </p:nvSpPr>
        <p:spPr/>
        <p:txBody>
          <a:bodyPr/>
          <a:lstStyle/>
          <a:p>
            <a:fld id="{5D36DE89-6217-E345-B2C6-39E13ECDF787}" type="slidenum">
              <a:rPr lang="en-GB" smtClean="0"/>
              <a:t>35</a:t>
            </a:fld>
            <a:endParaRPr lang="en-GB"/>
          </a:p>
        </p:txBody>
      </p:sp>
    </p:spTree>
    <p:extLst>
      <p:ext uri="{BB962C8B-B14F-4D97-AF65-F5344CB8AC3E}">
        <p14:creationId xmlns:p14="http://schemas.microsoft.com/office/powerpoint/2010/main" val="11700502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plot shows a histogram of the final atmosphere masses, ignoring for the moment the obvious outliers, the final atmosphere mass is on average around 43% of the initial atmosphere mass. </a:t>
            </a:r>
          </a:p>
          <a:p>
            <a:endParaRPr lang="en-GB" dirty="0"/>
          </a:p>
          <a:p>
            <a:endParaRPr lang="en-GB" dirty="0"/>
          </a:p>
        </p:txBody>
      </p:sp>
      <p:sp>
        <p:nvSpPr>
          <p:cNvPr id="4" name="Slide Number Placeholder 3"/>
          <p:cNvSpPr>
            <a:spLocks noGrp="1"/>
          </p:cNvSpPr>
          <p:nvPr>
            <p:ph type="sldNum" sz="quarter" idx="5"/>
          </p:nvPr>
        </p:nvSpPr>
        <p:spPr/>
        <p:txBody>
          <a:bodyPr/>
          <a:lstStyle/>
          <a:p>
            <a:fld id="{5D36DE89-6217-E345-B2C6-39E13ECDF787}" type="slidenum">
              <a:rPr lang="en-GB" smtClean="0"/>
              <a:t>36</a:t>
            </a:fld>
            <a:endParaRPr lang="en-GB"/>
          </a:p>
        </p:txBody>
      </p:sp>
    </p:spTree>
    <p:extLst>
      <p:ext uri="{BB962C8B-B14F-4D97-AF65-F5344CB8AC3E}">
        <p14:creationId xmlns:p14="http://schemas.microsoft.com/office/powerpoint/2010/main" val="26093251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Looking at the same plot on a log scale, we can see there is a small contribution from C-type asteroids, and even smaller contributions from comets and S-Type asteroids. </a:t>
            </a:r>
          </a:p>
          <a:p>
            <a:endParaRPr lang="en-GB" dirty="0"/>
          </a:p>
        </p:txBody>
      </p:sp>
      <p:sp>
        <p:nvSpPr>
          <p:cNvPr id="4" name="Slide Number Placeholder 3"/>
          <p:cNvSpPr>
            <a:spLocks noGrp="1"/>
          </p:cNvSpPr>
          <p:nvPr>
            <p:ph type="sldNum" sz="quarter" idx="5"/>
          </p:nvPr>
        </p:nvSpPr>
        <p:spPr/>
        <p:txBody>
          <a:bodyPr/>
          <a:lstStyle/>
          <a:p>
            <a:fld id="{5D36DE89-6217-E345-B2C6-39E13ECDF787}" type="slidenum">
              <a:rPr lang="en-GB" smtClean="0"/>
              <a:t>37</a:t>
            </a:fld>
            <a:endParaRPr lang="en-GB"/>
          </a:p>
        </p:txBody>
      </p:sp>
    </p:spTree>
    <p:extLst>
      <p:ext uri="{BB962C8B-B14F-4D97-AF65-F5344CB8AC3E}">
        <p14:creationId xmlns:p14="http://schemas.microsoft.com/office/powerpoint/2010/main" val="11525507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looking at these outliers, these have much larger final masses, which are the result of single impacts, which seem able to occur at any time. </a:t>
            </a:r>
          </a:p>
          <a:p>
            <a:r>
              <a:rPr lang="en-GB" dirty="0"/>
              <a:t>This occurs in roughly 3% of our runs, and results in atmospheres that grow by up to an order of magnitude. </a:t>
            </a:r>
          </a:p>
          <a:p>
            <a:endParaRPr lang="en-GB" dirty="0"/>
          </a:p>
        </p:txBody>
      </p:sp>
      <p:sp>
        <p:nvSpPr>
          <p:cNvPr id="4" name="Slide Number Placeholder 3"/>
          <p:cNvSpPr>
            <a:spLocks noGrp="1"/>
          </p:cNvSpPr>
          <p:nvPr>
            <p:ph type="sldNum" sz="quarter" idx="5"/>
          </p:nvPr>
        </p:nvSpPr>
        <p:spPr/>
        <p:txBody>
          <a:bodyPr/>
          <a:lstStyle/>
          <a:p>
            <a:fld id="{5D36DE89-6217-E345-B2C6-39E13ECDF787}" type="slidenum">
              <a:rPr lang="en-GB" smtClean="0"/>
              <a:t>38</a:t>
            </a:fld>
            <a:endParaRPr lang="en-GB"/>
          </a:p>
        </p:txBody>
      </p:sp>
    </p:spTree>
    <p:extLst>
      <p:ext uri="{BB962C8B-B14F-4D97-AF65-F5344CB8AC3E}">
        <p14:creationId xmlns:p14="http://schemas.microsoft.com/office/powerpoint/2010/main" val="24591421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have different final compositions, dominated by material delivered in an impact by a single large C-Type asteroid, which a much smaller contribution from planetesimals and primary atmosphere. </a:t>
            </a:r>
          </a:p>
          <a:p>
            <a:endParaRPr lang="en-GB" dirty="0"/>
          </a:p>
        </p:txBody>
      </p:sp>
      <p:sp>
        <p:nvSpPr>
          <p:cNvPr id="4" name="Slide Number Placeholder 3"/>
          <p:cNvSpPr>
            <a:spLocks noGrp="1"/>
          </p:cNvSpPr>
          <p:nvPr>
            <p:ph type="sldNum" sz="quarter" idx="5"/>
          </p:nvPr>
        </p:nvSpPr>
        <p:spPr/>
        <p:txBody>
          <a:bodyPr/>
          <a:lstStyle/>
          <a:p>
            <a:fld id="{5D36DE89-6217-E345-B2C6-39E13ECDF787}" type="slidenum">
              <a:rPr lang="en-GB" smtClean="0"/>
              <a:t>39</a:t>
            </a:fld>
            <a:endParaRPr lang="en-GB"/>
          </a:p>
        </p:txBody>
      </p:sp>
    </p:spTree>
    <p:extLst>
      <p:ext uri="{BB962C8B-B14F-4D97-AF65-F5344CB8AC3E}">
        <p14:creationId xmlns:p14="http://schemas.microsoft.com/office/powerpoint/2010/main" val="237269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 are a huge number of processes that can all contribute to the further evolution of a terrestrial planet atmosphere, some of which I have listed here.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While all of these effects are important, we know from the cratering record on various solar system bodies and the overabundance of iron loving highly siderophile elements in the Earth’s mantle that the Earth underwent a period of bombardment after the last giant impact, which formed the moon.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bombardment resulted in the accretion of what is known as the late veneer mass, roughly 0.5% of the Earths present mass in a relatively short period of time.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During which the evolution of the atmosphere was likely dominated by the effects of impacts. </a:t>
            </a:r>
          </a:p>
          <a:p>
            <a:endParaRPr lang="en-GB" dirty="0"/>
          </a:p>
        </p:txBody>
      </p:sp>
      <p:sp>
        <p:nvSpPr>
          <p:cNvPr id="4" name="Slide Number Placeholder 3"/>
          <p:cNvSpPr>
            <a:spLocks noGrp="1"/>
          </p:cNvSpPr>
          <p:nvPr>
            <p:ph type="sldNum" sz="quarter" idx="5"/>
          </p:nvPr>
        </p:nvSpPr>
        <p:spPr/>
        <p:txBody>
          <a:bodyPr/>
          <a:lstStyle/>
          <a:p>
            <a:fld id="{5D36DE89-6217-E345-B2C6-39E13ECDF787}" type="slidenum">
              <a:rPr lang="en-GB" smtClean="0"/>
              <a:t>4</a:t>
            </a:fld>
            <a:endParaRPr lang="en-GB"/>
          </a:p>
        </p:txBody>
      </p:sp>
    </p:spTree>
    <p:extLst>
      <p:ext uri="{BB962C8B-B14F-4D97-AF65-F5344CB8AC3E}">
        <p14:creationId xmlns:p14="http://schemas.microsoft.com/office/powerpoint/2010/main" val="10895674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we look at what happens when we start our atmosphere off with different initial conditions, running the code one hundred times in each case</a:t>
            </a:r>
          </a:p>
          <a:p>
            <a:endParaRPr lang="en-GB" dirty="0"/>
          </a:p>
        </p:txBody>
      </p:sp>
      <p:sp>
        <p:nvSpPr>
          <p:cNvPr id="4" name="Slide Number Placeholder 3"/>
          <p:cNvSpPr>
            <a:spLocks noGrp="1"/>
          </p:cNvSpPr>
          <p:nvPr>
            <p:ph type="sldNum" sz="quarter" idx="5"/>
          </p:nvPr>
        </p:nvSpPr>
        <p:spPr/>
        <p:txBody>
          <a:bodyPr/>
          <a:lstStyle/>
          <a:p>
            <a:fld id="{5D36DE89-6217-E345-B2C6-39E13ECDF787}" type="slidenum">
              <a:rPr lang="en-GB" smtClean="0"/>
              <a:t>40</a:t>
            </a:fld>
            <a:endParaRPr lang="en-GB"/>
          </a:p>
        </p:txBody>
      </p:sp>
    </p:spTree>
    <p:extLst>
      <p:ext uri="{BB962C8B-B14F-4D97-AF65-F5344CB8AC3E}">
        <p14:creationId xmlns:p14="http://schemas.microsoft.com/office/powerpoint/2010/main" val="2354839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consider a three by three grid in initial mass and mean </a:t>
            </a:r>
            <a:r>
              <a:rPr lang="en-GB" dirty="0" err="1"/>
              <a:t>moleculae</a:t>
            </a:r>
            <a:r>
              <a:rPr lang="en-GB" dirty="0"/>
              <a:t> weight to start with</a:t>
            </a:r>
          </a:p>
          <a:p>
            <a:endParaRPr lang="en-GB" dirty="0"/>
          </a:p>
        </p:txBody>
      </p:sp>
      <p:sp>
        <p:nvSpPr>
          <p:cNvPr id="4" name="Slide Number Placeholder 3"/>
          <p:cNvSpPr>
            <a:spLocks noGrp="1"/>
          </p:cNvSpPr>
          <p:nvPr>
            <p:ph type="sldNum" sz="quarter" idx="5"/>
          </p:nvPr>
        </p:nvSpPr>
        <p:spPr/>
        <p:txBody>
          <a:bodyPr/>
          <a:lstStyle/>
          <a:p>
            <a:fld id="{5D36DE89-6217-E345-B2C6-39E13ECDF787}" type="slidenum">
              <a:rPr lang="en-GB" smtClean="0"/>
              <a:t>41</a:t>
            </a:fld>
            <a:endParaRPr lang="en-GB"/>
          </a:p>
        </p:txBody>
      </p:sp>
    </p:spTree>
    <p:extLst>
      <p:ext uri="{BB962C8B-B14F-4D97-AF65-F5344CB8AC3E}">
        <p14:creationId xmlns:p14="http://schemas.microsoft.com/office/powerpoint/2010/main" val="5082407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use an identical population of impactors in each case</a:t>
            </a:r>
          </a:p>
          <a:p>
            <a:endParaRPr lang="en-GB" dirty="0"/>
          </a:p>
        </p:txBody>
      </p:sp>
      <p:sp>
        <p:nvSpPr>
          <p:cNvPr id="4" name="Slide Number Placeholder 3"/>
          <p:cNvSpPr>
            <a:spLocks noGrp="1"/>
          </p:cNvSpPr>
          <p:nvPr>
            <p:ph type="sldNum" sz="quarter" idx="5"/>
          </p:nvPr>
        </p:nvSpPr>
        <p:spPr/>
        <p:txBody>
          <a:bodyPr/>
          <a:lstStyle/>
          <a:p>
            <a:fld id="{5D36DE89-6217-E345-B2C6-39E13ECDF787}" type="slidenum">
              <a:rPr lang="en-GB" smtClean="0"/>
              <a:t>42</a:t>
            </a:fld>
            <a:endParaRPr lang="en-GB"/>
          </a:p>
        </p:txBody>
      </p:sp>
    </p:spTree>
    <p:extLst>
      <p:ext uri="{BB962C8B-B14F-4D97-AF65-F5344CB8AC3E}">
        <p14:creationId xmlns:p14="http://schemas.microsoft.com/office/powerpoint/2010/main" val="26990294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plot shows the initial locations of each run in atmosphere mass, atmosphere composition space as large circles, and the final locations as small dots, with the average final composition shown as a cross, connected to the initial value. </a:t>
            </a:r>
          </a:p>
          <a:p>
            <a:r>
              <a:rPr lang="en-GB" dirty="0"/>
              <a:t>From this we can draw a number of tentative conclusions, firstly that for modest initial atmosphere masses, the final mass seems to cluster around a value slightly lower than the current mass, with these atmospheres growing and these depleting. </a:t>
            </a:r>
          </a:p>
          <a:p>
            <a:r>
              <a:rPr lang="en-GB" dirty="0"/>
              <a:t>Secondly the composition of the final atmosphere, with the caveat that we are for now </a:t>
            </a:r>
            <a:r>
              <a:rPr lang="en-GB" dirty="0" err="1"/>
              <a:t>ifnoring</a:t>
            </a:r>
            <a:r>
              <a:rPr lang="en-GB" dirty="0"/>
              <a:t> any atmospheric chemistry that occurs, is dominated by material delivered by the population of left over planetesimals. </a:t>
            </a:r>
          </a:p>
          <a:p>
            <a:r>
              <a:rPr lang="en-GB" dirty="0"/>
              <a:t>Thirdly, in the absence of any other loss mechanisms, we can rule out a very large initial atmosphere mass, as the accretion of the late veneer is not able to decrease this atmosphere mass to the present day mass. </a:t>
            </a:r>
          </a:p>
          <a:p>
            <a:endParaRPr lang="en-GB" dirty="0"/>
          </a:p>
        </p:txBody>
      </p:sp>
      <p:sp>
        <p:nvSpPr>
          <p:cNvPr id="4" name="Slide Number Placeholder 3"/>
          <p:cNvSpPr>
            <a:spLocks noGrp="1"/>
          </p:cNvSpPr>
          <p:nvPr>
            <p:ph type="sldNum" sz="quarter" idx="5"/>
          </p:nvPr>
        </p:nvSpPr>
        <p:spPr/>
        <p:txBody>
          <a:bodyPr/>
          <a:lstStyle/>
          <a:p>
            <a:fld id="{5D36DE89-6217-E345-B2C6-39E13ECDF787}" type="slidenum">
              <a:rPr lang="en-GB" smtClean="0"/>
              <a:t>43</a:t>
            </a:fld>
            <a:endParaRPr lang="en-GB"/>
          </a:p>
        </p:txBody>
      </p:sp>
    </p:spTree>
    <p:extLst>
      <p:ext uri="{BB962C8B-B14F-4D97-AF65-F5344CB8AC3E}">
        <p14:creationId xmlns:p14="http://schemas.microsoft.com/office/powerpoint/2010/main" val="7473844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conclusions, the same initial atmosphere and the same impactor population can result in very different resulting atmospheres due to the </a:t>
            </a:r>
            <a:r>
              <a:rPr lang="en-GB" dirty="0" err="1"/>
              <a:t>stochastica</a:t>
            </a:r>
            <a:r>
              <a:rPr lang="en-GB" dirty="0"/>
              <a:t> arrival of relatively rare large objects, which have the biggest effect on the atmosphere evolution. </a:t>
            </a:r>
          </a:p>
          <a:p>
            <a:r>
              <a:rPr lang="en-GB" dirty="0"/>
              <a:t>In general the final atmosphere mass is around 2 to 5 times ten to the minus seven, slightly less than the current atmosphere mass. </a:t>
            </a:r>
          </a:p>
          <a:p>
            <a:endParaRPr lang="en-GB" dirty="0"/>
          </a:p>
          <a:p>
            <a:endParaRPr lang="en-GB" dirty="0"/>
          </a:p>
        </p:txBody>
      </p:sp>
      <p:sp>
        <p:nvSpPr>
          <p:cNvPr id="4" name="Slide Number Placeholder 3"/>
          <p:cNvSpPr>
            <a:spLocks noGrp="1"/>
          </p:cNvSpPr>
          <p:nvPr>
            <p:ph type="sldNum" sz="quarter" idx="5"/>
          </p:nvPr>
        </p:nvSpPr>
        <p:spPr/>
        <p:txBody>
          <a:bodyPr/>
          <a:lstStyle/>
          <a:p>
            <a:fld id="{5D36DE89-6217-E345-B2C6-39E13ECDF787}" type="slidenum">
              <a:rPr lang="en-GB" smtClean="0"/>
              <a:t>44</a:t>
            </a:fld>
            <a:endParaRPr lang="en-GB"/>
          </a:p>
        </p:txBody>
      </p:sp>
    </p:spTree>
    <p:extLst>
      <p:ext uri="{BB962C8B-B14F-4D97-AF65-F5344CB8AC3E}">
        <p14:creationId xmlns:p14="http://schemas.microsoft.com/office/powerpoint/2010/main" val="28411646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next?</a:t>
            </a:r>
          </a:p>
        </p:txBody>
      </p:sp>
      <p:sp>
        <p:nvSpPr>
          <p:cNvPr id="4" name="Slide Number Placeholder 3"/>
          <p:cNvSpPr>
            <a:spLocks noGrp="1"/>
          </p:cNvSpPr>
          <p:nvPr>
            <p:ph type="sldNum" sz="quarter" idx="5"/>
          </p:nvPr>
        </p:nvSpPr>
        <p:spPr/>
        <p:txBody>
          <a:bodyPr/>
          <a:lstStyle/>
          <a:p>
            <a:fld id="{5D36DE89-6217-E345-B2C6-39E13ECDF787}" type="slidenum">
              <a:rPr lang="en-GB" smtClean="0"/>
              <a:t>45</a:t>
            </a:fld>
            <a:endParaRPr lang="en-GB"/>
          </a:p>
        </p:txBody>
      </p:sp>
    </p:spTree>
    <p:extLst>
      <p:ext uri="{BB962C8B-B14F-4D97-AF65-F5344CB8AC3E}">
        <p14:creationId xmlns:p14="http://schemas.microsoft.com/office/powerpoint/2010/main" val="37946350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Firstly we are working to understand how varying our inputs affects our conclusions, specifically how important are the assumptions we make about the composition, total masses and dynamics of the impactors, as well as how we split up the asteroid population, and the mass and composition of our starting atmosphere. </a:t>
            </a:r>
          </a:p>
        </p:txBody>
      </p:sp>
      <p:sp>
        <p:nvSpPr>
          <p:cNvPr id="4" name="Slide Number Placeholder 3"/>
          <p:cNvSpPr>
            <a:spLocks noGrp="1"/>
          </p:cNvSpPr>
          <p:nvPr>
            <p:ph type="sldNum" sz="quarter" idx="5"/>
          </p:nvPr>
        </p:nvSpPr>
        <p:spPr/>
        <p:txBody>
          <a:bodyPr/>
          <a:lstStyle/>
          <a:p>
            <a:fld id="{5D36DE89-6217-E345-B2C6-39E13ECDF787}" type="slidenum">
              <a:rPr lang="en-GB" smtClean="0"/>
              <a:t>46</a:t>
            </a:fld>
            <a:endParaRPr lang="en-GB"/>
          </a:p>
        </p:txBody>
      </p:sp>
    </p:spTree>
    <p:extLst>
      <p:ext uri="{BB962C8B-B14F-4D97-AF65-F5344CB8AC3E}">
        <p14:creationId xmlns:p14="http://schemas.microsoft.com/office/powerpoint/2010/main" val="24078115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Looking further into the future, we want to apply this model to Venus and Mars, as well as some exoplanetary systems, where the different system architecture can cause very different bombardment histories. </a:t>
            </a:r>
          </a:p>
          <a:p>
            <a:r>
              <a:rPr lang="en-GB" dirty="0"/>
              <a:t>We are also looking into using the results from the code as the basis for more detailed chemical modelling of the atmosphere</a:t>
            </a:r>
          </a:p>
        </p:txBody>
      </p:sp>
      <p:sp>
        <p:nvSpPr>
          <p:cNvPr id="4" name="Slide Number Placeholder 3"/>
          <p:cNvSpPr>
            <a:spLocks noGrp="1"/>
          </p:cNvSpPr>
          <p:nvPr>
            <p:ph type="sldNum" sz="quarter" idx="5"/>
          </p:nvPr>
        </p:nvSpPr>
        <p:spPr/>
        <p:txBody>
          <a:bodyPr/>
          <a:lstStyle/>
          <a:p>
            <a:fld id="{5D36DE89-6217-E345-B2C6-39E13ECDF787}" type="slidenum">
              <a:rPr lang="en-GB" smtClean="0"/>
              <a:t>47</a:t>
            </a:fld>
            <a:endParaRPr lang="en-GB"/>
          </a:p>
        </p:txBody>
      </p:sp>
    </p:spTree>
    <p:extLst>
      <p:ext uri="{BB962C8B-B14F-4D97-AF65-F5344CB8AC3E}">
        <p14:creationId xmlns:p14="http://schemas.microsoft.com/office/powerpoint/2010/main" val="3492957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very much for listening, I’ll now take any questions</a:t>
            </a:r>
          </a:p>
        </p:txBody>
      </p:sp>
      <p:sp>
        <p:nvSpPr>
          <p:cNvPr id="4" name="Slide Number Placeholder 3"/>
          <p:cNvSpPr>
            <a:spLocks noGrp="1"/>
          </p:cNvSpPr>
          <p:nvPr>
            <p:ph type="sldNum" sz="quarter" idx="5"/>
          </p:nvPr>
        </p:nvSpPr>
        <p:spPr/>
        <p:txBody>
          <a:bodyPr/>
          <a:lstStyle/>
          <a:p>
            <a:fld id="{5D36DE89-6217-E345-B2C6-39E13ECDF787}" type="slidenum">
              <a:rPr lang="en-GB" smtClean="0"/>
              <a:t>48</a:t>
            </a:fld>
            <a:endParaRPr lang="en-GB"/>
          </a:p>
        </p:txBody>
      </p:sp>
    </p:spTree>
    <p:extLst>
      <p:ext uri="{BB962C8B-B14F-4D97-AF65-F5344CB8AC3E}">
        <p14:creationId xmlns:p14="http://schemas.microsoft.com/office/powerpoint/2010/main" val="16665543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Planetesimals - &lt;10^-7 Me</a:t>
            </a:r>
          </a:p>
          <a:p>
            <a:r>
              <a:rPr lang="en-GB" dirty="0"/>
              <a:t>S-types ~ 10^-6</a:t>
            </a:r>
          </a:p>
          <a:p>
            <a:r>
              <a:rPr lang="en-GB" dirty="0"/>
              <a:t>C-types ~ 10^-5</a:t>
            </a:r>
          </a:p>
          <a:p>
            <a:r>
              <a:rPr lang="en-GB" dirty="0"/>
              <a:t>Comets ~10^-6 (but much more rapid drop off to zero with velocity)</a:t>
            </a:r>
          </a:p>
        </p:txBody>
      </p:sp>
      <p:sp>
        <p:nvSpPr>
          <p:cNvPr id="4" name="Slide Number Placeholder 3"/>
          <p:cNvSpPr>
            <a:spLocks noGrp="1"/>
          </p:cNvSpPr>
          <p:nvPr>
            <p:ph type="sldNum" sz="quarter" idx="5"/>
          </p:nvPr>
        </p:nvSpPr>
        <p:spPr/>
        <p:txBody>
          <a:bodyPr/>
          <a:lstStyle/>
          <a:p>
            <a:fld id="{5D36DE89-6217-E345-B2C6-39E13ECDF787}" type="slidenum">
              <a:rPr lang="en-GB" smtClean="0"/>
              <a:t>49</a:t>
            </a:fld>
            <a:endParaRPr lang="en-GB"/>
          </a:p>
        </p:txBody>
      </p:sp>
    </p:spTree>
    <p:extLst>
      <p:ext uri="{BB962C8B-B14F-4D97-AF65-F5344CB8AC3E}">
        <p14:creationId xmlns:p14="http://schemas.microsoft.com/office/powerpoint/2010/main" val="4091899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 now going to talk about impacts in more detail, specifically, what effect does an impact have on an atmosphere?</a:t>
            </a:r>
          </a:p>
          <a:p>
            <a:r>
              <a:rPr lang="en-GB" dirty="0"/>
              <a:t>That depends, obviously, on the impact itself, how fast the object is moving, and what it and the planet are made of.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code we have developed is designed to be modular, so the choice of impact prescription can easily be changed, but we are choosing to use a slightly modified version of the prescription from </a:t>
            </a:r>
            <a:r>
              <a:rPr lang="en-GB" dirty="0" err="1"/>
              <a:t>Shuvalov</a:t>
            </a:r>
            <a:r>
              <a:rPr lang="en-GB" dirty="0"/>
              <a:t> 2009, combined with the prescriptions from Schlichting 2015.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prescriptions parameterise the atmosphere loss and volatile delivery resulting from a single impact, in terms of the impactor, planet and atmosphere properties. </a:t>
            </a:r>
          </a:p>
        </p:txBody>
      </p:sp>
      <p:sp>
        <p:nvSpPr>
          <p:cNvPr id="4" name="Slide Number Placeholder 3"/>
          <p:cNvSpPr>
            <a:spLocks noGrp="1"/>
          </p:cNvSpPr>
          <p:nvPr>
            <p:ph type="sldNum" sz="quarter" idx="5"/>
          </p:nvPr>
        </p:nvSpPr>
        <p:spPr/>
        <p:txBody>
          <a:bodyPr/>
          <a:lstStyle/>
          <a:p>
            <a:fld id="{5D36DE89-6217-E345-B2C6-39E13ECDF787}" type="slidenum">
              <a:rPr lang="en-GB" smtClean="0"/>
              <a:t>5</a:t>
            </a:fld>
            <a:endParaRPr lang="en-GB"/>
          </a:p>
        </p:txBody>
      </p:sp>
    </p:spTree>
    <p:extLst>
      <p:ext uri="{BB962C8B-B14F-4D97-AF65-F5344CB8AC3E}">
        <p14:creationId xmlns:p14="http://schemas.microsoft.com/office/powerpoint/2010/main" val="41889743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very much for listening, I’ll now take any questions</a:t>
            </a:r>
          </a:p>
        </p:txBody>
      </p:sp>
      <p:sp>
        <p:nvSpPr>
          <p:cNvPr id="4" name="Slide Number Placeholder 3"/>
          <p:cNvSpPr>
            <a:spLocks noGrp="1"/>
          </p:cNvSpPr>
          <p:nvPr>
            <p:ph type="sldNum" sz="quarter" idx="5"/>
          </p:nvPr>
        </p:nvSpPr>
        <p:spPr/>
        <p:txBody>
          <a:bodyPr/>
          <a:lstStyle/>
          <a:p>
            <a:fld id="{5D36DE89-6217-E345-B2C6-39E13ECDF787}" type="slidenum">
              <a:rPr lang="en-GB" smtClean="0"/>
              <a:t>50</a:t>
            </a:fld>
            <a:endParaRPr lang="en-GB"/>
          </a:p>
        </p:txBody>
      </p:sp>
    </p:spTree>
    <p:extLst>
      <p:ext uri="{BB962C8B-B14F-4D97-AF65-F5344CB8AC3E}">
        <p14:creationId xmlns:p14="http://schemas.microsoft.com/office/powerpoint/2010/main" val="6715044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does this code do? And why is it needed?</a:t>
            </a:r>
          </a:p>
          <a:p>
            <a:r>
              <a:rPr lang="en-GB" dirty="0"/>
              <a:t>In it’s simplest description, it allows you to specify any number of impactor populations, giving them a time dependent flux, and specifying the distribution of impact velocity and size, as well as the impactor composition. </a:t>
            </a:r>
          </a:p>
          <a:p>
            <a:r>
              <a:rPr lang="en-GB" dirty="0"/>
              <a:t>From this population, the code evolves the atmosphere mass through time, using an adaptive timestep, tracking the change in atmosphere mass, atmosphere mean molecular weight and planet mass. </a:t>
            </a:r>
          </a:p>
          <a:p>
            <a:r>
              <a:rPr lang="en-GB" dirty="0"/>
              <a:t>Further properties, which do no effect the outcome of a single impact, can be post processed from the results, which give the atmosphere fraction delivered by each impactor population over time. </a:t>
            </a:r>
          </a:p>
          <a:p>
            <a:r>
              <a:rPr lang="en-GB" dirty="0"/>
              <a:t>The code treats the impactor flux stochastically, so that single rare impacts are accounted for. </a:t>
            </a:r>
          </a:p>
        </p:txBody>
      </p:sp>
      <p:sp>
        <p:nvSpPr>
          <p:cNvPr id="4" name="Slide Number Placeholder 3"/>
          <p:cNvSpPr>
            <a:spLocks noGrp="1"/>
          </p:cNvSpPr>
          <p:nvPr>
            <p:ph type="sldNum" sz="quarter" idx="5"/>
          </p:nvPr>
        </p:nvSpPr>
        <p:spPr/>
        <p:txBody>
          <a:bodyPr/>
          <a:lstStyle/>
          <a:p>
            <a:fld id="{5D36DE89-6217-E345-B2C6-39E13ECDF787}" type="slidenum">
              <a:rPr lang="en-GB" smtClean="0"/>
              <a:t>52</a:t>
            </a:fld>
            <a:endParaRPr lang="en-GB"/>
          </a:p>
        </p:txBody>
      </p:sp>
    </p:spTree>
    <p:extLst>
      <p:ext uri="{BB962C8B-B14F-4D97-AF65-F5344CB8AC3E}">
        <p14:creationId xmlns:p14="http://schemas.microsoft.com/office/powerpoint/2010/main" val="13832098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does a single impact do?</a:t>
            </a:r>
          </a:p>
          <a:p>
            <a:r>
              <a:rPr lang="en-GB" dirty="0"/>
              <a:t>The code is designed to be modular, so the choice of impact prescription can easily be changed, but we are choosing to use a slightly modified version of the prescriptions from </a:t>
            </a:r>
            <a:r>
              <a:rPr lang="en-GB" dirty="0" err="1"/>
              <a:t>Shuvalov</a:t>
            </a:r>
            <a:r>
              <a:rPr lang="en-GB" dirty="0"/>
              <a:t> 2009.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give the atmosphere mass ejected, and impactor mass retained after an individual collisions as a function of a dimensionless parameter eta, that depends on the impact velocity, impactor size and composition, and atmosphere scale height. </a:t>
            </a:r>
          </a:p>
          <a:p>
            <a:r>
              <a:rPr lang="en-GB" dirty="0"/>
              <a:t>For an Earth like planet, these prescriptions look like this. </a:t>
            </a:r>
          </a:p>
          <a:p>
            <a:r>
              <a:rPr lang="en-GB" dirty="0"/>
              <a:t>The colour shows the atmosphere mass ejected on the left, and impactor mass accreted on the right, with a column each for dense asteroid like impactors and less dense comet like impactors. </a:t>
            </a:r>
          </a:p>
          <a:p>
            <a:r>
              <a:rPr lang="en-GB" dirty="0"/>
              <a:t>The x axis is the ratio of impact velocity to planet escape velocity, and the y axis is impactor size. </a:t>
            </a:r>
          </a:p>
          <a:p>
            <a:r>
              <a:rPr lang="en-GB" dirty="0"/>
              <a:t>From this we can see several trends, faster impactors remove more atmosphere mass, and less of their mass is retained by the planet. </a:t>
            </a:r>
          </a:p>
          <a:p>
            <a:r>
              <a:rPr lang="en-GB" dirty="0"/>
              <a:t>Impactors with size of 1-100km are the most efficient at removing atmosphere mass, but in absolute terms, the largest impactors remove the most atmosphere. </a:t>
            </a:r>
          </a:p>
          <a:p>
            <a:r>
              <a:rPr lang="en-GB" dirty="0"/>
              <a:t>We modified the prescription such that at high values of eta (large and fast impactors) the absolute atmosphere mass loss does not start to decrease as eta increases. </a:t>
            </a:r>
          </a:p>
          <a:p>
            <a:r>
              <a:rPr lang="en-GB" dirty="0"/>
              <a:t>We also include a polar cap limit, from Schlichting et al 2015, which limits the total mass that can be removed by a single cratering impact to be less than the total atmosphere mass contained in the polar cap above the impact site. </a:t>
            </a:r>
          </a:p>
          <a:p>
            <a:r>
              <a:rPr lang="en-GB" dirty="0"/>
              <a:t>The region where this becomes significant is above the black lines, so for only the largest impactors, however this limit does decrease as atmosphere mass loss increases. </a:t>
            </a:r>
          </a:p>
          <a:p>
            <a:r>
              <a:rPr lang="en-GB" dirty="0"/>
              <a:t>We also include a prescription from Schlichting et al 2015 to account for the non-local atmosphere mass loss that occurs when particularly massive objects impact the planet, and send shock waves through the planet, accelerating regions of the atmosphere on the opposite side to greater than the escape velocity. </a:t>
            </a:r>
          </a:p>
          <a:p>
            <a:endParaRPr lang="en-GB" dirty="0"/>
          </a:p>
        </p:txBody>
      </p:sp>
      <p:sp>
        <p:nvSpPr>
          <p:cNvPr id="4" name="Slide Number Placeholder 3"/>
          <p:cNvSpPr>
            <a:spLocks noGrp="1"/>
          </p:cNvSpPr>
          <p:nvPr>
            <p:ph type="sldNum" sz="quarter" idx="5"/>
          </p:nvPr>
        </p:nvSpPr>
        <p:spPr/>
        <p:txBody>
          <a:bodyPr/>
          <a:lstStyle/>
          <a:p>
            <a:fld id="{5D36DE89-6217-E345-B2C6-39E13ECDF787}" type="slidenum">
              <a:rPr lang="en-GB" smtClean="0"/>
              <a:t>53</a:t>
            </a:fld>
            <a:endParaRPr lang="en-GB"/>
          </a:p>
        </p:txBody>
      </p:sp>
    </p:spTree>
    <p:extLst>
      <p:ext uri="{BB962C8B-B14F-4D97-AF65-F5344CB8AC3E}">
        <p14:creationId xmlns:p14="http://schemas.microsoft.com/office/powerpoint/2010/main" val="3679594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an example of what these prescriptions give for an impactor with asteroid like density impacting an Earth like atmosphere, firstly for the fraction of the impactor mass that is retained during an impact. </a:t>
            </a:r>
          </a:p>
          <a:p>
            <a:r>
              <a:rPr lang="en-GB" dirty="0"/>
              <a:t>The x axis is the ratio of impact velocity to planet escape velocity, and the y axis is impactor size, while the colour and the contour lines shows the fraction of the impactor mass retained. </a:t>
            </a:r>
          </a:p>
        </p:txBody>
      </p:sp>
      <p:sp>
        <p:nvSpPr>
          <p:cNvPr id="4" name="Slide Number Placeholder 3"/>
          <p:cNvSpPr>
            <a:spLocks noGrp="1"/>
          </p:cNvSpPr>
          <p:nvPr>
            <p:ph type="sldNum" sz="quarter" idx="5"/>
          </p:nvPr>
        </p:nvSpPr>
        <p:spPr/>
        <p:txBody>
          <a:bodyPr/>
          <a:lstStyle/>
          <a:p>
            <a:fld id="{5D36DE89-6217-E345-B2C6-39E13ECDF787}" type="slidenum">
              <a:rPr lang="en-GB" smtClean="0"/>
              <a:t>6</a:t>
            </a:fld>
            <a:endParaRPr lang="en-GB"/>
          </a:p>
        </p:txBody>
      </p:sp>
    </p:spTree>
    <p:extLst>
      <p:ext uri="{BB962C8B-B14F-4D97-AF65-F5344CB8AC3E}">
        <p14:creationId xmlns:p14="http://schemas.microsoft.com/office/powerpoint/2010/main" val="3492601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can see that for large and fast impactors, in the top right corner, none of the impactor mass is accreted by the planet, while small impactors with diameter less than roughly one kilometre are completely accreted.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between there is a transition, and we can see here that even the largest impactors can be partially accreted if they are slow enough. </a:t>
            </a:r>
          </a:p>
          <a:p>
            <a:endParaRPr lang="en-GB" dirty="0"/>
          </a:p>
        </p:txBody>
      </p:sp>
      <p:sp>
        <p:nvSpPr>
          <p:cNvPr id="4" name="Slide Number Placeholder 3"/>
          <p:cNvSpPr>
            <a:spLocks noGrp="1"/>
          </p:cNvSpPr>
          <p:nvPr>
            <p:ph type="sldNum" sz="quarter" idx="5"/>
          </p:nvPr>
        </p:nvSpPr>
        <p:spPr/>
        <p:txBody>
          <a:bodyPr/>
          <a:lstStyle/>
          <a:p>
            <a:fld id="{5D36DE89-6217-E345-B2C6-39E13ECDF787}" type="slidenum">
              <a:rPr lang="en-GB" smtClean="0"/>
              <a:t>7</a:t>
            </a:fld>
            <a:endParaRPr lang="en-GB"/>
          </a:p>
        </p:txBody>
      </p:sp>
    </p:spTree>
    <p:extLst>
      <p:ext uri="{BB962C8B-B14F-4D97-AF65-F5344CB8AC3E}">
        <p14:creationId xmlns:p14="http://schemas.microsoft.com/office/powerpoint/2010/main" val="3055285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for the atmosphere mass removed by such an impact, shown here as a fraction of the impactor mass, with contours showing 10%, 1% and 0.1%, we can see that faster impactors tend to remove more atmosphere mass.</a:t>
            </a:r>
          </a:p>
          <a:p>
            <a:r>
              <a:rPr lang="en-GB" dirty="0"/>
              <a:t>Also, we see that small impactors remove very little atmosphere mass, while the most efficient impactors are those around 1-10km in size. </a:t>
            </a:r>
          </a:p>
          <a:p>
            <a:r>
              <a:rPr lang="en-GB" dirty="0"/>
              <a:t>The largest impactors do remove more mass than the smaller impactors, but are not very efficient, because they are limited by the polar cap mass</a:t>
            </a:r>
          </a:p>
        </p:txBody>
      </p:sp>
      <p:sp>
        <p:nvSpPr>
          <p:cNvPr id="4" name="Slide Number Placeholder 3"/>
          <p:cNvSpPr>
            <a:spLocks noGrp="1"/>
          </p:cNvSpPr>
          <p:nvPr>
            <p:ph type="sldNum" sz="quarter" idx="5"/>
          </p:nvPr>
        </p:nvSpPr>
        <p:spPr/>
        <p:txBody>
          <a:bodyPr/>
          <a:lstStyle/>
          <a:p>
            <a:fld id="{5D36DE89-6217-E345-B2C6-39E13ECDF787}" type="slidenum">
              <a:rPr lang="en-GB" smtClean="0"/>
              <a:t>8</a:t>
            </a:fld>
            <a:endParaRPr lang="en-GB"/>
          </a:p>
        </p:txBody>
      </p:sp>
    </p:spTree>
    <p:extLst>
      <p:ext uri="{BB962C8B-B14F-4D97-AF65-F5344CB8AC3E}">
        <p14:creationId xmlns:p14="http://schemas.microsoft.com/office/powerpoint/2010/main" val="802426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limit which we adopt from Schlichting 2015, which states that a single cratering impact can’t remove more atmosphere than that contained above the tangent plane at the impact site</a:t>
            </a:r>
          </a:p>
        </p:txBody>
      </p:sp>
      <p:sp>
        <p:nvSpPr>
          <p:cNvPr id="4" name="Slide Number Placeholder 3"/>
          <p:cNvSpPr>
            <a:spLocks noGrp="1"/>
          </p:cNvSpPr>
          <p:nvPr>
            <p:ph type="sldNum" sz="quarter" idx="5"/>
          </p:nvPr>
        </p:nvSpPr>
        <p:spPr/>
        <p:txBody>
          <a:bodyPr/>
          <a:lstStyle/>
          <a:p>
            <a:fld id="{5D36DE89-6217-E345-B2C6-39E13ECDF787}" type="slidenum">
              <a:rPr lang="en-GB" smtClean="0"/>
              <a:t>9</a:t>
            </a:fld>
            <a:endParaRPr lang="en-GB"/>
          </a:p>
        </p:txBody>
      </p:sp>
    </p:spTree>
    <p:extLst>
      <p:ext uri="{BB962C8B-B14F-4D97-AF65-F5344CB8AC3E}">
        <p14:creationId xmlns:p14="http://schemas.microsoft.com/office/powerpoint/2010/main" val="4255964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GB"/>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EE6F51B5-86BD-8749-A581-2A170CA6151B}" type="datetime1">
              <a:rPr lang="en-GB" smtClean="0"/>
              <a:t>24/12/2019</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r>
              <a:rPr lang="en-US"/>
              <a:t>Catriona Sinclair - APEX Seminar - 5/12/19</a:t>
            </a:r>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D159679-307B-AD46-A6EA-78CE0FC29714}" type="datetime1">
              <a:rPr lang="en-GB" smtClean="0"/>
              <a:t>24/12/2019</a:t>
            </a:fld>
            <a:endParaRPr lang="en-US" dirty="0"/>
          </a:p>
        </p:txBody>
      </p:sp>
      <p:sp>
        <p:nvSpPr>
          <p:cNvPr id="6" name="Footer Placeholder 5"/>
          <p:cNvSpPr>
            <a:spLocks noGrp="1"/>
          </p:cNvSpPr>
          <p:nvPr>
            <p:ph type="ftr" sz="quarter" idx="11"/>
          </p:nvPr>
        </p:nvSpPr>
        <p:spPr/>
        <p:txBody>
          <a:bodyPr/>
          <a:lstStyle/>
          <a:p>
            <a:r>
              <a:rPr lang="en-US"/>
              <a:t>Catriona Sinclair - APEX Seminar - 5/12/19</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GB"/>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A6AB080-FE51-774E-BF6A-45AC49783083}" type="datetime1">
              <a:rPr lang="en-GB" smtClean="0"/>
              <a:t>24/12/2019</a:t>
            </a:fld>
            <a:endParaRPr lang="en-US" dirty="0"/>
          </a:p>
        </p:txBody>
      </p:sp>
      <p:sp>
        <p:nvSpPr>
          <p:cNvPr id="5" name="Footer Placeholder 4"/>
          <p:cNvSpPr>
            <a:spLocks noGrp="1"/>
          </p:cNvSpPr>
          <p:nvPr>
            <p:ph type="ftr" sz="quarter" idx="11"/>
          </p:nvPr>
        </p:nvSpPr>
        <p:spPr/>
        <p:txBody>
          <a:bodyPr/>
          <a:lstStyle/>
          <a:p>
            <a:r>
              <a:rPr lang="en-US"/>
              <a:t>Catriona Sinclair - APEX Seminar - 5/12/19</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D743EAC-7DE8-9A4B-A782-1984EECCBC56}" type="datetime1">
              <a:rPr lang="en-GB" smtClean="0"/>
              <a:t>24/12/2019</a:t>
            </a:fld>
            <a:endParaRPr lang="en-US" dirty="0"/>
          </a:p>
        </p:txBody>
      </p:sp>
      <p:sp>
        <p:nvSpPr>
          <p:cNvPr id="5" name="Footer Placeholder 4"/>
          <p:cNvSpPr>
            <a:spLocks noGrp="1"/>
          </p:cNvSpPr>
          <p:nvPr>
            <p:ph type="ftr" sz="quarter" idx="11"/>
          </p:nvPr>
        </p:nvSpPr>
        <p:spPr/>
        <p:txBody>
          <a:bodyPr/>
          <a:lstStyle/>
          <a:p>
            <a:r>
              <a:rPr lang="en-US"/>
              <a:t>Catriona Sinclair - APEX Seminar - 5/12/19</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GB"/>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66745C6-D84A-1F4D-829B-4CAFB513EA67}" type="datetime1">
              <a:rPr lang="en-GB" smtClean="0"/>
              <a:t>24/12/2019</a:t>
            </a:fld>
            <a:endParaRPr lang="en-US" dirty="0"/>
          </a:p>
        </p:txBody>
      </p:sp>
      <p:sp>
        <p:nvSpPr>
          <p:cNvPr id="5" name="Footer Placeholder 4"/>
          <p:cNvSpPr>
            <a:spLocks noGrp="1"/>
          </p:cNvSpPr>
          <p:nvPr>
            <p:ph type="ftr" sz="quarter" idx="11"/>
          </p:nvPr>
        </p:nvSpPr>
        <p:spPr/>
        <p:txBody>
          <a:bodyPr/>
          <a:lstStyle/>
          <a:p>
            <a:r>
              <a:rPr lang="en-US"/>
              <a:t>Catriona Sinclair - APEX Seminar - 5/12/19</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31CC46E-BA9B-114C-BE27-C4790951A1A0}" type="datetime1">
              <a:rPr lang="en-GB" smtClean="0"/>
              <a:t>24/12/2019</a:t>
            </a:fld>
            <a:endParaRPr lang="en-US" dirty="0"/>
          </a:p>
        </p:txBody>
      </p:sp>
      <p:sp>
        <p:nvSpPr>
          <p:cNvPr id="5" name="Footer Placeholder 4"/>
          <p:cNvSpPr>
            <a:spLocks noGrp="1"/>
          </p:cNvSpPr>
          <p:nvPr>
            <p:ph type="ftr" sz="quarter" idx="11"/>
          </p:nvPr>
        </p:nvSpPr>
        <p:spPr/>
        <p:txBody>
          <a:bodyPr/>
          <a:lstStyle/>
          <a:p>
            <a:r>
              <a:rPr lang="en-US"/>
              <a:t>Catriona Sinclair - APEX Seminar - 5/12/19</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GB"/>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CCC8363-D75B-3547-B85B-F32A85046EF9}" type="datetime1">
              <a:rPr lang="en-GB" smtClean="0"/>
              <a:t>24/12/2019</a:t>
            </a:fld>
            <a:endParaRPr lang="en-US" dirty="0"/>
          </a:p>
        </p:txBody>
      </p:sp>
      <p:sp>
        <p:nvSpPr>
          <p:cNvPr id="5" name="Footer Placeholder 4"/>
          <p:cNvSpPr>
            <a:spLocks noGrp="1"/>
          </p:cNvSpPr>
          <p:nvPr>
            <p:ph type="ftr" sz="quarter" idx="11"/>
          </p:nvPr>
        </p:nvSpPr>
        <p:spPr/>
        <p:txBody>
          <a:bodyPr/>
          <a:lstStyle/>
          <a:p>
            <a:r>
              <a:rPr lang="en-US"/>
              <a:t>Catriona Sinclair - APEX Seminar - 5/12/19</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74F9781-2404-AE40-9E36-663318DE1699}" type="datetime1">
              <a:rPr lang="en-GB" smtClean="0"/>
              <a:t>24/12/2019</a:t>
            </a:fld>
            <a:endParaRPr lang="en-US" dirty="0"/>
          </a:p>
        </p:txBody>
      </p:sp>
      <p:sp>
        <p:nvSpPr>
          <p:cNvPr id="5" name="Footer Placeholder 4"/>
          <p:cNvSpPr>
            <a:spLocks noGrp="1"/>
          </p:cNvSpPr>
          <p:nvPr>
            <p:ph type="ftr" sz="quarter" idx="11"/>
          </p:nvPr>
        </p:nvSpPr>
        <p:spPr/>
        <p:txBody>
          <a:bodyPr/>
          <a:lstStyle/>
          <a:p>
            <a:r>
              <a:rPr lang="en-US"/>
              <a:t>Catriona Sinclair - APEX Seminar - 5/12/19</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GB"/>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960D623-7D4E-8549-BACD-7882083CF144}" type="datetime1">
              <a:rPr lang="en-GB" smtClean="0"/>
              <a:t>24/12/2019</a:t>
            </a:fld>
            <a:endParaRPr lang="en-US" dirty="0"/>
          </a:p>
        </p:txBody>
      </p:sp>
      <p:sp>
        <p:nvSpPr>
          <p:cNvPr id="5" name="Footer Placeholder 4"/>
          <p:cNvSpPr>
            <a:spLocks noGrp="1"/>
          </p:cNvSpPr>
          <p:nvPr>
            <p:ph type="ftr" sz="quarter" idx="11"/>
          </p:nvPr>
        </p:nvSpPr>
        <p:spPr/>
        <p:txBody>
          <a:bodyPr/>
          <a:lstStyle/>
          <a:p>
            <a:r>
              <a:rPr lang="en-US"/>
              <a:t>Catriona Sinclair - APEX Seminar - 5/12/19</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F99A8A4-AA2C-1941-BBE0-2AF39ADC434A}" type="datetime1">
              <a:rPr lang="en-GB" smtClean="0"/>
              <a:t>24/12/2019</a:t>
            </a:fld>
            <a:endParaRPr lang="en-US" dirty="0"/>
          </a:p>
        </p:txBody>
      </p:sp>
      <p:sp>
        <p:nvSpPr>
          <p:cNvPr id="5" name="Footer Placeholder 4"/>
          <p:cNvSpPr>
            <a:spLocks noGrp="1"/>
          </p:cNvSpPr>
          <p:nvPr>
            <p:ph type="ftr" sz="quarter" idx="11"/>
          </p:nvPr>
        </p:nvSpPr>
        <p:spPr/>
        <p:txBody>
          <a:bodyPr/>
          <a:lstStyle/>
          <a:p>
            <a:r>
              <a:rPr lang="en-US"/>
              <a:t>Catriona Sinclair - APEX Seminar - 5/12/19</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GB"/>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BE2D876-0656-C44E-B51E-C989CCA20535}" type="datetime1">
              <a:rPr lang="en-GB" smtClean="0"/>
              <a:t>24/12/2019</a:t>
            </a:fld>
            <a:endParaRPr lang="en-US" dirty="0"/>
          </a:p>
        </p:txBody>
      </p:sp>
      <p:sp>
        <p:nvSpPr>
          <p:cNvPr id="5" name="Footer Placeholder 4"/>
          <p:cNvSpPr>
            <a:spLocks noGrp="1"/>
          </p:cNvSpPr>
          <p:nvPr>
            <p:ph type="ftr" sz="quarter" idx="11"/>
          </p:nvPr>
        </p:nvSpPr>
        <p:spPr/>
        <p:txBody>
          <a:bodyPr/>
          <a:lstStyle/>
          <a:p>
            <a:r>
              <a:rPr lang="en-US"/>
              <a:t>Catriona Sinclair - APEX Seminar - 5/12/19</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A89C2F16-BC30-3444-9848-A4FBC175A10F}" type="datetime1">
              <a:rPr lang="en-GB" smtClean="0"/>
              <a:t>24/12/2019</a:t>
            </a:fld>
            <a:endParaRPr lang="en-US" dirty="0"/>
          </a:p>
        </p:txBody>
      </p:sp>
      <p:sp>
        <p:nvSpPr>
          <p:cNvPr id="6" name="Footer Placeholder 5"/>
          <p:cNvSpPr>
            <a:spLocks noGrp="1"/>
          </p:cNvSpPr>
          <p:nvPr>
            <p:ph type="ftr" sz="quarter" idx="11"/>
          </p:nvPr>
        </p:nvSpPr>
        <p:spPr/>
        <p:txBody>
          <a:bodyPr/>
          <a:lstStyle/>
          <a:p>
            <a:r>
              <a:rPr lang="en-US"/>
              <a:t>Catriona Sinclair - APEX Seminar - 5/12/19</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F4F70DC2-D201-8C48-A920-0F6A61689B0B}" type="datetime1">
              <a:rPr lang="en-GB" smtClean="0"/>
              <a:t>24/12/2019</a:t>
            </a:fld>
            <a:endParaRPr lang="en-US" dirty="0"/>
          </a:p>
        </p:txBody>
      </p:sp>
      <p:sp>
        <p:nvSpPr>
          <p:cNvPr id="8" name="Footer Placeholder 7"/>
          <p:cNvSpPr>
            <a:spLocks noGrp="1"/>
          </p:cNvSpPr>
          <p:nvPr>
            <p:ph type="ftr" sz="quarter" idx="11"/>
          </p:nvPr>
        </p:nvSpPr>
        <p:spPr/>
        <p:txBody>
          <a:bodyPr/>
          <a:lstStyle/>
          <a:p>
            <a:r>
              <a:rPr lang="en-US"/>
              <a:t>Catriona Sinclair - APEX Seminar - 5/12/19</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89888494-123A-6949-A680-8CB44910B797}" type="datetime1">
              <a:rPr lang="en-GB" smtClean="0"/>
              <a:t>24/12/2019</a:t>
            </a:fld>
            <a:endParaRPr lang="en-US" dirty="0"/>
          </a:p>
        </p:txBody>
      </p:sp>
      <p:sp>
        <p:nvSpPr>
          <p:cNvPr id="4" name="Footer Placeholder 3"/>
          <p:cNvSpPr>
            <a:spLocks noGrp="1"/>
          </p:cNvSpPr>
          <p:nvPr>
            <p:ph type="ftr" sz="quarter" idx="11"/>
          </p:nvPr>
        </p:nvSpPr>
        <p:spPr/>
        <p:txBody>
          <a:bodyPr/>
          <a:lstStyle/>
          <a:p>
            <a:r>
              <a:rPr lang="en-US"/>
              <a:t>Catriona Sinclair - APEX Seminar - 5/12/19</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403CEF1F-11FF-A641-92E9-489731AA3950}" type="datetime1">
              <a:rPr lang="en-GB" smtClean="0"/>
              <a:t>24/12/2019</a:t>
            </a:fld>
            <a:endParaRPr lang="en-US" dirty="0"/>
          </a:p>
        </p:txBody>
      </p:sp>
      <p:sp>
        <p:nvSpPr>
          <p:cNvPr id="3" name="Footer Placeholder 2"/>
          <p:cNvSpPr>
            <a:spLocks noGrp="1"/>
          </p:cNvSpPr>
          <p:nvPr>
            <p:ph type="ftr" sz="quarter" idx="11"/>
          </p:nvPr>
        </p:nvSpPr>
        <p:spPr/>
        <p:txBody>
          <a:bodyPr/>
          <a:lstStyle/>
          <a:p>
            <a:r>
              <a:rPr lang="en-US"/>
              <a:t>Catriona Sinclair - APEX Seminar - 5/12/19</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14E52D64-7B31-5346-B68E-0E789ABACEEC}" type="datetime1">
              <a:rPr lang="en-GB" smtClean="0"/>
              <a:t>24/12/2019</a:t>
            </a:fld>
            <a:endParaRPr lang="en-US" dirty="0"/>
          </a:p>
        </p:txBody>
      </p:sp>
      <p:sp>
        <p:nvSpPr>
          <p:cNvPr id="6" name="Footer Placeholder 5"/>
          <p:cNvSpPr>
            <a:spLocks noGrp="1"/>
          </p:cNvSpPr>
          <p:nvPr>
            <p:ph type="ftr" sz="quarter" idx="11"/>
          </p:nvPr>
        </p:nvSpPr>
        <p:spPr/>
        <p:txBody>
          <a:bodyPr/>
          <a:lstStyle/>
          <a:p>
            <a:r>
              <a:rPr lang="en-US"/>
              <a:t>Catriona Sinclair - APEX Seminar - 5/12/19</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GB"/>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FA483991-E383-9A4A-A062-23A96578A3D7}" type="datetime1">
              <a:rPr lang="en-GB" smtClean="0"/>
              <a:t>24/12/2019</a:t>
            </a:fld>
            <a:endParaRPr lang="en-US" dirty="0"/>
          </a:p>
        </p:txBody>
      </p:sp>
      <p:sp>
        <p:nvSpPr>
          <p:cNvPr id="6" name="Footer Placeholder 5"/>
          <p:cNvSpPr>
            <a:spLocks noGrp="1"/>
          </p:cNvSpPr>
          <p:nvPr>
            <p:ph type="ftr" sz="quarter" idx="11"/>
          </p:nvPr>
        </p:nvSpPr>
        <p:spPr/>
        <p:txBody>
          <a:bodyPr/>
          <a:lstStyle/>
          <a:p>
            <a:r>
              <a:rPr lang="en-US"/>
              <a:t>Catriona Sinclair - APEX Seminar - 5/12/19</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6C34D99-02D0-7E4B-A0CD-CDD8C0145D38}" type="datetime1">
              <a:rPr lang="en-GB" smtClean="0"/>
              <a:t>24/12/2019</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Catriona Sinclair - APEX Seminar - 5/12/19</a:t>
            </a:r>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wm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3A15B5-4E42-7544-93E8-8DD6FCDEB07B}"/>
              </a:ext>
            </a:extLst>
          </p:cNvPr>
          <p:cNvPicPr>
            <a:picLocks noChangeAspect="1"/>
          </p:cNvPicPr>
          <p:nvPr/>
        </p:nvPicPr>
        <p:blipFill rotWithShape="1">
          <a:blip r:embed="rId3">
            <a:alphaModFix amt="20000"/>
          </a:blip>
          <a:srcRect l="18376" r="21180" b="-1"/>
          <a:stretch/>
        </p:blipFill>
        <p:spPr>
          <a:xfrm>
            <a:off x="20" y="10"/>
            <a:ext cx="12191980" cy="6857990"/>
          </a:xfrm>
          <a:prstGeom prst="rect">
            <a:avLst/>
          </a:prstGeom>
        </p:spPr>
      </p:pic>
      <p:sp>
        <p:nvSpPr>
          <p:cNvPr id="4" name="Title 1">
            <a:extLst>
              <a:ext uri="{FF2B5EF4-FFF2-40B4-BE49-F238E27FC236}">
                <a16:creationId xmlns:a16="http://schemas.microsoft.com/office/drawing/2014/main" id="{1B1C0C04-68B2-FF4A-8622-F6F2309FF374}"/>
              </a:ext>
            </a:extLst>
          </p:cNvPr>
          <p:cNvSpPr txBox="1">
            <a:spLocks/>
          </p:cNvSpPr>
          <p:nvPr/>
        </p:nvSpPr>
        <p:spPr>
          <a:xfrm>
            <a:off x="981636" y="1223682"/>
            <a:ext cx="10178490" cy="3162049"/>
          </a:xfrm>
          <a:prstGeom prst="rect">
            <a:avLst/>
          </a:prstGeom>
          <a:effectLst/>
        </p:spPr>
        <p:txBody>
          <a:bodyPr vert="horz" lIns="91440" tIns="45720" rIns="91440" bIns="45720" rtlCol="0" anchor="b">
            <a:normAutofit/>
          </a:bodyPr>
          <a:lstStyle>
            <a:lvl1pPr algn="r"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t>A numerical code to model terrestrial planet atmosphere evolution Due to bombardment</a:t>
            </a:r>
          </a:p>
        </p:txBody>
      </p:sp>
      <p:sp>
        <p:nvSpPr>
          <p:cNvPr id="3" name="Subtitle 2">
            <a:extLst>
              <a:ext uri="{FF2B5EF4-FFF2-40B4-BE49-F238E27FC236}">
                <a16:creationId xmlns:a16="http://schemas.microsoft.com/office/drawing/2014/main" id="{5A359905-9AB9-AE42-989C-D87D3BB61B88}"/>
              </a:ext>
            </a:extLst>
          </p:cNvPr>
          <p:cNvSpPr>
            <a:spLocks noGrp="1"/>
          </p:cNvSpPr>
          <p:nvPr>
            <p:ph type="subTitle" idx="1"/>
          </p:nvPr>
        </p:nvSpPr>
        <p:spPr>
          <a:xfrm>
            <a:off x="3962400" y="4723009"/>
            <a:ext cx="7197726" cy="1405467"/>
          </a:xfrm>
        </p:spPr>
        <p:txBody>
          <a:bodyPr>
            <a:normAutofit/>
          </a:bodyPr>
          <a:lstStyle/>
          <a:p>
            <a:r>
              <a:rPr lang="en-GB" sz="2400" dirty="0"/>
              <a:t>Catriona Sinclair </a:t>
            </a:r>
          </a:p>
          <a:p>
            <a:r>
              <a:rPr lang="en-GB" sz="2000" dirty="0"/>
              <a:t>Supervisors:  Mark Wyatt, Oliver </a:t>
            </a:r>
            <a:r>
              <a:rPr lang="en-GB" sz="2000" dirty="0" err="1"/>
              <a:t>Shorttle</a:t>
            </a:r>
            <a:endParaRPr lang="en-GB" sz="2000" dirty="0"/>
          </a:p>
        </p:txBody>
      </p:sp>
      <p:sp>
        <p:nvSpPr>
          <p:cNvPr id="8" name="TextBox 7">
            <a:extLst>
              <a:ext uri="{FF2B5EF4-FFF2-40B4-BE49-F238E27FC236}">
                <a16:creationId xmlns:a16="http://schemas.microsoft.com/office/drawing/2014/main" id="{E6036025-62AD-654D-9E08-DBD12529E24D}"/>
              </a:ext>
            </a:extLst>
          </p:cNvPr>
          <p:cNvSpPr txBox="1"/>
          <p:nvPr/>
        </p:nvSpPr>
        <p:spPr>
          <a:xfrm>
            <a:off x="10977096" y="6488669"/>
            <a:ext cx="1214884" cy="369332"/>
          </a:xfrm>
          <a:prstGeom prst="rect">
            <a:avLst/>
          </a:prstGeom>
          <a:noFill/>
        </p:spPr>
        <p:txBody>
          <a:bodyPr wrap="none" rtlCol="0">
            <a:spAutoFit/>
          </a:bodyPr>
          <a:lstStyle/>
          <a:p>
            <a:r>
              <a:rPr lang="en-GB" dirty="0"/>
              <a:t>Credit: ESA</a:t>
            </a:r>
          </a:p>
        </p:txBody>
      </p:sp>
      <p:sp>
        <p:nvSpPr>
          <p:cNvPr id="6" name="Footer Placeholder 3">
            <a:extLst>
              <a:ext uri="{FF2B5EF4-FFF2-40B4-BE49-F238E27FC236}">
                <a16:creationId xmlns:a16="http://schemas.microsoft.com/office/drawing/2014/main" id="{193A562A-BEF7-AB4D-B272-6EBEA76B882F}"/>
              </a:ext>
            </a:extLst>
          </p:cNvPr>
          <p:cNvSpPr>
            <a:spLocks noGrp="1"/>
          </p:cNvSpPr>
          <p:nvPr>
            <p:ph type="ftr" sz="quarter" idx="11"/>
          </p:nvPr>
        </p:nvSpPr>
        <p:spPr>
          <a:xfrm>
            <a:off x="4455626" y="6480175"/>
            <a:ext cx="3280748" cy="377825"/>
          </a:xfrm>
        </p:spPr>
        <p:txBody>
          <a:bodyPr/>
          <a:lstStyle/>
          <a:p>
            <a:r>
              <a:rPr lang="en-US" sz="1400" dirty="0"/>
              <a:t>Catriona Sinclair – Rocky Worlds - 8/1/20</a:t>
            </a:r>
          </a:p>
        </p:txBody>
      </p:sp>
      <p:pic>
        <p:nvPicPr>
          <p:cNvPr id="9" name="Picture 20">
            <a:extLst>
              <a:ext uri="{FF2B5EF4-FFF2-40B4-BE49-F238E27FC236}">
                <a16:creationId xmlns:a16="http://schemas.microsoft.com/office/drawing/2014/main" id="{40BE6D30-3063-7246-B0FB-DD412DAC97BB}"/>
              </a:ext>
            </a:extLst>
          </p:cNvPr>
          <p:cNvPicPr/>
          <p:nvPr/>
        </p:nvPicPr>
        <p:blipFill>
          <a:blip r:embed="rId4"/>
          <a:stretch/>
        </p:blipFill>
        <p:spPr>
          <a:xfrm>
            <a:off x="179233" y="4696831"/>
            <a:ext cx="1002890" cy="957318"/>
          </a:xfrm>
          <a:prstGeom prst="rect">
            <a:avLst/>
          </a:prstGeom>
          <a:solidFill>
            <a:schemeClr val="tx1"/>
          </a:solidFill>
          <a:ln>
            <a:noFill/>
          </a:ln>
        </p:spPr>
      </p:pic>
      <p:pic>
        <p:nvPicPr>
          <p:cNvPr id="10" name="Picture 9">
            <a:extLst>
              <a:ext uri="{FF2B5EF4-FFF2-40B4-BE49-F238E27FC236}">
                <a16:creationId xmlns:a16="http://schemas.microsoft.com/office/drawing/2014/main" id="{CE4CD4CF-7F3B-1D45-B35E-28A202567E67}"/>
              </a:ext>
            </a:extLst>
          </p:cNvPr>
          <p:cNvPicPr/>
          <p:nvPr/>
        </p:nvPicPr>
        <p:blipFill>
          <a:blip r:embed="rId5"/>
          <a:srcRect l="4279" t="18632" r="5011" b="19371"/>
          <a:stretch/>
        </p:blipFill>
        <p:spPr>
          <a:xfrm>
            <a:off x="173726" y="5965250"/>
            <a:ext cx="3121742" cy="625606"/>
          </a:xfrm>
          <a:prstGeom prst="rect">
            <a:avLst/>
          </a:prstGeom>
          <a:ln>
            <a:noFill/>
          </a:ln>
        </p:spPr>
      </p:pic>
    </p:spTree>
    <p:extLst>
      <p:ext uri="{BB962C8B-B14F-4D97-AF65-F5344CB8AC3E}">
        <p14:creationId xmlns:p14="http://schemas.microsoft.com/office/powerpoint/2010/main" val="2648877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3761A399-F116-254D-8C36-CDE1B4A9EB76}"/>
              </a:ext>
            </a:extLst>
          </p:cNvPr>
          <p:cNvSpPr txBox="1">
            <a:spLocks/>
          </p:cNvSpPr>
          <p:nvPr/>
        </p:nvSpPr>
        <p:spPr>
          <a:xfrm>
            <a:off x="309118" y="3321493"/>
            <a:ext cx="2416727" cy="2783472"/>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GB" sz="2000" dirty="0"/>
              <a:t>Schlichting (2015)</a:t>
            </a:r>
          </a:p>
          <a:p>
            <a:pPr lvl="1"/>
            <a:r>
              <a:rPr lang="en-GB" sz="1800" dirty="0"/>
              <a:t>Polar Cap Limit</a:t>
            </a:r>
          </a:p>
          <a:p>
            <a:pPr lvl="1"/>
            <a:endParaRPr lang="en-GB" sz="1800" dirty="0"/>
          </a:p>
          <a:p>
            <a:pPr lvl="1"/>
            <a:endParaRPr lang="en-GB" sz="1800" dirty="0"/>
          </a:p>
        </p:txBody>
      </p:sp>
      <p:sp>
        <p:nvSpPr>
          <p:cNvPr id="10" name="Content Placeholder 2">
            <a:extLst>
              <a:ext uri="{FF2B5EF4-FFF2-40B4-BE49-F238E27FC236}">
                <a16:creationId xmlns:a16="http://schemas.microsoft.com/office/drawing/2014/main" id="{007886BA-BC3E-8F40-B2B5-EFFD0AEB0423}"/>
              </a:ext>
            </a:extLst>
          </p:cNvPr>
          <p:cNvSpPr>
            <a:spLocks noGrp="1"/>
          </p:cNvSpPr>
          <p:nvPr>
            <p:ph idx="1"/>
          </p:nvPr>
        </p:nvSpPr>
        <p:spPr>
          <a:xfrm>
            <a:off x="309120" y="1922187"/>
            <a:ext cx="2416727" cy="1966886"/>
          </a:xfrm>
        </p:spPr>
        <p:txBody>
          <a:bodyPr>
            <a:normAutofit/>
          </a:bodyPr>
          <a:lstStyle/>
          <a:p>
            <a:r>
              <a:rPr lang="en-GB" sz="2000" dirty="0" err="1"/>
              <a:t>Shuvalov</a:t>
            </a:r>
            <a:r>
              <a:rPr lang="en-GB" sz="2000" dirty="0"/>
              <a:t> (2009)</a:t>
            </a:r>
          </a:p>
        </p:txBody>
      </p:sp>
      <p:sp>
        <p:nvSpPr>
          <p:cNvPr id="11" name="Title 1">
            <a:extLst>
              <a:ext uri="{FF2B5EF4-FFF2-40B4-BE49-F238E27FC236}">
                <a16:creationId xmlns:a16="http://schemas.microsoft.com/office/drawing/2014/main" id="{6B99A3A5-F71A-FF47-86DD-AF18565052D6}"/>
              </a:ext>
            </a:extLst>
          </p:cNvPr>
          <p:cNvSpPr>
            <a:spLocks noGrp="1"/>
          </p:cNvSpPr>
          <p:nvPr>
            <p:ph type="title"/>
          </p:nvPr>
        </p:nvSpPr>
        <p:spPr>
          <a:xfrm>
            <a:off x="218926" y="377751"/>
            <a:ext cx="6571839" cy="1453363"/>
          </a:xfrm>
        </p:spPr>
        <p:txBody>
          <a:bodyPr>
            <a:normAutofit/>
          </a:bodyPr>
          <a:lstStyle/>
          <a:p>
            <a:r>
              <a:rPr lang="en-GB" sz="4000" dirty="0"/>
              <a:t>The Outcome of an Impact</a:t>
            </a:r>
            <a:endParaRPr lang="en-GB" dirty="0"/>
          </a:p>
        </p:txBody>
      </p:sp>
      <p:pic>
        <p:nvPicPr>
          <p:cNvPr id="14" name="Picture 13">
            <a:extLst>
              <a:ext uri="{FF2B5EF4-FFF2-40B4-BE49-F238E27FC236}">
                <a16:creationId xmlns:a16="http://schemas.microsoft.com/office/drawing/2014/main" id="{9110353D-6DD4-DC4B-A3C6-76A53DC83FA0}"/>
              </a:ext>
            </a:extLst>
          </p:cNvPr>
          <p:cNvPicPr>
            <a:picLocks noChangeAspect="1"/>
          </p:cNvPicPr>
          <p:nvPr/>
        </p:nvPicPr>
        <p:blipFill>
          <a:blip r:embed="rId3"/>
          <a:srcRect/>
          <a:stretch/>
        </p:blipFill>
        <p:spPr>
          <a:xfrm>
            <a:off x="2672534" y="1997444"/>
            <a:ext cx="9129088" cy="4316399"/>
          </a:xfrm>
          <a:prstGeom prst="rect">
            <a:avLst/>
          </a:prstGeom>
        </p:spPr>
      </p:pic>
      <p:sp>
        <p:nvSpPr>
          <p:cNvPr id="15" name="TextBox 14">
            <a:extLst>
              <a:ext uri="{FF2B5EF4-FFF2-40B4-BE49-F238E27FC236}">
                <a16:creationId xmlns:a16="http://schemas.microsoft.com/office/drawing/2014/main" id="{0D69D332-0059-BE45-8015-1CE20C3B4685}"/>
              </a:ext>
            </a:extLst>
          </p:cNvPr>
          <p:cNvSpPr txBox="1"/>
          <p:nvPr/>
        </p:nvSpPr>
        <p:spPr>
          <a:xfrm>
            <a:off x="3842692" y="1646447"/>
            <a:ext cx="2253308" cy="369332"/>
          </a:xfrm>
          <a:prstGeom prst="rect">
            <a:avLst/>
          </a:prstGeom>
          <a:noFill/>
        </p:spPr>
        <p:txBody>
          <a:bodyPr wrap="square" rtlCol="0">
            <a:spAutoFit/>
          </a:bodyPr>
          <a:lstStyle/>
          <a:p>
            <a:r>
              <a:rPr lang="en-GB" dirty="0"/>
              <a:t>Sinclair </a:t>
            </a:r>
            <a:r>
              <a:rPr lang="en-GB" i="1" dirty="0"/>
              <a:t>et al. </a:t>
            </a:r>
            <a:r>
              <a:rPr lang="en-GB" dirty="0"/>
              <a:t>(</a:t>
            </a:r>
            <a:r>
              <a:rPr lang="en-GB" i="1" dirty="0"/>
              <a:t>in prep</a:t>
            </a:r>
            <a:r>
              <a:rPr lang="en-GB" dirty="0"/>
              <a:t>)</a:t>
            </a:r>
          </a:p>
        </p:txBody>
      </p:sp>
      <p:sp>
        <p:nvSpPr>
          <p:cNvPr id="8" name="Footer Placeholder 3">
            <a:extLst>
              <a:ext uri="{FF2B5EF4-FFF2-40B4-BE49-F238E27FC236}">
                <a16:creationId xmlns:a16="http://schemas.microsoft.com/office/drawing/2014/main" id="{AEDA94DF-2FB3-CB4D-BF75-CAA9FD8BBCD6}"/>
              </a:ext>
            </a:extLst>
          </p:cNvPr>
          <p:cNvSpPr>
            <a:spLocks noGrp="1"/>
          </p:cNvSpPr>
          <p:nvPr>
            <p:ph type="ftr" sz="quarter" idx="11"/>
          </p:nvPr>
        </p:nvSpPr>
        <p:spPr>
          <a:xfrm>
            <a:off x="4455626" y="6480175"/>
            <a:ext cx="3280748" cy="377825"/>
          </a:xfrm>
        </p:spPr>
        <p:txBody>
          <a:bodyPr/>
          <a:lstStyle/>
          <a:p>
            <a:r>
              <a:rPr lang="en-US" sz="1400" dirty="0"/>
              <a:t>Catriona Sinclair – Rocky Worlds - 8/1/20</a:t>
            </a:r>
          </a:p>
        </p:txBody>
      </p:sp>
    </p:spTree>
    <p:extLst>
      <p:ext uri="{BB962C8B-B14F-4D97-AF65-F5344CB8AC3E}">
        <p14:creationId xmlns:p14="http://schemas.microsoft.com/office/powerpoint/2010/main" val="2160401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9CCB433-DC4A-3D42-A19F-1D26561F9BB1}"/>
              </a:ext>
            </a:extLst>
          </p:cNvPr>
          <p:cNvPicPr>
            <a:picLocks noChangeAspect="1"/>
          </p:cNvPicPr>
          <p:nvPr/>
        </p:nvPicPr>
        <p:blipFill>
          <a:blip r:embed="rId3">
            <a:alphaModFix amt="25000"/>
          </a:blip>
          <a:stretch>
            <a:fillRect/>
          </a:stretch>
        </p:blipFill>
        <p:spPr>
          <a:xfrm>
            <a:off x="2672534" y="1997444"/>
            <a:ext cx="9129088" cy="4316400"/>
          </a:xfrm>
          <a:prstGeom prst="rect">
            <a:avLst/>
          </a:prstGeom>
        </p:spPr>
      </p:pic>
      <p:pic>
        <p:nvPicPr>
          <p:cNvPr id="6" name="Picture 5">
            <a:extLst>
              <a:ext uri="{FF2B5EF4-FFF2-40B4-BE49-F238E27FC236}">
                <a16:creationId xmlns:a16="http://schemas.microsoft.com/office/drawing/2014/main" id="{A9F9EF74-8F58-C045-AAE6-214EACB23982}"/>
              </a:ext>
            </a:extLst>
          </p:cNvPr>
          <p:cNvPicPr>
            <a:picLocks noChangeAspect="1"/>
          </p:cNvPicPr>
          <p:nvPr/>
        </p:nvPicPr>
        <p:blipFill>
          <a:blip r:embed="rId4"/>
          <a:srcRect/>
          <a:stretch/>
        </p:blipFill>
        <p:spPr>
          <a:xfrm>
            <a:off x="5142573" y="2755772"/>
            <a:ext cx="3713758" cy="2649228"/>
          </a:xfrm>
          <a:prstGeom prst="rect">
            <a:avLst/>
          </a:prstGeom>
          <a:solidFill>
            <a:srgbClr val="FFFFFF">
              <a:shade val="85000"/>
            </a:srgbClr>
          </a:solidFill>
          <a:ln w="1524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C216CE4B-7360-9947-9284-621A597F459B}"/>
              </a:ext>
            </a:extLst>
          </p:cNvPr>
          <p:cNvSpPr txBox="1"/>
          <p:nvPr/>
        </p:nvSpPr>
        <p:spPr>
          <a:xfrm>
            <a:off x="5142571" y="5035668"/>
            <a:ext cx="1856086" cy="369332"/>
          </a:xfrm>
          <a:prstGeom prst="rect">
            <a:avLst/>
          </a:prstGeom>
          <a:noFill/>
        </p:spPr>
        <p:txBody>
          <a:bodyPr wrap="none" rtlCol="0">
            <a:spAutoFit/>
          </a:bodyPr>
          <a:lstStyle/>
          <a:p>
            <a:r>
              <a:rPr lang="en-GB" dirty="0">
                <a:solidFill>
                  <a:schemeClr val="bg1"/>
                </a:solidFill>
              </a:rPr>
              <a:t>Schlichting (2015)</a:t>
            </a:r>
          </a:p>
        </p:txBody>
      </p:sp>
      <p:sp>
        <p:nvSpPr>
          <p:cNvPr id="10" name="Content Placeholder 2">
            <a:extLst>
              <a:ext uri="{FF2B5EF4-FFF2-40B4-BE49-F238E27FC236}">
                <a16:creationId xmlns:a16="http://schemas.microsoft.com/office/drawing/2014/main" id="{3A72E359-6D84-764B-9C08-47F327A661B9}"/>
              </a:ext>
            </a:extLst>
          </p:cNvPr>
          <p:cNvSpPr txBox="1">
            <a:spLocks/>
          </p:cNvSpPr>
          <p:nvPr/>
        </p:nvSpPr>
        <p:spPr>
          <a:xfrm>
            <a:off x="309118" y="3321493"/>
            <a:ext cx="2416727" cy="2783472"/>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GB" sz="2000" dirty="0"/>
              <a:t>Schlichting (2015)</a:t>
            </a:r>
          </a:p>
          <a:p>
            <a:pPr lvl="1"/>
            <a:r>
              <a:rPr lang="en-GB" sz="1800" dirty="0"/>
              <a:t>Polar Cap Limit</a:t>
            </a:r>
          </a:p>
          <a:p>
            <a:pPr lvl="1"/>
            <a:endParaRPr lang="en-GB" sz="1800" dirty="0"/>
          </a:p>
          <a:p>
            <a:pPr lvl="1"/>
            <a:r>
              <a:rPr lang="en-GB" sz="1800" dirty="0"/>
              <a:t>Giant Impacts</a:t>
            </a:r>
          </a:p>
        </p:txBody>
      </p:sp>
      <p:sp>
        <p:nvSpPr>
          <p:cNvPr id="11" name="Content Placeholder 2">
            <a:extLst>
              <a:ext uri="{FF2B5EF4-FFF2-40B4-BE49-F238E27FC236}">
                <a16:creationId xmlns:a16="http://schemas.microsoft.com/office/drawing/2014/main" id="{12C1C77C-07A7-4443-8DBB-F4FCBEA126CA}"/>
              </a:ext>
            </a:extLst>
          </p:cNvPr>
          <p:cNvSpPr>
            <a:spLocks noGrp="1"/>
          </p:cNvSpPr>
          <p:nvPr>
            <p:ph idx="1"/>
          </p:nvPr>
        </p:nvSpPr>
        <p:spPr>
          <a:xfrm>
            <a:off x="309120" y="1922187"/>
            <a:ext cx="2416727" cy="1966886"/>
          </a:xfrm>
        </p:spPr>
        <p:txBody>
          <a:bodyPr>
            <a:normAutofit/>
          </a:bodyPr>
          <a:lstStyle/>
          <a:p>
            <a:r>
              <a:rPr lang="en-GB" sz="2000" dirty="0" err="1"/>
              <a:t>Shuvalov</a:t>
            </a:r>
            <a:r>
              <a:rPr lang="en-GB" sz="2000" dirty="0"/>
              <a:t> (2009)</a:t>
            </a:r>
          </a:p>
        </p:txBody>
      </p:sp>
      <p:sp>
        <p:nvSpPr>
          <p:cNvPr id="12" name="Title 1">
            <a:extLst>
              <a:ext uri="{FF2B5EF4-FFF2-40B4-BE49-F238E27FC236}">
                <a16:creationId xmlns:a16="http://schemas.microsoft.com/office/drawing/2014/main" id="{5607466C-E5C0-C446-AECC-803B662B4E07}"/>
              </a:ext>
            </a:extLst>
          </p:cNvPr>
          <p:cNvSpPr>
            <a:spLocks noGrp="1"/>
          </p:cNvSpPr>
          <p:nvPr>
            <p:ph type="title"/>
          </p:nvPr>
        </p:nvSpPr>
        <p:spPr>
          <a:xfrm>
            <a:off x="218926" y="377751"/>
            <a:ext cx="6571839" cy="1453363"/>
          </a:xfrm>
        </p:spPr>
        <p:txBody>
          <a:bodyPr>
            <a:normAutofit/>
          </a:bodyPr>
          <a:lstStyle/>
          <a:p>
            <a:r>
              <a:rPr lang="en-GB" sz="4000" dirty="0"/>
              <a:t>The Outcome of an Impact</a:t>
            </a:r>
            <a:endParaRPr lang="en-GB" dirty="0"/>
          </a:p>
        </p:txBody>
      </p:sp>
      <p:sp>
        <p:nvSpPr>
          <p:cNvPr id="9" name="Footer Placeholder 3">
            <a:extLst>
              <a:ext uri="{FF2B5EF4-FFF2-40B4-BE49-F238E27FC236}">
                <a16:creationId xmlns:a16="http://schemas.microsoft.com/office/drawing/2014/main" id="{18911636-6DAC-DD43-9506-6C4C8EE96BA0}"/>
              </a:ext>
            </a:extLst>
          </p:cNvPr>
          <p:cNvSpPr>
            <a:spLocks noGrp="1"/>
          </p:cNvSpPr>
          <p:nvPr>
            <p:ph type="ftr" sz="quarter" idx="11"/>
          </p:nvPr>
        </p:nvSpPr>
        <p:spPr>
          <a:xfrm>
            <a:off x="4455626" y="6480175"/>
            <a:ext cx="3280748" cy="377825"/>
          </a:xfrm>
        </p:spPr>
        <p:txBody>
          <a:bodyPr/>
          <a:lstStyle/>
          <a:p>
            <a:r>
              <a:rPr lang="en-US" sz="1400" dirty="0"/>
              <a:t>Catriona Sinclair – Rocky Worlds - 8/1/20</a:t>
            </a:r>
          </a:p>
        </p:txBody>
      </p:sp>
    </p:spTree>
    <p:extLst>
      <p:ext uri="{BB962C8B-B14F-4D97-AF65-F5344CB8AC3E}">
        <p14:creationId xmlns:p14="http://schemas.microsoft.com/office/powerpoint/2010/main" val="641507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82D7BC-A033-5946-AC19-22ECBD71C216}"/>
              </a:ext>
            </a:extLst>
          </p:cNvPr>
          <p:cNvPicPr>
            <a:picLocks noChangeAspect="1"/>
          </p:cNvPicPr>
          <p:nvPr/>
        </p:nvPicPr>
        <p:blipFill rotWithShape="1">
          <a:blip r:embed="rId3">
            <a:alphaModFix amt="20000"/>
          </a:blip>
          <a:srcRect l="18376" r="21180" b="-1"/>
          <a:stretch/>
        </p:blipFill>
        <p:spPr>
          <a:xfrm>
            <a:off x="20" y="10"/>
            <a:ext cx="12191980" cy="6857990"/>
          </a:xfrm>
          <a:prstGeom prst="rect">
            <a:avLst/>
          </a:prstGeom>
        </p:spPr>
      </p:pic>
      <p:sp>
        <p:nvSpPr>
          <p:cNvPr id="2" name="Title 1">
            <a:extLst>
              <a:ext uri="{FF2B5EF4-FFF2-40B4-BE49-F238E27FC236}">
                <a16:creationId xmlns:a16="http://schemas.microsoft.com/office/drawing/2014/main" id="{050EEF90-B87C-D742-8DB8-E5379C0322D8}"/>
              </a:ext>
            </a:extLst>
          </p:cNvPr>
          <p:cNvSpPr>
            <a:spLocks noGrp="1"/>
          </p:cNvSpPr>
          <p:nvPr>
            <p:ph type="title"/>
          </p:nvPr>
        </p:nvSpPr>
        <p:spPr>
          <a:xfrm>
            <a:off x="685801" y="129588"/>
            <a:ext cx="10131425" cy="1456267"/>
          </a:xfrm>
        </p:spPr>
        <p:txBody>
          <a:bodyPr>
            <a:normAutofit/>
          </a:bodyPr>
          <a:lstStyle/>
          <a:p>
            <a:r>
              <a:rPr lang="en-GB" dirty="0"/>
              <a:t>OUTLINE</a:t>
            </a:r>
          </a:p>
        </p:txBody>
      </p:sp>
      <p:sp>
        <p:nvSpPr>
          <p:cNvPr id="3" name="Content Placeholder 2">
            <a:extLst>
              <a:ext uri="{FF2B5EF4-FFF2-40B4-BE49-F238E27FC236}">
                <a16:creationId xmlns:a16="http://schemas.microsoft.com/office/drawing/2014/main" id="{2FEC2FA5-0A3D-924E-8182-C3181D1221FE}"/>
              </a:ext>
            </a:extLst>
          </p:cNvPr>
          <p:cNvSpPr>
            <a:spLocks noGrp="1"/>
          </p:cNvSpPr>
          <p:nvPr>
            <p:ph idx="1"/>
          </p:nvPr>
        </p:nvSpPr>
        <p:spPr>
          <a:xfrm>
            <a:off x="685801" y="1143000"/>
            <a:ext cx="10131425" cy="5345669"/>
          </a:xfrm>
        </p:spPr>
        <p:txBody>
          <a:bodyPr>
            <a:normAutofit/>
          </a:bodyPr>
          <a:lstStyle/>
          <a:p>
            <a:pPr>
              <a:lnSpc>
                <a:spcPct val="90000"/>
              </a:lnSpc>
            </a:pPr>
            <a:r>
              <a:rPr lang="en-GB" sz="2000" dirty="0"/>
              <a:t>Intro: Terrestrial Planet Atmospheres</a:t>
            </a:r>
          </a:p>
          <a:p>
            <a:pPr>
              <a:lnSpc>
                <a:spcPct val="90000"/>
              </a:lnSpc>
            </a:pPr>
            <a:endParaRPr lang="en-GB" sz="2000" dirty="0"/>
          </a:p>
          <a:p>
            <a:pPr>
              <a:lnSpc>
                <a:spcPct val="90000"/>
              </a:lnSpc>
            </a:pPr>
            <a:r>
              <a:rPr lang="en-GB" sz="2000" dirty="0"/>
              <a:t>The Outcome of an Impact</a:t>
            </a:r>
          </a:p>
          <a:p>
            <a:pPr>
              <a:lnSpc>
                <a:spcPct val="90000"/>
              </a:lnSpc>
            </a:pPr>
            <a:endParaRPr lang="en-GB" sz="2000" dirty="0">
              <a:solidFill>
                <a:srgbClr val="00B0F0"/>
              </a:solidFill>
            </a:endParaRPr>
          </a:p>
          <a:p>
            <a:pPr>
              <a:lnSpc>
                <a:spcPct val="90000"/>
              </a:lnSpc>
            </a:pPr>
            <a:r>
              <a:rPr lang="en-GB" sz="2000" dirty="0">
                <a:solidFill>
                  <a:srgbClr val="00B0F0"/>
                </a:solidFill>
              </a:rPr>
              <a:t>The Numerical Code</a:t>
            </a:r>
          </a:p>
          <a:p>
            <a:pPr lvl="1">
              <a:lnSpc>
                <a:spcPct val="90000"/>
              </a:lnSpc>
            </a:pPr>
            <a:r>
              <a:rPr lang="en-GB" sz="1800" dirty="0"/>
              <a:t>What inputs it takes</a:t>
            </a:r>
          </a:p>
          <a:p>
            <a:pPr lvl="1">
              <a:lnSpc>
                <a:spcPct val="90000"/>
              </a:lnSpc>
            </a:pPr>
            <a:r>
              <a:rPr lang="en-GB" sz="1800" dirty="0"/>
              <a:t>How it works</a:t>
            </a:r>
          </a:p>
          <a:p>
            <a:pPr lvl="1">
              <a:lnSpc>
                <a:spcPct val="90000"/>
              </a:lnSpc>
            </a:pPr>
            <a:endParaRPr lang="en-GB" dirty="0"/>
          </a:p>
          <a:p>
            <a:pPr>
              <a:lnSpc>
                <a:spcPct val="90000"/>
              </a:lnSpc>
            </a:pPr>
            <a:r>
              <a:rPr lang="en-GB" sz="2000" dirty="0"/>
              <a:t>Application to the Earth</a:t>
            </a:r>
          </a:p>
          <a:p>
            <a:pPr>
              <a:lnSpc>
                <a:spcPct val="90000"/>
              </a:lnSpc>
            </a:pPr>
            <a:endParaRPr lang="en-GB" sz="2000" dirty="0"/>
          </a:p>
          <a:p>
            <a:pPr>
              <a:lnSpc>
                <a:spcPct val="90000"/>
              </a:lnSpc>
            </a:pPr>
            <a:r>
              <a:rPr lang="en-GB" sz="2000" dirty="0"/>
              <a:t>What next…</a:t>
            </a:r>
          </a:p>
        </p:txBody>
      </p:sp>
      <p:sp>
        <p:nvSpPr>
          <p:cNvPr id="8" name="TextBox 7">
            <a:extLst>
              <a:ext uri="{FF2B5EF4-FFF2-40B4-BE49-F238E27FC236}">
                <a16:creationId xmlns:a16="http://schemas.microsoft.com/office/drawing/2014/main" id="{891C863C-E3AB-3041-B20D-084EF0B1E199}"/>
              </a:ext>
            </a:extLst>
          </p:cNvPr>
          <p:cNvSpPr txBox="1"/>
          <p:nvPr/>
        </p:nvSpPr>
        <p:spPr>
          <a:xfrm>
            <a:off x="10977096" y="6488669"/>
            <a:ext cx="1214884" cy="369332"/>
          </a:xfrm>
          <a:prstGeom prst="rect">
            <a:avLst/>
          </a:prstGeom>
          <a:noFill/>
        </p:spPr>
        <p:txBody>
          <a:bodyPr wrap="none" rtlCol="0">
            <a:spAutoFit/>
          </a:bodyPr>
          <a:lstStyle/>
          <a:p>
            <a:r>
              <a:rPr lang="en-GB" dirty="0"/>
              <a:t>Credit: ESA</a:t>
            </a:r>
          </a:p>
        </p:txBody>
      </p:sp>
      <p:sp>
        <p:nvSpPr>
          <p:cNvPr id="7" name="Footer Placeholder 3">
            <a:extLst>
              <a:ext uri="{FF2B5EF4-FFF2-40B4-BE49-F238E27FC236}">
                <a16:creationId xmlns:a16="http://schemas.microsoft.com/office/drawing/2014/main" id="{6BA154C7-8F35-7348-9AE5-6A5371873822}"/>
              </a:ext>
            </a:extLst>
          </p:cNvPr>
          <p:cNvSpPr>
            <a:spLocks noGrp="1"/>
          </p:cNvSpPr>
          <p:nvPr>
            <p:ph type="ftr" sz="quarter" idx="11"/>
          </p:nvPr>
        </p:nvSpPr>
        <p:spPr>
          <a:xfrm>
            <a:off x="4455626" y="6480175"/>
            <a:ext cx="3280748" cy="377825"/>
          </a:xfrm>
        </p:spPr>
        <p:txBody>
          <a:bodyPr/>
          <a:lstStyle/>
          <a:p>
            <a:r>
              <a:rPr lang="en-US" sz="1400" dirty="0"/>
              <a:t>Catriona Sinclair – Rocky Worlds - 8/1/20</a:t>
            </a:r>
          </a:p>
        </p:txBody>
      </p:sp>
    </p:spTree>
    <p:extLst>
      <p:ext uri="{BB962C8B-B14F-4D97-AF65-F5344CB8AC3E}">
        <p14:creationId xmlns:p14="http://schemas.microsoft.com/office/powerpoint/2010/main" val="1574662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3B1AE-F0D4-F843-969E-328495C4DB94}"/>
              </a:ext>
            </a:extLst>
          </p:cNvPr>
          <p:cNvSpPr>
            <a:spLocks noGrp="1"/>
          </p:cNvSpPr>
          <p:nvPr>
            <p:ph type="title"/>
          </p:nvPr>
        </p:nvSpPr>
        <p:spPr>
          <a:xfrm>
            <a:off x="5251852" y="3649179"/>
            <a:ext cx="1888679" cy="543468"/>
          </a:xfrm>
          <a:ln>
            <a:solidFill>
              <a:schemeClr val="tx1"/>
            </a:solidFill>
          </a:ln>
        </p:spPr>
        <p:txBody>
          <a:bodyPr>
            <a:normAutofit fontScale="90000"/>
          </a:bodyPr>
          <a:lstStyle/>
          <a:p>
            <a:r>
              <a:rPr lang="en-GB" dirty="0">
                <a:solidFill>
                  <a:srgbClr val="00B0F0"/>
                </a:solidFill>
              </a:rPr>
              <a:t>The code</a:t>
            </a:r>
          </a:p>
        </p:txBody>
      </p:sp>
      <p:sp>
        <p:nvSpPr>
          <p:cNvPr id="4" name="Footer Placeholder 3">
            <a:extLst>
              <a:ext uri="{FF2B5EF4-FFF2-40B4-BE49-F238E27FC236}">
                <a16:creationId xmlns:a16="http://schemas.microsoft.com/office/drawing/2014/main" id="{FA0BC795-7CF3-FE49-9AAF-CBC6D09D36B4}"/>
              </a:ext>
            </a:extLst>
          </p:cNvPr>
          <p:cNvSpPr>
            <a:spLocks noGrp="1"/>
          </p:cNvSpPr>
          <p:nvPr>
            <p:ph type="ftr" sz="quarter" idx="11"/>
          </p:nvPr>
        </p:nvSpPr>
        <p:spPr>
          <a:xfrm>
            <a:off x="4455626" y="6480175"/>
            <a:ext cx="3280748" cy="377825"/>
          </a:xfrm>
        </p:spPr>
        <p:txBody>
          <a:bodyPr/>
          <a:lstStyle/>
          <a:p>
            <a:r>
              <a:rPr lang="en-US" sz="1400" dirty="0"/>
              <a:t>Catriona Sinclair – Rocky Worlds - 8/1/20</a:t>
            </a:r>
          </a:p>
        </p:txBody>
      </p:sp>
    </p:spTree>
    <p:extLst>
      <p:ext uri="{BB962C8B-B14F-4D97-AF65-F5344CB8AC3E}">
        <p14:creationId xmlns:p14="http://schemas.microsoft.com/office/powerpoint/2010/main" val="373577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3B1AE-F0D4-F843-969E-328495C4DB94}"/>
              </a:ext>
            </a:extLst>
          </p:cNvPr>
          <p:cNvSpPr>
            <a:spLocks noGrp="1"/>
          </p:cNvSpPr>
          <p:nvPr>
            <p:ph type="title"/>
          </p:nvPr>
        </p:nvSpPr>
        <p:spPr>
          <a:xfrm>
            <a:off x="5251852" y="3649179"/>
            <a:ext cx="1888679" cy="543468"/>
          </a:xfrm>
          <a:ln>
            <a:solidFill>
              <a:schemeClr val="tx1"/>
            </a:solidFill>
          </a:ln>
        </p:spPr>
        <p:txBody>
          <a:bodyPr>
            <a:normAutofit fontScale="90000"/>
          </a:bodyPr>
          <a:lstStyle/>
          <a:p>
            <a:r>
              <a:rPr lang="en-GB" dirty="0"/>
              <a:t>The code</a:t>
            </a:r>
          </a:p>
        </p:txBody>
      </p:sp>
      <p:sp>
        <p:nvSpPr>
          <p:cNvPr id="8" name="TextBox 7">
            <a:extLst>
              <a:ext uri="{FF2B5EF4-FFF2-40B4-BE49-F238E27FC236}">
                <a16:creationId xmlns:a16="http://schemas.microsoft.com/office/drawing/2014/main" id="{D8571A96-F8C7-2640-A818-996C51939D27}"/>
              </a:ext>
            </a:extLst>
          </p:cNvPr>
          <p:cNvSpPr txBox="1"/>
          <p:nvPr/>
        </p:nvSpPr>
        <p:spPr>
          <a:xfrm>
            <a:off x="2047864" y="1485011"/>
            <a:ext cx="2111155" cy="400110"/>
          </a:xfrm>
          <a:prstGeom prst="rect">
            <a:avLst/>
          </a:prstGeom>
          <a:noFill/>
          <a:ln>
            <a:solidFill>
              <a:srgbClr val="00B0F0"/>
            </a:solidFill>
          </a:ln>
        </p:spPr>
        <p:txBody>
          <a:bodyPr wrap="none" rtlCol="0">
            <a:spAutoFit/>
          </a:bodyPr>
          <a:lstStyle/>
          <a:p>
            <a:r>
              <a:rPr lang="en-GB" sz="2000" dirty="0"/>
              <a:t>Initial Atmosphere</a:t>
            </a:r>
          </a:p>
        </p:txBody>
      </p:sp>
      <p:cxnSp>
        <p:nvCxnSpPr>
          <p:cNvPr id="21" name="Straight Arrow Connector 20">
            <a:extLst>
              <a:ext uri="{FF2B5EF4-FFF2-40B4-BE49-F238E27FC236}">
                <a16:creationId xmlns:a16="http://schemas.microsoft.com/office/drawing/2014/main" id="{0FEAD806-2FED-C040-B67F-D8F10BAEAAEF}"/>
              </a:ext>
            </a:extLst>
          </p:cNvPr>
          <p:cNvCxnSpPr>
            <a:cxnSpLocks/>
            <a:stCxn id="8" idx="2"/>
          </p:cNvCxnSpPr>
          <p:nvPr/>
        </p:nvCxnSpPr>
        <p:spPr>
          <a:xfrm>
            <a:off x="3103442" y="1885121"/>
            <a:ext cx="2489135" cy="1716747"/>
          </a:xfrm>
          <a:prstGeom prst="straightConnector1">
            <a:avLst/>
          </a:prstGeom>
          <a:ln w="25400">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6" name="Footer Placeholder 3">
            <a:extLst>
              <a:ext uri="{FF2B5EF4-FFF2-40B4-BE49-F238E27FC236}">
                <a16:creationId xmlns:a16="http://schemas.microsoft.com/office/drawing/2014/main" id="{8BDD23AB-291A-1744-BB84-1403C2277F93}"/>
              </a:ext>
            </a:extLst>
          </p:cNvPr>
          <p:cNvSpPr>
            <a:spLocks noGrp="1"/>
          </p:cNvSpPr>
          <p:nvPr>
            <p:ph type="ftr" sz="quarter" idx="11"/>
          </p:nvPr>
        </p:nvSpPr>
        <p:spPr>
          <a:xfrm>
            <a:off x="4455626" y="6480175"/>
            <a:ext cx="3280748" cy="377825"/>
          </a:xfrm>
        </p:spPr>
        <p:txBody>
          <a:bodyPr/>
          <a:lstStyle/>
          <a:p>
            <a:r>
              <a:rPr lang="en-US" sz="1400" dirty="0"/>
              <a:t>Catriona Sinclair – Rocky Worlds - 8/1/20</a:t>
            </a:r>
          </a:p>
        </p:txBody>
      </p:sp>
    </p:spTree>
    <p:extLst>
      <p:ext uri="{BB962C8B-B14F-4D97-AF65-F5344CB8AC3E}">
        <p14:creationId xmlns:p14="http://schemas.microsoft.com/office/powerpoint/2010/main" val="2533991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3B1AE-F0D4-F843-969E-328495C4DB94}"/>
              </a:ext>
            </a:extLst>
          </p:cNvPr>
          <p:cNvSpPr>
            <a:spLocks noGrp="1"/>
          </p:cNvSpPr>
          <p:nvPr>
            <p:ph type="title"/>
          </p:nvPr>
        </p:nvSpPr>
        <p:spPr>
          <a:xfrm>
            <a:off x="5251852" y="3649179"/>
            <a:ext cx="1888679" cy="543468"/>
          </a:xfrm>
          <a:ln>
            <a:solidFill>
              <a:schemeClr val="tx1"/>
            </a:solidFill>
          </a:ln>
        </p:spPr>
        <p:txBody>
          <a:bodyPr>
            <a:normAutofit fontScale="90000"/>
          </a:bodyPr>
          <a:lstStyle/>
          <a:p>
            <a:r>
              <a:rPr lang="en-GB" dirty="0"/>
              <a:t>The code</a:t>
            </a:r>
          </a:p>
        </p:txBody>
      </p:sp>
      <p:sp>
        <p:nvSpPr>
          <p:cNvPr id="8" name="TextBox 7">
            <a:extLst>
              <a:ext uri="{FF2B5EF4-FFF2-40B4-BE49-F238E27FC236}">
                <a16:creationId xmlns:a16="http://schemas.microsoft.com/office/drawing/2014/main" id="{D8571A96-F8C7-2640-A818-996C51939D27}"/>
              </a:ext>
            </a:extLst>
          </p:cNvPr>
          <p:cNvSpPr txBox="1"/>
          <p:nvPr/>
        </p:nvSpPr>
        <p:spPr>
          <a:xfrm>
            <a:off x="2047864" y="1485011"/>
            <a:ext cx="2111155" cy="400110"/>
          </a:xfrm>
          <a:prstGeom prst="rect">
            <a:avLst/>
          </a:prstGeom>
          <a:noFill/>
          <a:ln>
            <a:solidFill>
              <a:srgbClr val="00B0F0"/>
            </a:solidFill>
          </a:ln>
        </p:spPr>
        <p:txBody>
          <a:bodyPr wrap="none" rtlCol="0">
            <a:spAutoFit/>
          </a:bodyPr>
          <a:lstStyle/>
          <a:p>
            <a:r>
              <a:rPr lang="en-GB" sz="2000" dirty="0"/>
              <a:t>Initial Atmosphere</a:t>
            </a:r>
          </a:p>
        </p:txBody>
      </p:sp>
      <p:cxnSp>
        <p:nvCxnSpPr>
          <p:cNvPr id="21" name="Straight Arrow Connector 20">
            <a:extLst>
              <a:ext uri="{FF2B5EF4-FFF2-40B4-BE49-F238E27FC236}">
                <a16:creationId xmlns:a16="http://schemas.microsoft.com/office/drawing/2014/main" id="{0FEAD806-2FED-C040-B67F-D8F10BAEAAEF}"/>
              </a:ext>
            </a:extLst>
          </p:cNvPr>
          <p:cNvCxnSpPr>
            <a:cxnSpLocks/>
            <a:stCxn id="8" idx="2"/>
          </p:cNvCxnSpPr>
          <p:nvPr/>
        </p:nvCxnSpPr>
        <p:spPr>
          <a:xfrm>
            <a:off x="3103442" y="1885121"/>
            <a:ext cx="2489135" cy="1716747"/>
          </a:xfrm>
          <a:prstGeom prst="straightConnector1">
            <a:avLst/>
          </a:prstGeom>
          <a:ln w="25400">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F034451-6E90-4A4E-9B6C-D0E3A0AC3D44}"/>
              </a:ext>
            </a:extLst>
          </p:cNvPr>
          <p:cNvSpPr txBox="1"/>
          <p:nvPr/>
        </p:nvSpPr>
        <p:spPr>
          <a:xfrm>
            <a:off x="1912947" y="807904"/>
            <a:ext cx="2146229" cy="584775"/>
          </a:xfrm>
          <a:prstGeom prst="rect">
            <a:avLst/>
          </a:prstGeom>
          <a:noFill/>
        </p:spPr>
        <p:txBody>
          <a:bodyPr wrap="none" rtlCol="0">
            <a:spAutoFit/>
          </a:bodyPr>
          <a:lstStyle/>
          <a:p>
            <a:r>
              <a:rPr lang="en-GB" sz="1600" dirty="0"/>
              <a:t>mass</a:t>
            </a:r>
          </a:p>
          <a:p>
            <a:r>
              <a:rPr lang="en-GB" sz="1600" dirty="0"/>
              <a:t>mean molecular weight</a:t>
            </a:r>
          </a:p>
        </p:txBody>
      </p:sp>
      <p:sp>
        <p:nvSpPr>
          <p:cNvPr id="7" name="Footer Placeholder 3">
            <a:extLst>
              <a:ext uri="{FF2B5EF4-FFF2-40B4-BE49-F238E27FC236}">
                <a16:creationId xmlns:a16="http://schemas.microsoft.com/office/drawing/2014/main" id="{CECD0AD7-D535-C447-B275-21FC576460FA}"/>
              </a:ext>
            </a:extLst>
          </p:cNvPr>
          <p:cNvSpPr>
            <a:spLocks noGrp="1"/>
          </p:cNvSpPr>
          <p:nvPr>
            <p:ph type="ftr" sz="quarter" idx="11"/>
          </p:nvPr>
        </p:nvSpPr>
        <p:spPr>
          <a:xfrm>
            <a:off x="4455626" y="6480175"/>
            <a:ext cx="3280748" cy="377825"/>
          </a:xfrm>
        </p:spPr>
        <p:txBody>
          <a:bodyPr/>
          <a:lstStyle/>
          <a:p>
            <a:r>
              <a:rPr lang="en-US" sz="1400" dirty="0"/>
              <a:t>Catriona Sinclair – Rocky Worlds - 8/1/20</a:t>
            </a:r>
          </a:p>
        </p:txBody>
      </p:sp>
    </p:spTree>
    <p:extLst>
      <p:ext uri="{BB962C8B-B14F-4D97-AF65-F5344CB8AC3E}">
        <p14:creationId xmlns:p14="http://schemas.microsoft.com/office/powerpoint/2010/main" val="1966177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3B1AE-F0D4-F843-969E-328495C4DB94}"/>
              </a:ext>
            </a:extLst>
          </p:cNvPr>
          <p:cNvSpPr>
            <a:spLocks noGrp="1"/>
          </p:cNvSpPr>
          <p:nvPr>
            <p:ph type="title"/>
          </p:nvPr>
        </p:nvSpPr>
        <p:spPr>
          <a:xfrm>
            <a:off x="5251852" y="3649179"/>
            <a:ext cx="1888679" cy="543468"/>
          </a:xfrm>
          <a:ln>
            <a:solidFill>
              <a:schemeClr val="tx1"/>
            </a:solidFill>
          </a:ln>
        </p:spPr>
        <p:txBody>
          <a:bodyPr>
            <a:normAutofit fontScale="90000"/>
          </a:bodyPr>
          <a:lstStyle/>
          <a:p>
            <a:r>
              <a:rPr lang="en-GB" dirty="0"/>
              <a:t>The code</a:t>
            </a:r>
          </a:p>
        </p:txBody>
      </p:sp>
      <p:sp>
        <p:nvSpPr>
          <p:cNvPr id="8" name="TextBox 7">
            <a:extLst>
              <a:ext uri="{FF2B5EF4-FFF2-40B4-BE49-F238E27FC236}">
                <a16:creationId xmlns:a16="http://schemas.microsoft.com/office/drawing/2014/main" id="{D8571A96-F8C7-2640-A818-996C51939D27}"/>
              </a:ext>
            </a:extLst>
          </p:cNvPr>
          <p:cNvSpPr txBox="1"/>
          <p:nvPr/>
        </p:nvSpPr>
        <p:spPr>
          <a:xfrm>
            <a:off x="2047864" y="1485011"/>
            <a:ext cx="2111155" cy="400110"/>
          </a:xfrm>
          <a:prstGeom prst="rect">
            <a:avLst/>
          </a:prstGeom>
          <a:noFill/>
          <a:ln>
            <a:solidFill>
              <a:srgbClr val="00B0F0"/>
            </a:solidFill>
          </a:ln>
        </p:spPr>
        <p:txBody>
          <a:bodyPr wrap="none" rtlCol="0">
            <a:spAutoFit/>
          </a:bodyPr>
          <a:lstStyle/>
          <a:p>
            <a:r>
              <a:rPr lang="en-GB" sz="2000" dirty="0"/>
              <a:t>Initial Atmosphere</a:t>
            </a:r>
          </a:p>
        </p:txBody>
      </p:sp>
      <p:sp>
        <p:nvSpPr>
          <p:cNvPr id="9" name="TextBox 8">
            <a:extLst>
              <a:ext uri="{FF2B5EF4-FFF2-40B4-BE49-F238E27FC236}">
                <a16:creationId xmlns:a16="http://schemas.microsoft.com/office/drawing/2014/main" id="{E2ACC843-BA99-7146-8288-2752D2FB09C1}"/>
              </a:ext>
            </a:extLst>
          </p:cNvPr>
          <p:cNvSpPr txBox="1"/>
          <p:nvPr/>
        </p:nvSpPr>
        <p:spPr>
          <a:xfrm>
            <a:off x="4707885" y="1493862"/>
            <a:ext cx="1987404" cy="400110"/>
          </a:xfrm>
          <a:prstGeom prst="rect">
            <a:avLst/>
          </a:prstGeom>
          <a:noFill/>
          <a:ln>
            <a:solidFill>
              <a:srgbClr val="00B0F0"/>
            </a:solidFill>
          </a:ln>
        </p:spPr>
        <p:txBody>
          <a:bodyPr wrap="none" rtlCol="0">
            <a:spAutoFit/>
          </a:bodyPr>
          <a:lstStyle/>
          <a:p>
            <a:r>
              <a:rPr lang="en-GB" sz="2000" dirty="0"/>
              <a:t>Planet Properties</a:t>
            </a:r>
          </a:p>
        </p:txBody>
      </p:sp>
      <p:cxnSp>
        <p:nvCxnSpPr>
          <p:cNvPr id="21" name="Straight Arrow Connector 20">
            <a:extLst>
              <a:ext uri="{FF2B5EF4-FFF2-40B4-BE49-F238E27FC236}">
                <a16:creationId xmlns:a16="http://schemas.microsoft.com/office/drawing/2014/main" id="{0FEAD806-2FED-C040-B67F-D8F10BAEAAEF}"/>
              </a:ext>
            </a:extLst>
          </p:cNvPr>
          <p:cNvCxnSpPr>
            <a:cxnSpLocks/>
            <a:stCxn id="8" idx="2"/>
          </p:cNvCxnSpPr>
          <p:nvPr/>
        </p:nvCxnSpPr>
        <p:spPr>
          <a:xfrm>
            <a:off x="3103442" y="1885121"/>
            <a:ext cx="2489135" cy="1716747"/>
          </a:xfrm>
          <a:prstGeom prst="straightConnector1">
            <a:avLst/>
          </a:prstGeom>
          <a:ln w="25400">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C9F483B-2090-EB43-89C0-7E5EEF428CB3}"/>
              </a:ext>
            </a:extLst>
          </p:cNvPr>
          <p:cNvCxnSpPr>
            <a:cxnSpLocks/>
            <a:stCxn id="9" idx="2"/>
            <a:endCxn id="2" idx="0"/>
          </p:cNvCxnSpPr>
          <p:nvPr/>
        </p:nvCxnSpPr>
        <p:spPr>
          <a:xfrm>
            <a:off x="5701587" y="1893972"/>
            <a:ext cx="494605" cy="1755207"/>
          </a:xfrm>
          <a:prstGeom prst="straightConnector1">
            <a:avLst/>
          </a:prstGeom>
          <a:ln w="25400">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5E9A868-8633-E54F-8DAD-02BE485CBB44}"/>
              </a:ext>
            </a:extLst>
          </p:cNvPr>
          <p:cNvSpPr txBox="1"/>
          <p:nvPr/>
        </p:nvSpPr>
        <p:spPr>
          <a:xfrm>
            <a:off x="1912947" y="807904"/>
            <a:ext cx="2146229" cy="584775"/>
          </a:xfrm>
          <a:prstGeom prst="rect">
            <a:avLst/>
          </a:prstGeom>
          <a:noFill/>
        </p:spPr>
        <p:txBody>
          <a:bodyPr wrap="none" rtlCol="0">
            <a:spAutoFit/>
          </a:bodyPr>
          <a:lstStyle/>
          <a:p>
            <a:r>
              <a:rPr lang="en-GB" sz="1600" dirty="0"/>
              <a:t>mass</a:t>
            </a:r>
          </a:p>
          <a:p>
            <a:r>
              <a:rPr lang="en-GB" sz="1600" dirty="0"/>
              <a:t>mean molecular weight</a:t>
            </a:r>
          </a:p>
        </p:txBody>
      </p:sp>
      <p:sp>
        <p:nvSpPr>
          <p:cNvPr id="12" name="Footer Placeholder 3">
            <a:extLst>
              <a:ext uri="{FF2B5EF4-FFF2-40B4-BE49-F238E27FC236}">
                <a16:creationId xmlns:a16="http://schemas.microsoft.com/office/drawing/2014/main" id="{690AA6F4-C2E0-C74B-8B48-1D8FD72A68D7}"/>
              </a:ext>
            </a:extLst>
          </p:cNvPr>
          <p:cNvSpPr>
            <a:spLocks noGrp="1"/>
          </p:cNvSpPr>
          <p:nvPr>
            <p:ph type="ftr" sz="quarter" idx="11"/>
          </p:nvPr>
        </p:nvSpPr>
        <p:spPr>
          <a:xfrm>
            <a:off x="4455626" y="6480175"/>
            <a:ext cx="3280748" cy="377825"/>
          </a:xfrm>
        </p:spPr>
        <p:txBody>
          <a:bodyPr/>
          <a:lstStyle/>
          <a:p>
            <a:r>
              <a:rPr lang="en-US" sz="1400" dirty="0"/>
              <a:t>Catriona Sinclair – Rocky Worlds - 8/1/20</a:t>
            </a:r>
          </a:p>
        </p:txBody>
      </p:sp>
    </p:spTree>
    <p:extLst>
      <p:ext uri="{BB962C8B-B14F-4D97-AF65-F5344CB8AC3E}">
        <p14:creationId xmlns:p14="http://schemas.microsoft.com/office/powerpoint/2010/main" val="946400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3B1AE-F0D4-F843-969E-328495C4DB94}"/>
              </a:ext>
            </a:extLst>
          </p:cNvPr>
          <p:cNvSpPr>
            <a:spLocks noGrp="1"/>
          </p:cNvSpPr>
          <p:nvPr>
            <p:ph type="title"/>
          </p:nvPr>
        </p:nvSpPr>
        <p:spPr>
          <a:xfrm>
            <a:off x="5251852" y="3649179"/>
            <a:ext cx="1888679" cy="543468"/>
          </a:xfrm>
          <a:ln>
            <a:solidFill>
              <a:schemeClr val="tx1"/>
            </a:solidFill>
          </a:ln>
        </p:spPr>
        <p:txBody>
          <a:bodyPr>
            <a:normAutofit fontScale="90000"/>
          </a:bodyPr>
          <a:lstStyle/>
          <a:p>
            <a:r>
              <a:rPr lang="en-GB" dirty="0"/>
              <a:t>The code</a:t>
            </a:r>
          </a:p>
        </p:txBody>
      </p:sp>
      <p:sp>
        <p:nvSpPr>
          <p:cNvPr id="8" name="TextBox 7">
            <a:extLst>
              <a:ext uri="{FF2B5EF4-FFF2-40B4-BE49-F238E27FC236}">
                <a16:creationId xmlns:a16="http://schemas.microsoft.com/office/drawing/2014/main" id="{D8571A96-F8C7-2640-A818-996C51939D27}"/>
              </a:ext>
            </a:extLst>
          </p:cNvPr>
          <p:cNvSpPr txBox="1"/>
          <p:nvPr/>
        </p:nvSpPr>
        <p:spPr>
          <a:xfrm>
            <a:off x="2047864" y="1485011"/>
            <a:ext cx="2111155" cy="400110"/>
          </a:xfrm>
          <a:prstGeom prst="rect">
            <a:avLst/>
          </a:prstGeom>
          <a:noFill/>
          <a:ln>
            <a:solidFill>
              <a:srgbClr val="00B0F0"/>
            </a:solidFill>
          </a:ln>
        </p:spPr>
        <p:txBody>
          <a:bodyPr wrap="none" rtlCol="0">
            <a:spAutoFit/>
          </a:bodyPr>
          <a:lstStyle/>
          <a:p>
            <a:r>
              <a:rPr lang="en-GB" sz="2000" dirty="0"/>
              <a:t>Initial Atmosphere</a:t>
            </a:r>
          </a:p>
        </p:txBody>
      </p:sp>
      <p:sp>
        <p:nvSpPr>
          <p:cNvPr id="9" name="TextBox 8">
            <a:extLst>
              <a:ext uri="{FF2B5EF4-FFF2-40B4-BE49-F238E27FC236}">
                <a16:creationId xmlns:a16="http://schemas.microsoft.com/office/drawing/2014/main" id="{E2ACC843-BA99-7146-8288-2752D2FB09C1}"/>
              </a:ext>
            </a:extLst>
          </p:cNvPr>
          <p:cNvSpPr txBox="1"/>
          <p:nvPr/>
        </p:nvSpPr>
        <p:spPr>
          <a:xfrm>
            <a:off x="4707885" y="1493862"/>
            <a:ext cx="1987404" cy="400110"/>
          </a:xfrm>
          <a:prstGeom prst="rect">
            <a:avLst/>
          </a:prstGeom>
          <a:noFill/>
          <a:ln>
            <a:solidFill>
              <a:srgbClr val="00B0F0"/>
            </a:solidFill>
          </a:ln>
        </p:spPr>
        <p:txBody>
          <a:bodyPr wrap="none" rtlCol="0">
            <a:spAutoFit/>
          </a:bodyPr>
          <a:lstStyle/>
          <a:p>
            <a:r>
              <a:rPr lang="en-GB" sz="2000" dirty="0"/>
              <a:t>Planet Properties</a:t>
            </a:r>
          </a:p>
        </p:txBody>
      </p:sp>
      <p:cxnSp>
        <p:nvCxnSpPr>
          <p:cNvPr id="21" name="Straight Arrow Connector 20">
            <a:extLst>
              <a:ext uri="{FF2B5EF4-FFF2-40B4-BE49-F238E27FC236}">
                <a16:creationId xmlns:a16="http://schemas.microsoft.com/office/drawing/2014/main" id="{0FEAD806-2FED-C040-B67F-D8F10BAEAAEF}"/>
              </a:ext>
            </a:extLst>
          </p:cNvPr>
          <p:cNvCxnSpPr>
            <a:cxnSpLocks/>
            <a:stCxn id="8" idx="2"/>
          </p:cNvCxnSpPr>
          <p:nvPr/>
        </p:nvCxnSpPr>
        <p:spPr>
          <a:xfrm>
            <a:off x="3103442" y="1885121"/>
            <a:ext cx="2489135" cy="1716747"/>
          </a:xfrm>
          <a:prstGeom prst="straightConnector1">
            <a:avLst/>
          </a:prstGeom>
          <a:ln w="25400">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C9F483B-2090-EB43-89C0-7E5EEF428CB3}"/>
              </a:ext>
            </a:extLst>
          </p:cNvPr>
          <p:cNvCxnSpPr>
            <a:cxnSpLocks/>
            <a:stCxn id="9" idx="2"/>
            <a:endCxn id="2" idx="0"/>
          </p:cNvCxnSpPr>
          <p:nvPr/>
        </p:nvCxnSpPr>
        <p:spPr>
          <a:xfrm>
            <a:off x="5701587" y="1893972"/>
            <a:ext cx="494605" cy="1755207"/>
          </a:xfrm>
          <a:prstGeom prst="straightConnector1">
            <a:avLst/>
          </a:prstGeom>
          <a:ln w="25400">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805CA8A-6F05-E14E-8ABC-2BDABD064417}"/>
              </a:ext>
            </a:extLst>
          </p:cNvPr>
          <p:cNvSpPr txBox="1"/>
          <p:nvPr/>
        </p:nvSpPr>
        <p:spPr>
          <a:xfrm>
            <a:off x="4989369" y="77601"/>
            <a:ext cx="1610056" cy="1323439"/>
          </a:xfrm>
          <a:prstGeom prst="rect">
            <a:avLst/>
          </a:prstGeom>
          <a:noFill/>
        </p:spPr>
        <p:txBody>
          <a:bodyPr wrap="none" rtlCol="0">
            <a:spAutoFit/>
          </a:bodyPr>
          <a:lstStyle/>
          <a:p>
            <a:r>
              <a:rPr lang="en-GB" sz="1600" dirty="0"/>
              <a:t>planet mass</a:t>
            </a:r>
          </a:p>
          <a:p>
            <a:r>
              <a:rPr lang="en-GB" sz="1600" dirty="0"/>
              <a:t>planet density</a:t>
            </a:r>
          </a:p>
          <a:p>
            <a:r>
              <a:rPr lang="en-GB" sz="1600" dirty="0"/>
              <a:t>semi-major axis</a:t>
            </a:r>
          </a:p>
          <a:p>
            <a:r>
              <a:rPr lang="en-GB" sz="1600" dirty="0"/>
              <a:t>stellar luminosity</a:t>
            </a:r>
          </a:p>
          <a:p>
            <a:r>
              <a:rPr lang="en-GB" sz="1600" dirty="0"/>
              <a:t>stellar mass</a:t>
            </a:r>
          </a:p>
        </p:txBody>
      </p:sp>
      <p:sp>
        <p:nvSpPr>
          <p:cNvPr id="11" name="TextBox 10">
            <a:extLst>
              <a:ext uri="{FF2B5EF4-FFF2-40B4-BE49-F238E27FC236}">
                <a16:creationId xmlns:a16="http://schemas.microsoft.com/office/drawing/2014/main" id="{1ABD1667-C955-0E4D-BC62-271E44E3359C}"/>
              </a:ext>
            </a:extLst>
          </p:cNvPr>
          <p:cNvSpPr txBox="1"/>
          <p:nvPr/>
        </p:nvSpPr>
        <p:spPr>
          <a:xfrm>
            <a:off x="1912947" y="807904"/>
            <a:ext cx="2146229" cy="584775"/>
          </a:xfrm>
          <a:prstGeom prst="rect">
            <a:avLst/>
          </a:prstGeom>
          <a:noFill/>
        </p:spPr>
        <p:txBody>
          <a:bodyPr wrap="none" rtlCol="0">
            <a:spAutoFit/>
          </a:bodyPr>
          <a:lstStyle/>
          <a:p>
            <a:r>
              <a:rPr lang="en-GB" sz="1600" dirty="0"/>
              <a:t>mass</a:t>
            </a:r>
          </a:p>
          <a:p>
            <a:r>
              <a:rPr lang="en-GB" sz="1600" dirty="0"/>
              <a:t>mean molecular weight</a:t>
            </a:r>
          </a:p>
        </p:txBody>
      </p:sp>
      <p:sp>
        <p:nvSpPr>
          <p:cNvPr id="14" name="Footer Placeholder 3">
            <a:extLst>
              <a:ext uri="{FF2B5EF4-FFF2-40B4-BE49-F238E27FC236}">
                <a16:creationId xmlns:a16="http://schemas.microsoft.com/office/drawing/2014/main" id="{02F363A6-E576-6147-9793-8BFEDDA5D148}"/>
              </a:ext>
            </a:extLst>
          </p:cNvPr>
          <p:cNvSpPr>
            <a:spLocks noGrp="1"/>
          </p:cNvSpPr>
          <p:nvPr>
            <p:ph type="ftr" sz="quarter" idx="11"/>
          </p:nvPr>
        </p:nvSpPr>
        <p:spPr>
          <a:xfrm>
            <a:off x="4455626" y="6480175"/>
            <a:ext cx="3280748" cy="377825"/>
          </a:xfrm>
        </p:spPr>
        <p:txBody>
          <a:bodyPr/>
          <a:lstStyle/>
          <a:p>
            <a:r>
              <a:rPr lang="en-US" sz="1400" dirty="0"/>
              <a:t>Catriona Sinclair – Rocky Worlds - 8/1/20</a:t>
            </a:r>
          </a:p>
        </p:txBody>
      </p:sp>
    </p:spTree>
    <p:extLst>
      <p:ext uri="{BB962C8B-B14F-4D97-AF65-F5344CB8AC3E}">
        <p14:creationId xmlns:p14="http://schemas.microsoft.com/office/powerpoint/2010/main" val="907210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3B1AE-F0D4-F843-969E-328495C4DB94}"/>
              </a:ext>
            </a:extLst>
          </p:cNvPr>
          <p:cNvSpPr>
            <a:spLocks noGrp="1"/>
          </p:cNvSpPr>
          <p:nvPr>
            <p:ph type="title"/>
          </p:nvPr>
        </p:nvSpPr>
        <p:spPr>
          <a:xfrm>
            <a:off x="5251852" y="3649179"/>
            <a:ext cx="1888679" cy="543468"/>
          </a:xfrm>
          <a:ln>
            <a:solidFill>
              <a:schemeClr val="tx1"/>
            </a:solidFill>
          </a:ln>
        </p:spPr>
        <p:txBody>
          <a:bodyPr>
            <a:normAutofit fontScale="90000"/>
          </a:bodyPr>
          <a:lstStyle/>
          <a:p>
            <a:r>
              <a:rPr lang="en-GB" dirty="0"/>
              <a:t>The code</a:t>
            </a:r>
          </a:p>
        </p:txBody>
      </p:sp>
      <p:sp>
        <p:nvSpPr>
          <p:cNvPr id="7" name="TextBox 6">
            <a:extLst>
              <a:ext uri="{FF2B5EF4-FFF2-40B4-BE49-F238E27FC236}">
                <a16:creationId xmlns:a16="http://schemas.microsoft.com/office/drawing/2014/main" id="{3D23BF4E-FDEA-BB48-97D0-54DC8D026C34}"/>
              </a:ext>
            </a:extLst>
          </p:cNvPr>
          <p:cNvSpPr txBox="1"/>
          <p:nvPr/>
        </p:nvSpPr>
        <p:spPr>
          <a:xfrm>
            <a:off x="7232549" y="1468114"/>
            <a:ext cx="2415661" cy="400110"/>
          </a:xfrm>
          <a:prstGeom prst="rect">
            <a:avLst/>
          </a:prstGeom>
          <a:noFill/>
          <a:ln>
            <a:solidFill>
              <a:srgbClr val="00B0F0"/>
            </a:solidFill>
          </a:ln>
        </p:spPr>
        <p:txBody>
          <a:bodyPr wrap="none" rtlCol="0">
            <a:spAutoFit/>
          </a:bodyPr>
          <a:lstStyle/>
          <a:p>
            <a:r>
              <a:rPr lang="en-GB" sz="2000" dirty="0"/>
              <a:t>Impactor Populations</a:t>
            </a:r>
          </a:p>
        </p:txBody>
      </p:sp>
      <p:sp>
        <p:nvSpPr>
          <p:cNvPr id="8" name="TextBox 7">
            <a:extLst>
              <a:ext uri="{FF2B5EF4-FFF2-40B4-BE49-F238E27FC236}">
                <a16:creationId xmlns:a16="http://schemas.microsoft.com/office/drawing/2014/main" id="{D8571A96-F8C7-2640-A818-996C51939D27}"/>
              </a:ext>
            </a:extLst>
          </p:cNvPr>
          <p:cNvSpPr txBox="1"/>
          <p:nvPr/>
        </p:nvSpPr>
        <p:spPr>
          <a:xfrm>
            <a:off x="2047864" y="1485011"/>
            <a:ext cx="2111155" cy="400110"/>
          </a:xfrm>
          <a:prstGeom prst="rect">
            <a:avLst/>
          </a:prstGeom>
          <a:noFill/>
          <a:ln>
            <a:solidFill>
              <a:srgbClr val="00B0F0"/>
            </a:solidFill>
          </a:ln>
        </p:spPr>
        <p:txBody>
          <a:bodyPr wrap="none" rtlCol="0">
            <a:spAutoFit/>
          </a:bodyPr>
          <a:lstStyle/>
          <a:p>
            <a:r>
              <a:rPr lang="en-GB" sz="2000" dirty="0"/>
              <a:t>Initial Atmosphere</a:t>
            </a:r>
          </a:p>
        </p:txBody>
      </p:sp>
      <p:sp>
        <p:nvSpPr>
          <p:cNvPr id="9" name="TextBox 8">
            <a:extLst>
              <a:ext uri="{FF2B5EF4-FFF2-40B4-BE49-F238E27FC236}">
                <a16:creationId xmlns:a16="http://schemas.microsoft.com/office/drawing/2014/main" id="{E2ACC843-BA99-7146-8288-2752D2FB09C1}"/>
              </a:ext>
            </a:extLst>
          </p:cNvPr>
          <p:cNvSpPr txBox="1"/>
          <p:nvPr/>
        </p:nvSpPr>
        <p:spPr>
          <a:xfrm>
            <a:off x="4707885" y="1493862"/>
            <a:ext cx="1987404" cy="400110"/>
          </a:xfrm>
          <a:prstGeom prst="rect">
            <a:avLst/>
          </a:prstGeom>
          <a:noFill/>
          <a:ln>
            <a:solidFill>
              <a:srgbClr val="00B0F0"/>
            </a:solidFill>
          </a:ln>
        </p:spPr>
        <p:txBody>
          <a:bodyPr wrap="none" rtlCol="0">
            <a:spAutoFit/>
          </a:bodyPr>
          <a:lstStyle/>
          <a:p>
            <a:r>
              <a:rPr lang="en-GB" sz="2000" dirty="0"/>
              <a:t>Planet Properties</a:t>
            </a:r>
          </a:p>
        </p:txBody>
      </p:sp>
      <p:cxnSp>
        <p:nvCxnSpPr>
          <p:cNvPr id="21" name="Straight Arrow Connector 20">
            <a:extLst>
              <a:ext uri="{FF2B5EF4-FFF2-40B4-BE49-F238E27FC236}">
                <a16:creationId xmlns:a16="http://schemas.microsoft.com/office/drawing/2014/main" id="{0FEAD806-2FED-C040-B67F-D8F10BAEAAEF}"/>
              </a:ext>
            </a:extLst>
          </p:cNvPr>
          <p:cNvCxnSpPr>
            <a:cxnSpLocks/>
            <a:stCxn id="8" idx="2"/>
          </p:cNvCxnSpPr>
          <p:nvPr/>
        </p:nvCxnSpPr>
        <p:spPr>
          <a:xfrm>
            <a:off x="3103442" y="1885121"/>
            <a:ext cx="2489135" cy="1716747"/>
          </a:xfrm>
          <a:prstGeom prst="straightConnector1">
            <a:avLst/>
          </a:prstGeom>
          <a:ln w="25400">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C9F483B-2090-EB43-89C0-7E5EEF428CB3}"/>
              </a:ext>
            </a:extLst>
          </p:cNvPr>
          <p:cNvCxnSpPr>
            <a:cxnSpLocks/>
            <a:stCxn id="9" idx="2"/>
            <a:endCxn id="2" idx="0"/>
          </p:cNvCxnSpPr>
          <p:nvPr/>
        </p:nvCxnSpPr>
        <p:spPr>
          <a:xfrm>
            <a:off x="5701587" y="1893972"/>
            <a:ext cx="494605" cy="1755207"/>
          </a:xfrm>
          <a:prstGeom prst="straightConnector1">
            <a:avLst/>
          </a:prstGeom>
          <a:ln w="25400">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F851182-BD7D-FE46-8134-8EA56A959EB8}"/>
              </a:ext>
            </a:extLst>
          </p:cNvPr>
          <p:cNvCxnSpPr>
            <a:cxnSpLocks/>
            <a:stCxn id="7" idx="2"/>
          </p:cNvCxnSpPr>
          <p:nvPr/>
        </p:nvCxnSpPr>
        <p:spPr>
          <a:xfrm flipH="1">
            <a:off x="6599425" y="1868224"/>
            <a:ext cx="1840955" cy="1780955"/>
          </a:xfrm>
          <a:prstGeom prst="straightConnector1">
            <a:avLst/>
          </a:prstGeom>
          <a:ln w="25400">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C547CF7-BA79-2D45-95D9-B6DC50DD2900}"/>
              </a:ext>
            </a:extLst>
          </p:cNvPr>
          <p:cNvSpPr txBox="1"/>
          <p:nvPr/>
        </p:nvSpPr>
        <p:spPr>
          <a:xfrm>
            <a:off x="1912947" y="807904"/>
            <a:ext cx="2146229" cy="584775"/>
          </a:xfrm>
          <a:prstGeom prst="rect">
            <a:avLst/>
          </a:prstGeom>
          <a:noFill/>
        </p:spPr>
        <p:txBody>
          <a:bodyPr wrap="none" rtlCol="0">
            <a:spAutoFit/>
          </a:bodyPr>
          <a:lstStyle/>
          <a:p>
            <a:r>
              <a:rPr lang="en-GB" sz="1600" dirty="0"/>
              <a:t>mass</a:t>
            </a:r>
          </a:p>
          <a:p>
            <a:r>
              <a:rPr lang="en-GB" sz="1600" dirty="0"/>
              <a:t>mean molecular weight</a:t>
            </a:r>
          </a:p>
        </p:txBody>
      </p:sp>
      <p:sp>
        <p:nvSpPr>
          <p:cNvPr id="12" name="TextBox 11">
            <a:extLst>
              <a:ext uri="{FF2B5EF4-FFF2-40B4-BE49-F238E27FC236}">
                <a16:creationId xmlns:a16="http://schemas.microsoft.com/office/drawing/2014/main" id="{D2509B4E-834F-2048-A9EE-0C323E4CE8A8}"/>
              </a:ext>
            </a:extLst>
          </p:cNvPr>
          <p:cNvSpPr txBox="1"/>
          <p:nvPr/>
        </p:nvSpPr>
        <p:spPr>
          <a:xfrm>
            <a:off x="4989369" y="77601"/>
            <a:ext cx="1610056" cy="1323439"/>
          </a:xfrm>
          <a:prstGeom prst="rect">
            <a:avLst/>
          </a:prstGeom>
          <a:noFill/>
        </p:spPr>
        <p:txBody>
          <a:bodyPr wrap="none" rtlCol="0">
            <a:spAutoFit/>
          </a:bodyPr>
          <a:lstStyle/>
          <a:p>
            <a:r>
              <a:rPr lang="en-GB" sz="1600" dirty="0"/>
              <a:t>planet mass</a:t>
            </a:r>
          </a:p>
          <a:p>
            <a:r>
              <a:rPr lang="en-GB" sz="1600" dirty="0"/>
              <a:t>planet density</a:t>
            </a:r>
          </a:p>
          <a:p>
            <a:r>
              <a:rPr lang="en-GB" sz="1600" dirty="0"/>
              <a:t>semi-major axis</a:t>
            </a:r>
          </a:p>
          <a:p>
            <a:r>
              <a:rPr lang="en-GB" sz="1600" dirty="0"/>
              <a:t>stellar luminosity</a:t>
            </a:r>
          </a:p>
          <a:p>
            <a:r>
              <a:rPr lang="en-GB" sz="1600" dirty="0"/>
              <a:t>stellar mass</a:t>
            </a:r>
          </a:p>
        </p:txBody>
      </p:sp>
      <p:sp>
        <p:nvSpPr>
          <p:cNvPr id="13" name="Footer Placeholder 3">
            <a:extLst>
              <a:ext uri="{FF2B5EF4-FFF2-40B4-BE49-F238E27FC236}">
                <a16:creationId xmlns:a16="http://schemas.microsoft.com/office/drawing/2014/main" id="{0C974926-1311-7F44-8D92-8778A14A85E4}"/>
              </a:ext>
            </a:extLst>
          </p:cNvPr>
          <p:cNvSpPr>
            <a:spLocks noGrp="1"/>
          </p:cNvSpPr>
          <p:nvPr>
            <p:ph type="ftr" sz="quarter" idx="11"/>
          </p:nvPr>
        </p:nvSpPr>
        <p:spPr>
          <a:xfrm>
            <a:off x="4455626" y="6480175"/>
            <a:ext cx="3280748" cy="377825"/>
          </a:xfrm>
        </p:spPr>
        <p:txBody>
          <a:bodyPr/>
          <a:lstStyle/>
          <a:p>
            <a:r>
              <a:rPr lang="en-US" sz="1400" dirty="0"/>
              <a:t>Catriona Sinclair – Rocky Worlds - 8/1/20</a:t>
            </a:r>
          </a:p>
        </p:txBody>
      </p:sp>
    </p:spTree>
    <p:extLst>
      <p:ext uri="{BB962C8B-B14F-4D97-AF65-F5344CB8AC3E}">
        <p14:creationId xmlns:p14="http://schemas.microsoft.com/office/powerpoint/2010/main" val="166175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3B1AE-F0D4-F843-969E-328495C4DB94}"/>
              </a:ext>
            </a:extLst>
          </p:cNvPr>
          <p:cNvSpPr>
            <a:spLocks noGrp="1"/>
          </p:cNvSpPr>
          <p:nvPr>
            <p:ph type="title"/>
          </p:nvPr>
        </p:nvSpPr>
        <p:spPr>
          <a:xfrm>
            <a:off x="5251852" y="3649179"/>
            <a:ext cx="1888679" cy="543468"/>
          </a:xfrm>
          <a:ln>
            <a:solidFill>
              <a:schemeClr val="tx1"/>
            </a:solidFill>
          </a:ln>
        </p:spPr>
        <p:txBody>
          <a:bodyPr>
            <a:normAutofit fontScale="90000"/>
          </a:bodyPr>
          <a:lstStyle/>
          <a:p>
            <a:r>
              <a:rPr lang="en-GB" dirty="0"/>
              <a:t>The code</a:t>
            </a:r>
          </a:p>
        </p:txBody>
      </p:sp>
      <p:sp>
        <p:nvSpPr>
          <p:cNvPr id="7" name="TextBox 6">
            <a:extLst>
              <a:ext uri="{FF2B5EF4-FFF2-40B4-BE49-F238E27FC236}">
                <a16:creationId xmlns:a16="http://schemas.microsoft.com/office/drawing/2014/main" id="{3D23BF4E-FDEA-BB48-97D0-54DC8D026C34}"/>
              </a:ext>
            </a:extLst>
          </p:cNvPr>
          <p:cNvSpPr txBox="1"/>
          <p:nvPr/>
        </p:nvSpPr>
        <p:spPr>
          <a:xfrm>
            <a:off x="7232549" y="1468114"/>
            <a:ext cx="2415661" cy="400110"/>
          </a:xfrm>
          <a:prstGeom prst="rect">
            <a:avLst/>
          </a:prstGeom>
          <a:noFill/>
          <a:ln>
            <a:solidFill>
              <a:schemeClr val="tx1"/>
            </a:solidFill>
          </a:ln>
        </p:spPr>
        <p:txBody>
          <a:bodyPr wrap="none" rtlCol="0">
            <a:spAutoFit/>
          </a:bodyPr>
          <a:lstStyle/>
          <a:p>
            <a:r>
              <a:rPr lang="en-GB" sz="2000" dirty="0"/>
              <a:t>Impactor Populations</a:t>
            </a:r>
          </a:p>
        </p:txBody>
      </p:sp>
      <p:sp>
        <p:nvSpPr>
          <p:cNvPr id="8" name="TextBox 7">
            <a:extLst>
              <a:ext uri="{FF2B5EF4-FFF2-40B4-BE49-F238E27FC236}">
                <a16:creationId xmlns:a16="http://schemas.microsoft.com/office/drawing/2014/main" id="{D8571A96-F8C7-2640-A818-996C51939D27}"/>
              </a:ext>
            </a:extLst>
          </p:cNvPr>
          <p:cNvSpPr txBox="1"/>
          <p:nvPr/>
        </p:nvSpPr>
        <p:spPr>
          <a:xfrm>
            <a:off x="2047864" y="1485011"/>
            <a:ext cx="2111155" cy="400110"/>
          </a:xfrm>
          <a:prstGeom prst="rect">
            <a:avLst/>
          </a:prstGeom>
          <a:noFill/>
          <a:ln>
            <a:solidFill>
              <a:schemeClr val="tx1"/>
            </a:solidFill>
          </a:ln>
        </p:spPr>
        <p:txBody>
          <a:bodyPr wrap="none" rtlCol="0">
            <a:spAutoFit/>
          </a:bodyPr>
          <a:lstStyle/>
          <a:p>
            <a:r>
              <a:rPr lang="en-GB" sz="2000" dirty="0"/>
              <a:t>Initial Atmosphere</a:t>
            </a:r>
          </a:p>
        </p:txBody>
      </p:sp>
      <p:sp>
        <p:nvSpPr>
          <p:cNvPr id="9" name="TextBox 8">
            <a:extLst>
              <a:ext uri="{FF2B5EF4-FFF2-40B4-BE49-F238E27FC236}">
                <a16:creationId xmlns:a16="http://schemas.microsoft.com/office/drawing/2014/main" id="{E2ACC843-BA99-7146-8288-2752D2FB09C1}"/>
              </a:ext>
            </a:extLst>
          </p:cNvPr>
          <p:cNvSpPr txBox="1"/>
          <p:nvPr/>
        </p:nvSpPr>
        <p:spPr>
          <a:xfrm>
            <a:off x="4707885" y="1493862"/>
            <a:ext cx="1987404" cy="400110"/>
          </a:xfrm>
          <a:prstGeom prst="rect">
            <a:avLst/>
          </a:prstGeom>
          <a:noFill/>
          <a:ln>
            <a:solidFill>
              <a:schemeClr val="tx1"/>
            </a:solidFill>
          </a:ln>
        </p:spPr>
        <p:txBody>
          <a:bodyPr wrap="none" rtlCol="0">
            <a:spAutoFit/>
          </a:bodyPr>
          <a:lstStyle/>
          <a:p>
            <a:r>
              <a:rPr lang="en-GB" sz="2000" dirty="0"/>
              <a:t>Planet Properties</a:t>
            </a:r>
          </a:p>
        </p:txBody>
      </p:sp>
      <p:sp>
        <p:nvSpPr>
          <p:cNvPr id="10" name="TextBox 9">
            <a:extLst>
              <a:ext uri="{FF2B5EF4-FFF2-40B4-BE49-F238E27FC236}">
                <a16:creationId xmlns:a16="http://schemas.microsoft.com/office/drawing/2014/main" id="{A4E211AC-EEB4-B745-9A62-7B4BACE88CED}"/>
              </a:ext>
            </a:extLst>
          </p:cNvPr>
          <p:cNvSpPr txBox="1"/>
          <p:nvPr/>
        </p:nvSpPr>
        <p:spPr>
          <a:xfrm>
            <a:off x="9960473" y="552572"/>
            <a:ext cx="1707775" cy="369332"/>
          </a:xfrm>
          <a:prstGeom prst="rect">
            <a:avLst/>
          </a:prstGeom>
          <a:noFill/>
          <a:ln>
            <a:solidFill>
              <a:srgbClr val="00B0F0"/>
            </a:solidFill>
          </a:ln>
        </p:spPr>
        <p:txBody>
          <a:bodyPr wrap="none" rtlCol="0">
            <a:spAutoFit/>
          </a:bodyPr>
          <a:lstStyle/>
          <a:p>
            <a:r>
              <a:rPr lang="en-GB" dirty="0"/>
              <a:t>Size Distribution</a:t>
            </a:r>
          </a:p>
        </p:txBody>
      </p:sp>
      <p:sp>
        <p:nvSpPr>
          <p:cNvPr id="11" name="TextBox 10">
            <a:extLst>
              <a:ext uri="{FF2B5EF4-FFF2-40B4-BE49-F238E27FC236}">
                <a16:creationId xmlns:a16="http://schemas.microsoft.com/office/drawing/2014/main" id="{3EF702CE-4500-1240-9F17-AB02C373BF6D}"/>
              </a:ext>
            </a:extLst>
          </p:cNvPr>
          <p:cNvSpPr txBox="1"/>
          <p:nvPr/>
        </p:nvSpPr>
        <p:spPr>
          <a:xfrm>
            <a:off x="10185470" y="1485190"/>
            <a:ext cx="1782604" cy="369332"/>
          </a:xfrm>
          <a:prstGeom prst="rect">
            <a:avLst/>
          </a:prstGeom>
          <a:noFill/>
          <a:ln>
            <a:solidFill>
              <a:srgbClr val="00B0F0"/>
            </a:solidFill>
          </a:ln>
        </p:spPr>
        <p:txBody>
          <a:bodyPr wrap="none" rtlCol="0">
            <a:spAutoFit/>
          </a:bodyPr>
          <a:lstStyle/>
          <a:p>
            <a:r>
              <a:rPr lang="en-GB" dirty="0"/>
              <a:t>Impact Velocities</a:t>
            </a:r>
          </a:p>
        </p:txBody>
      </p:sp>
      <p:sp>
        <p:nvSpPr>
          <p:cNvPr id="12" name="TextBox 11">
            <a:extLst>
              <a:ext uri="{FF2B5EF4-FFF2-40B4-BE49-F238E27FC236}">
                <a16:creationId xmlns:a16="http://schemas.microsoft.com/office/drawing/2014/main" id="{D9E90DBC-F41F-9C4F-86E3-0FBFF840A656}"/>
              </a:ext>
            </a:extLst>
          </p:cNvPr>
          <p:cNvSpPr txBox="1"/>
          <p:nvPr/>
        </p:nvSpPr>
        <p:spPr>
          <a:xfrm>
            <a:off x="10181635" y="2305086"/>
            <a:ext cx="1310167" cy="369332"/>
          </a:xfrm>
          <a:prstGeom prst="rect">
            <a:avLst/>
          </a:prstGeom>
          <a:noFill/>
          <a:ln>
            <a:solidFill>
              <a:srgbClr val="00B0F0"/>
            </a:solidFill>
          </a:ln>
        </p:spPr>
        <p:txBody>
          <a:bodyPr wrap="none" rtlCol="0">
            <a:spAutoFit/>
          </a:bodyPr>
          <a:lstStyle/>
          <a:p>
            <a:r>
              <a:rPr lang="en-GB" dirty="0"/>
              <a:t>Impact Rate</a:t>
            </a:r>
          </a:p>
        </p:txBody>
      </p:sp>
      <p:sp>
        <p:nvSpPr>
          <p:cNvPr id="13" name="TextBox 12">
            <a:extLst>
              <a:ext uri="{FF2B5EF4-FFF2-40B4-BE49-F238E27FC236}">
                <a16:creationId xmlns:a16="http://schemas.microsoft.com/office/drawing/2014/main" id="{4D36F32A-5ED4-E54D-AD86-C5F1548ECBA9}"/>
              </a:ext>
            </a:extLst>
          </p:cNvPr>
          <p:cNvSpPr txBox="1"/>
          <p:nvPr/>
        </p:nvSpPr>
        <p:spPr>
          <a:xfrm>
            <a:off x="8049119" y="266879"/>
            <a:ext cx="1374094" cy="369332"/>
          </a:xfrm>
          <a:prstGeom prst="rect">
            <a:avLst/>
          </a:prstGeom>
          <a:noFill/>
          <a:ln>
            <a:solidFill>
              <a:srgbClr val="00B0F0"/>
            </a:solidFill>
          </a:ln>
        </p:spPr>
        <p:txBody>
          <a:bodyPr wrap="none" rtlCol="0">
            <a:spAutoFit/>
          </a:bodyPr>
          <a:lstStyle/>
          <a:p>
            <a:r>
              <a:rPr lang="en-GB" dirty="0"/>
              <a:t>Composition</a:t>
            </a:r>
          </a:p>
        </p:txBody>
      </p:sp>
      <p:cxnSp>
        <p:nvCxnSpPr>
          <p:cNvPr id="21" name="Straight Arrow Connector 20">
            <a:extLst>
              <a:ext uri="{FF2B5EF4-FFF2-40B4-BE49-F238E27FC236}">
                <a16:creationId xmlns:a16="http://schemas.microsoft.com/office/drawing/2014/main" id="{0FEAD806-2FED-C040-B67F-D8F10BAEAAEF}"/>
              </a:ext>
            </a:extLst>
          </p:cNvPr>
          <p:cNvCxnSpPr>
            <a:cxnSpLocks/>
            <a:stCxn id="8" idx="2"/>
          </p:cNvCxnSpPr>
          <p:nvPr/>
        </p:nvCxnSpPr>
        <p:spPr>
          <a:xfrm>
            <a:off x="3103442" y="1885121"/>
            <a:ext cx="2489135" cy="1716747"/>
          </a:xfrm>
          <a:prstGeom prst="straightConnector1">
            <a:avLst/>
          </a:prstGeom>
          <a:ln w="25400">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C9F483B-2090-EB43-89C0-7E5EEF428CB3}"/>
              </a:ext>
            </a:extLst>
          </p:cNvPr>
          <p:cNvCxnSpPr>
            <a:cxnSpLocks/>
            <a:stCxn id="9" idx="2"/>
            <a:endCxn id="2" idx="0"/>
          </p:cNvCxnSpPr>
          <p:nvPr/>
        </p:nvCxnSpPr>
        <p:spPr>
          <a:xfrm>
            <a:off x="5701587" y="1893972"/>
            <a:ext cx="494605" cy="1755207"/>
          </a:xfrm>
          <a:prstGeom prst="straightConnector1">
            <a:avLst/>
          </a:prstGeom>
          <a:ln w="25400">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F851182-BD7D-FE46-8134-8EA56A959EB8}"/>
              </a:ext>
            </a:extLst>
          </p:cNvPr>
          <p:cNvCxnSpPr>
            <a:cxnSpLocks/>
            <a:stCxn id="7" idx="2"/>
          </p:cNvCxnSpPr>
          <p:nvPr/>
        </p:nvCxnSpPr>
        <p:spPr>
          <a:xfrm flipH="1">
            <a:off x="6599425" y="1868224"/>
            <a:ext cx="1840955" cy="1780955"/>
          </a:xfrm>
          <a:prstGeom prst="straightConnector1">
            <a:avLst/>
          </a:prstGeom>
          <a:ln w="25400">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191C3ADF-8ECE-194E-867A-42D856B8F906}"/>
              </a:ext>
            </a:extLst>
          </p:cNvPr>
          <p:cNvCxnSpPr>
            <a:cxnSpLocks/>
            <a:stCxn id="13" idx="2"/>
            <a:endCxn id="7" idx="0"/>
          </p:cNvCxnSpPr>
          <p:nvPr/>
        </p:nvCxnSpPr>
        <p:spPr>
          <a:xfrm flipH="1">
            <a:off x="8440380" y="636211"/>
            <a:ext cx="295786" cy="831903"/>
          </a:xfrm>
          <a:prstGeom prst="straightConnector1">
            <a:avLst/>
          </a:prstGeom>
          <a:ln w="22225">
            <a:headEnd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AEC92B4-AFF0-1B4F-9C62-BB523CC8D55C}"/>
              </a:ext>
            </a:extLst>
          </p:cNvPr>
          <p:cNvCxnSpPr>
            <a:cxnSpLocks/>
            <a:stCxn id="10" idx="1"/>
          </p:cNvCxnSpPr>
          <p:nvPr/>
        </p:nvCxnSpPr>
        <p:spPr>
          <a:xfrm flipH="1">
            <a:off x="9273426" y="737238"/>
            <a:ext cx="687047" cy="678436"/>
          </a:xfrm>
          <a:prstGeom prst="straightConnector1">
            <a:avLst/>
          </a:prstGeom>
          <a:ln w="22225">
            <a:headEnd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610E227-897E-6A47-8ED3-E694EEAAEC48}"/>
              </a:ext>
            </a:extLst>
          </p:cNvPr>
          <p:cNvCxnSpPr>
            <a:cxnSpLocks/>
            <a:stCxn id="11" idx="1"/>
            <a:endCxn id="7" idx="3"/>
          </p:cNvCxnSpPr>
          <p:nvPr/>
        </p:nvCxnSpPr>
        <p:spPr>
          <a:xfrm flipH="1" flipV="1">
            <a:off x="9648210" y="1668169"/>
            <a:ext cx="537260" cy="1687"/>
          </a:xfrm>
          <a:prstGeom prst="straightConnector1">
            <a:avLst/>
          </a:prstGeom>
          <a:ln w="22225">
            <a:headEnd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5274D2E2-9C24-374B-BDA3-B0D1422E4BD0}"/>
              </a:ext>
            </a:extLst>
          </p:cNvPr>
          <p:cNvCxnSpPr>
            <a:cxnSpLocks/>
            <a:stCxn id="12" idx="1"/>
          </p:cNvCxnSpPr>
          <p:nvPr/>
        </p:nvCxnSpPr>
        <p:spPr>
          <a:xfrm flipH="1" flipV="1">
            <a:off x="9158813" y="1906768"/>
            <a:ext cx="1022822" cy="582984"/>
          </a:xfrm>
          <a:prstGeom prst="straightConnector1">
            <a:avLst/>
          </a:prstGeom>
          <a:ln w="22225">
            <a:headEnd w="lg" len="lg"/>
            <a:tailEnd type="triangle" w="lg"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E542179-C7FA-CB41-AA3F-BDE67FF6FBA3}"/>
              </a:ext>
            </a:extLst>
          </p:cNvPr>
          <p:cNvSpPr txBox="1"/>
          <p:nvPr/>
        </p:nvSpPr>
        <p:spPr>
          <a:xfrm>
            <a:off x="1912947" y="807904"/>
            <a:ext cx="2146229" cy="584775"/>
          </a:xfrm>
          <a:prstGeom prst="rect">
            <a:avLst/>
          </a:prstGeom>
          <a:noFill/>
        </p:spPr>
        <p:txBody>
          <a:bodyPr wrap="none" rtlCol="0">
            <a:spAutoFit/>
          </a:bodyPr>
          <a:lstStyle/>
          <a:p>
            <a:r>
              <a:rPr lang="en-GB" sz="1600" dirty="0"/>
              <a:t>mass</a:t>
            </a:r>
          </a:p>
          <a:p>
            <a:r>
              <a:rPr lang="en-GB" sz="1600" dirty="0"/>
              <a:t>mean molecular weight</a:t>
            </a:r>
          </a:p>
        </p:txBody>
      </p:sp>
      <p:sp>
        <p:nvSpPr>
          <p:cNvPr id="20" name="TextBox 19">
            <a:extLst>
              <a:ext uri="{FF2B5EF4-FFF2-40B4-BE49-F238E27FC236}">
                <a16:creationId xmlns:a16="http://schemas.microsoft.com/office/drawing/2014/main" id="{5B9BF057-5E95-C948-939D-850FA32F123F}"/>
              </a:ext>
            </a:extLst>
          </p:cNvPr>
          <p:cNvSpPr txBox="1"/>
          <p:nvPr/>
        </p:nvSpPr>
        <p:spPr>
          <a:xfrm>
            <a:off x="4989369" y="77601"/>
            <a:ext cx="1610056" cy="1323439"/>
          </a:xfrm>
          <a:prstGeom prst="rect">
            <a:avLst/>
          </a:prstGeom>
          <a:noFill/>
        </p:spPr>
        <p:txBody>
          <a:bodyPr wrap="none" rtlCol="0">
            <a:spAutoFit/>
          </a:bodyPr>
          <a:lstStyle/>
          <a:p>
            <a:r>
              <a:rPr lang="en-GB" sz="1600" dirty="0"/>
              <a:t>planet mass</a:t>
            </a:r>
          </a:p>
          <a:p>
            <a:r>
              <a:rPr lang="en-GB" sz="1600" dirty="0"/>
              <a:t>planet density</a:t>
            </a:r>
          </a:p>
          <a:p>
            <a:r>
              <a:rPr lang="en-GB" sz="1600" dirty="0"/>
              <a:t>semi-major axis</a:t>
            </a:r>
          </a:p>
          <a:p>
            <a:r>
              <a:rPr lang="en-GB" sz="1600" dirty="0"/>
              <a:t>stellar luminosity</a:t>
            </a:r>
          </a:p>
          <a:p>
            <a:r>
              <a:rPr lang="en-GB" sz="1600" dirty="0"/>
              <a:t>stellar mass</a:t>
            </a:r>
          </a:p>
        </p:txBody>
      </p:sp>
      <p:sp>
        <p:nvSpPr>
          <p:cNvPr id="22" name="Footer Placeholder 3">
            <a:extLst>
              <a:ext uri="{FF2B5EF4-FFF2-40B4-BE49-F238E27FC236}">
                <a16:creationId xmlns:a16="http://schemas.microsoft.com/office/drawing/2014/main" id="{E90EB8DB-FFC0-B74C-B15E-981BACDED6DF}"/>
              </a:ext>
            </a:extLst>
          </p:cNvPr>
          <p:cNvSpPr>
            <a:spLocks noGrp="1"/>
          </p:cNvSpPr>
          <p:nvPr>
            <p:ph type="ftr" sz="quarter" idx="11"/>
          </p:nvPr>
        </p:nvSpPr>
        <p:spPr>
          <a:xfrm>
            <a:off x="4455626" y="6480175"/>
            <a:ext cx="3280748" cy="377825"/>
          </a:xfrm>
        </p:spPr>
        <p:txBody>
          <a:bodyPr/>
          <a:lstStyle/>
          <a:p>
            <a:r>
              <a:rPr lang="en-US" sz="1400" dirty="0"/>
              <a:t>Catriona Sinclair – Rocky Worlds - 8/1/20</a:t>
            </a:r>
          </a:p>
        </p:txBody>
      </p:sp>
    </p:spTree>
    <p:extLst>
      <p:ext uri="{BB962C8B-B14F-4D97-AF65-F5344CB8AC3E}">
        <p14:creationId xmlns:p14="http://schemas.microsoft.com/office/powerpoint/2010/main" val="3947012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82D7BC-A033-5946-AC19-22ECBD71C216}"/>
              </a:ext>
            </a:extLst>
          </p:cNvPr>
          <p:cNvPicPr>
            <a:picLocks noChangeAspect="1"/>
          </p:cNvPicPr>
          <p:nvPr/>
        </p:nvPicPr>
        <p:blipFill rotWithShape="1">
          <a:blip r:embed="rId3">
            <a:alphaModFix amt="20000"/>
          </a:blip>
          <a:srcRect l="18376" r="21180" b="-1"/>
          <a:stretch/>
        </p:blipFill>
        <p:spPr>
          <a:xfrm>
            <a:off x="20" y="10"/>
            <a:ext cx="12191980" cy="6857990"/>
          </a:xfrm>
          <a:prstGeom prst="rect">
            <a:avLst/>
          </a:prstGeom>
        </p:spPr>
      </p:pic>
      <p:sp>
        <p:nvSpPr>
          <p:cNvPr id="2" name="Title 1">
            <a:extLst>
              <a:ext uri="{FF2B5EF4-FFF2-40B4-BE49-F238E27FC236}">
                <a16:creationId xmlns:a16="http://schemas.microsoft.com/office/drawing/2014/main" id="{050EEF90-B87C-D742-8DB8-E5379C0322D8}"/>
              </a:ext>
            </a:extLst>
          </p:cNvPr>
          <p:cNvSpPr>
            <a:spLocks noGrp="1"/>
          </p:cNvSpPr>
          <p:nvPr>
            <p:ph type="title"/>
          </p:nvPr>
        </p:nvSpPr>
        <p:spPr>
          <a:xfrm>
            <a:off x="685801" y="129588"/>
            <a:ext cx="10131425" cy="1456267"/>
          </a:xfrm>
        </p:spPr>
        <p:txBody>
          <a:bodyPr>
            <a:normAutofit/>
          </a:bodyPr>
          <a:lstStyle/>
          <a:p>
            <a:r>
              <a:rPr lang="en-GB" dirty="0"/>
              <a:t>OUTLINE</a:t>
            </a:r>
          </a:p>
        </p:txBody>
      </p:sp>
      <p:sp>
        <p:nvSpPr>
          <p:cNvPr id="3" name="Content Placeholder 2">
            <a:extLst>
              <a:ext uri="{FF2B5EF4-FFF2-40B4-BE49-F238E27FC236}">
                <a16:creationId xmlns:a16="http://schemas.microsoft.com/office/drawing/2014/main" id="{2FEC2FA5-0A3D-924E-8182-C3181D1221FE}"/>
              </a:ext>
            </a:extLst>
          </p:cNvPr>
          <p:cNvSpPr>
            <a:spLocks noGrp="1"/>
          </p:cNvSpPr>
          <p:nvPr>
            <p:ph idx="1"/>
          </p:nvPr>
        </p:nvSpPr>
        <p:spPr>
          <a:xfrm>
            <a:off x="685801" y="1143000"/>
            <a:ext cx="10131425" cy="5345669"/>
          </a:xfrm>
        </p:spPr>
        <p:txBody>
          <a:bodyPr>
            <a:normAutofit/>
          </a:bodyPr>
          <a:lstStyle/>
          <a:p>
            <a:pPr>
              <a:lnSpc>
                <a:spcPct val="90000"/>
              </a:lnSpc>
            </a:pPr>
            <a:r>
              <a:rPr lang="en-GB" sz="2000" dirty="0">
                <a:solidFill>
                  <a:srgbClr val="00B0F0"/>
                </a:solidFill>
              </a:rPr>
              <a:t>Intro: Terrestrial Planet Atmospheres</a:t>
            </a:r>
          </a:p>
          <a:p>
            <a:pPr>
              <a:lnSpc>
                <a:spcPct val="90000"/>
              </a:lnSpc>
            </a:pPr>
            <a:endParaRPr lang="en-GB" sz="1800" dirty="0"/>
          </a:p>
          <a:p>
            <a:pPr>
              <a:lnSpc>
                <a:spcPct val="90000"/>
              </a:lnSpc>
            </a:pPr>
            <a:r>
              <a:rPr lang="en-GB" sz="2000" dirty="0"/>
              <a:t>The Outcome of an Impact</a:t>
            </a:r>
          </a:p>
          <a:p>
            <a:pPr>
              <a:lnSpc>
                <a:spcPct val="90000"/>
              </a:lnSpc>
            </a:pPr>
            <a:endParaRPr lang="en-GB" sz="2000" dirty="0"/>
          </a:p>
          <a:p>
            <a:pPr>
              <a:lnSpc>
                <a:spcPct val="90000"/>
              </a:lnSpc>
            </a:pPr>
            <a:r>
              <a:rPr lang="en-GB" sz="2000" dirty="0"/>
              <a:t>The Numerical Code</a:t>
            </a:r>
          </a:p>
          <a:p>
            <a:pPr>
              <a:lnSpc>
                <a:spcPct val="90000"/>
              </a:lnSpc>
            </a:pPr>
            <a:endParaRPr lang="en-GB" sz="2000" dirty="0"/>
          </a:p>
          <a:p>
            <a:pPr>
              <a:lnSpc>
                <a:spcPct val="90000"/>
              </a:lnSpc>
            </a:pPr>
            <a:r>
              <a:rPr lang="en-GB" sz="2000" dirty="0"/>
              <a:t>Application to the Earth</a:t>
            </a:r>
          </a:p>
          <a:p>
            <a:pPr>
              <a:lnSpc>
                <a:spcPct val="90000"/>
              </a:lnSpc>
            </a:pPr>
            <a:endParaRPr lang="en-GB" sz="2000" dirty="0"/>
          </a:p>
          <a:p>
            <a:pPr>
              <a:lnSpc>
                <a:spcPct val="90000"/>
              </a:lnSpc>
            </a:pPr>
            <a:r>
              <a:rPr lang="en-GB" sz="2000" dirty="0"/>
              <a:t>What next…</a:t>
            </a:r>
          </a:p>
        </p:txBody>
      </p:sp>
      <p:sp>
        <p:nvSpPr>
          <p:cNvPr id="8" name="TextBox 7">
            <a:extLst>
              <a:ext uri="{FF2B5EF4-FFF2-40B4-BE49-F238E27FC236}">
                <a16:creationId xmlns:a16="http://schemas.microsoft.com/office/drawing/2014/main" id="{891C863C-E3AB-3041-B20D-084EF0B1E199}"/>
              </a:ext>
            </a:extLst>
          </p:cNvPr>
          <p:cNvSpPr txBox="1"/>
          <p:nvPr/>
        </p:nvSpPr>
        <p:spPr>
          <a:xfrm>
            <a:off x="10977096" y="6488669"/>
            <a:ext cx="1214884" cy="369332"/>
          </a:xfrm>
          <a:prstGeom prst="rect">
            <a:avLst/>
          </a:prstGeom>
          <a:noFill/>
        </p:spPr>
        <p:txBody>
          <a:bodyPr wrap="none" rtlCol="0">
            <a:spAutoFit/>
          </a:bodyPr>
          <a:lstStyle/>
          <a:p>
            <a:r>
              <a:rPr lang="en-GB" dirty="0"/>
              <a:t>Credit: ESA</a:t>
            </a:r>
          </a:p>
        </p:txBody>
      </p:sp>
      <p:sp>
        <p:nvSpPr>
          <p:cNvPr id="9" name="Footer Placeholder 3">
            <a:extLst>
              <a:ext uri="{FF2B5EF4-FFF2-40B4-BE49-F238E27FC236}">
                <a16:creationId xmlns:a16="http://schemas.microsoft.com/office/drawing/2014/main" id="{5824594B-9ECB-9144-857B-C7287A361ADD}"/>
              </a:ext>
            </a:extLst>
          </p:cNvPr>
          <p:cNvSpPr>
            <a:spLocks noGrp="1"/>
          </p:cNvSpPr>
          <p:nvPr>
            <p:ph type="ftr" sz="quarter" idx="11"/>
          </p:nvPr>
        </p:nvSpPr>
        <p:spPr>
          <a:xfrm>
            <a:off x="4455626" y="6480175"/>
            <a:ext cx="3280748" cy="377825"/>
          </a:xfrm>
        </p:spPr>
        <p:txBody>
          <a:bodyPr/>
          <a:lstStyle/>
          <a:p>
            <a:r>
              <a:rPr lang="en-US" sz="1400" dirty="0"/>
              <a:t>Catriona Sinclair – Rocky Worlds - 8/1/20</a:t>
            </a:r>
          </a:p>
        </p:txBody>
      </p:sp>
    </p:spTree>
    <p:extLst>
      <p:ext uri="{BB962C8B-B14F-4D97-AF65-F5344CB8AC3E}">
        <p14:creationId xmlns:p14="http://schemas.microsoft.com/office/powerpoint/2010/main" val="1236882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3B1AE-F0D4-F843-969E-328495C4DB94}"/>
              </a:ext>
            </a:extLst>
          </p:cNvPr>
          <p:cNvSpPr>
            <a:spLocks noGrp="1"/>
          </p:cNvSpPr>
          <p:nvPr>
            <p:ph type="title"/>
          </p:nvPr>
        </p:nvSpPr>
        <p:spPr>
          <a:xfrm>
            <a:off x="5251852" y="3649179"/>
            <a:ext cx="1888679" cy="543468"/>
          </a:xfrm>
          <a:ln>
            <a:solidFill>
              <a:schemeClr val="tx1"/>
            </a:solidFill>
          </a:ln>
        </p:spPr>
        <p:txBody>
          <a:bodyPr>
            <a:normAutofit fontScale="90000"/>
          </a:bodyPr>
          <a:lstStyle/>
          <a:p>
            <a:r>
              <a:rPr lang="en-GB" dirty="0"/>
              <a:t>The code</a:t>
            </a:r>
          </a:p>
        </p:txBody>
      </p:sp>
      <p:sp>
        <p:nvSpPr>
          <p:cNvPr id="7" name="TextBox 6">
            <a:extLst>
              <a:ext uri="{FF2B5EF4-FFF2-40B4-BE49-F238E27FC236}">
                <a16:creationId xmlns:a16="http://schemas.microsoft.com/office/drawing/2014/main" id="{3D23BF4E-FDEA-BB48-97D0-54DC8D026C34}"/>
              </a:ext>
            </a:extLst>
          </p:cNvPr>
          <p:cNvSpPr txBox="1"/>
          <p:nvPr/>
        </p:nvSpPr>
        <p:spPr>
          <a:xfrm>
            <a:off x="7232549" y="1468114"/>
            <a:ext cx="2415661" cy="400110"/>
          </a:xfrm>
          <a:prstGeom prst="rect">
            <a:avLst/>
          </a:prstGeom>
          <a:noFill/>
          <a:ln>
            <a:solidFill>
              <a:schemeClr val="tx1"/>
            </a:solidFill>
          </a:ln>
        </p:spPr>
        <p:txBody>
          <a:bodyPr wrap="none" rtlCol="0">
            <a:spAutoFit/>
          </a:bodyPr>
          <a:lstStyle/>
          <a:p>
            <a:r>
              <a:rPr lang="en-GB" sz="2000" dirty="0"/>
              <a:t>Impactor Populations</a:t>
            </a:r>
          </a:p>
        </p:txBody>
      </p:sp>
      <p:sp>
        <p:nvSpPr>
          <p:cNvPr id="8" name="TextBox 7">
            <a:extLst>
              <a:ext uri="{FF2B5EF4-FFF2-40B4-BE49-F238E27FC236}">
                <a16:creationId xmlns:a16="http://schemas.microsoft.com/office/drawing/2014/main" id="{D8571A96-F8C7-2640-A818-996C51939D27}"/>
              </a:ext>
            </a:extLst>
          </p:cNvPr>
          <p:cNvSpPr txBox="1"/>
          <p:nvPr/>
        </p:nvSpPr>
        <p:spPr>
          <a:xfrm>
            <a:off x="2047864" y="1485011"/>
            <a:ext cx="2111155" cy="400110"/>
          </a:xfrm>
          <a:prstGeom prst="rect">
            <a:avLst/>
          </a:prstGeom>
          <a:noFill/>
          <a:ln>
            <a:solidFill>
              <a:schemeClr val="tx1"/>
            </a:solidFill>
          </a:ln>
        </p:spPr>
        <p:txBody>
          <a:bodyPr wrap="none" rtlCol="0">
            <a:spAutoFit/>
          </a:bodyPr>
          <a:lstStyle/>
          <a:p>
            <a:r>
              <a:rPr lang="en-GB" sz="2000" dirty="0"/>
              <a:t>Initial Atmosphere</a:t>
            </a:r>
          </a:p>
        </p:txBody>
      </p:sp>
      <p:sp>
        <p:nvSpPr>
          <p:cNvPr id="9" name="TextBox 8">
            <a:extLst>
              <a:ext uri="{FF2B5EF4-FFF2-40B4-BE49-F238E27FC236}">
                <a16:creationId xmlns:a16="http://schemas.microsoft.com/office/drawing/2014/main" id="{E2ACC843-BA99-7146-8288-2752D2FB09C1}"/>
              </a:ext>
            </a:extLst>
          </p:cNvPr>
          <p:cNvSpPr txBox="1"/>
          <p:nvPr/>
        </p:nvSpPr>
        <p:spPr>
          <a:xfrm>
            <a:off x="4707885" y="1493862"/>
            <a:ext cx="1987404" cy="400110"/>
          </a:xfrm>
          <a:prstGeom prst="rect">
            <a:avLst/>
          </a:prstGeom>
          <a:noFill/>
          <a:ln>
            <a:solidFill>
              <a:schemeClr val="tx1"/>
            </a:solidFill>
          </a:ln>
        </p:spPr>
        <p:txBody>
          <a:bodyPr wrap="none" rtlCol="0">
            <a:spAutoFit/>
          </a:bodyPr>
          <a:lstStyle/>
          <a:p>
            <a:r>
              <a:rPr lang="en-GB" sz="2000" dirty="0"/>
              <a:t>Planet Properties</a:t>
            </a:r>
          </a:p>
        </p:txBody>
      </p:sp>
      <p:sp>
        <p:nvSpPr>
          <p:cNvPr id="10" name="TextBox 9">
            <a:extLst>
              <a:ext uri="{FF2B5EF4-FFF2-40B4-BE49-F238E27FC236}">
                <a16:creationId xmlns:a16="http://schemas.microsoft.com/office/drawing/2014/main" id="{A4E211AC-EEB4-B745-9A62-7B4BACE88CED}"/>
              </a:ext>
            </a:extLst>
          </p:cNvPr>
          <p:cNvSpPr txBox="1"/>
          <p:nvPr/>
        </p:nvSpPr>
        <p:spPr>
          <a:xfrm>
            <a:off x="9960473" y="552572"/>
            <a:ext cx="1707775" cy="369332"/>
          </a:xfrm>
          <a:prstGeom prst="rect">
            <a:avLst/>
          </a:prstGeom>
          <a:noFill/>
        </p:spPr>
        <p:txBody>
          <a:bodyPr wrap="none" rtlCol="0">
            <a:spAutoFit/>
          </a:bodyPr>
          <a:lstStyle/>
          <a:p>
            <a:r>
              <a:rPr lang="en-GB" dirty="0"/>
              <a:t>Size Distribution</a:t>
            </a:r>
          </a:p>
        </p:txBody>
      </p:sp>
      <p:sp>
        <p:nvSpPr>
          <p:cNvPr id="11" name="TextBox 10">
            <a:extLst>
              <a:ext uri="{FF2B5EF4-FFF2-40B4-BE49-F238E27FC236}">
                <a16:creationId xmlns:a16="http://schemas.microsoft.com/office/drawing/2014/main" id="{3EF702CE-4500-1240-9F17-AB02C373BF6D}"/>
              </a:ext>
            </a:extLst>
          </p:cNvPr>
          <p:cNvSpPr txBox="1"/>
          <p:nvPr/>
        </p:nvSpPr>
        <p:spPr>
          <a:xfrm>
            <a:off x="10185470" y="1485190"/>
            <a:ext cx="1782604" cy="369332"/>
          </a:xfrm>
          <a:prstGeom prst="rect">
            <a:avLst/>
          </a:prstGeom>
          <a:noFill/>
        </p:spPr>
        <p:txBody>
          <a:bodyPr wrap="none" rtlCol="0">
            <a:spAutoFit/>
          </a:bodyPr>
          <a:lstStyle/>
          <a:p>
            <a:r>
              <a:rPr lang="en-GB" dirty="0"/>
              <a:t>Impact Velocities</a:t>
            </a:r>
          </a:p>
        </p:txBody>
      </p:sp>
      <p:sp>
        <p:nvSpPr>
          <p:cNvPr id="12" name="TextBox 11">
            <a:extLst>
              <a:ext uri="{FF2B5EF4-FFF2-40B4-BE49-F238E27FC236}">
                <a16:creationId xmlns:a16="http://schemas.microsoft.com/office/drawing/2014/main" id="{D9E90DBC-F41F-9C4F-86E3-0FBFF840A656}"/>
              </a:ext>
            </a:extLst>
          </p:cNvPr>
          <p:cNvSpPr txBox="1"/>
          <p:nvPr/>
        </p:nvSpPr>
        <p:spPr>
          <a:xfrm>
            <a:off x="10181635" y="2305086"/>
            <a:ext cx="1310167" cy="369332"/>
          </a:xfrm>
          <a:prstGeom prst="rect">
            <a:avLst/>
          </a:prstGeom>
          <a:noFill/>
        </p:spPr>
        <p:txBody>
          <a:bodyPr wrap="none" rtlCol="0">
            <a:spAutoFit/>
          </a:bodyPr>
          <a:lstStyle/>
          <a:p>
            <a:r>
              <a:rPr lang="en-GB" dirty="0"/>
              <a:t>Impact Rate</a:t>
            </a:r>
          </a:p>
        </p:txBody>
      </p:sp>
      <p:sp>
        <p:nvSpPr>
          <p:cNvPr id="13" name="TextBox 12">
            <a:extLst>
              <a:ext uri="{FF2B5EF4-FFF2-40B4-BE49-F238E27FC236}">
                <a16:creationId xmlns:a16="http://schemas.microsoft.com/office/drawing/2014/main" id="{4D36F32A-5ED4-E54D-AD86-C5F1548ECBA9}"/>
              </a:ext>
            </a:extLst>
          </p:cNvPr>
          <p:cNvSpPr txBox="1"/>
          <p:nvPr/>
        </p:nvSpPr>
        <p:spPr>
          <a:xfrm>
            <a:off x="8049119" y="266879"/>
            <a:ext cx="1374094" cy="369332"/>
          </a:xfrm>
          <a:prstGeom prst="rect">
            <a:avLst/>
          </a:prstGeom>
          <a:noFill/>
        </p:spPr>
        <p:txBody>
          <a:bodyPr wrap="none" rtlCol="0">
            <a:spAutoFit/>
          </a:bodyPr>
          <a:lstStyle/>
          <a:p>
            <a:r>
              <a:rPr lang="en-GB" dirty="0"/>
              <a:t>Composition</a:t>
            </a:r>
          </a:p>
        </p:txBody>
      </p:sp>
      <p:cxnSp>
        <p:nvCxnSpPr>
          <p:cNvPr id="21" name="Straight Arrow Connector 20">
            <a:extLst>
              <a:ext uri="{FF2B5EF4-FFF2-40B4-BE49-F238E27FC236}">
                <a16:creationId xmlns:a16="http://schemas.microsoft.com/office/drawing/2014/main" id="{0FEAD806-2FED-C040-B67F-D8F10BAEAAEF}"/>
              </a:ext>
            </a:extLst>
          </p:cNvPr>
          <p:cNvCxnSpPr>
            <a:cxnSpLocks/>
            <a:stCxn id="8" idx="2"/>
          </p:cNvCxnSpPr>
          <p:nvPr/>
        </p:nvCxnSpPr>
        <p:spPr>
          <a:xfrm>
            <a:off x="3103442" y="1885121"/>
            <a:ext cx="2489135" cy="1716747"/>
          </a:xfrm>
          <a:prstGeom prst="straightConnector1">
            <a:avLst/>
          </a:prstGeom>
          <a:ln w="25400">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C9F483B-2090-EB43-89C0-7E5EEF428CB3}"/>
              </a:ext>
            </a:extLst>
          </p:cNvPr>
          <p:cNvCxnSpPr>
            <a:cxnSpLocks/>
            <a:stCxn id="9" idx="2"/>
            <a:endCxn id="2" idx="0"/>
          </p:cNvCxnSpPr>
          <p:nvPr/>
        </p:nvCxnSpPr>
        <p:spPr>
          <a:xfrm>
            <a:off x="5701587" y="1893972"/>
            <a:ext cx="494605" cy="1755207"/>
          </a:xfrm>
          <a:prstGeom prst="straightConnector1">
            <a:avLst/>
          </a:prstGeom>
          <a:ln w="25400">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F851182-BD7D-FE46-8134-8EA56A959EB8}"/>
              </a:ext>
            </a:extLst>
          </p:cNvPr>
          <p:cNvCxnSpPr>
            <a:cxnSpLocks/>
            <a:stCxn id="7" idx="2"/>
          </p:cNvCxnSpPr>
          <p:nvPr/>
        </p:nvCxnSpPr>
        <p:spPr>
          <a:xfrm flipH="1">
            <a:off x="6599425" y="1868224"/>
            <a:ext cx="1840955" cy="1780955"/>
          </a:xfrm>
          <a:prstGeom prst="straightConnector1">
            <a:avLst/>
          </a:prstGeom>
          <a:ln w="25400">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191C3ADF-8ECE-194E-867A-42D856B8F906}"/>
              </a:ext>
            </a:extLst>
          </p:cNvPr>
          <p:cNvCxnSpPr>
            <a:cxnSpLocks/>
            <a:stCxn id="13" idx="2"/>
            <a:endCxn id="7" idx="0"/>
          </p:cNvCxnSpPr>
          <p:nvPr/>
        </p:nvCxnSpPr>
        <p:spPr>
          <a:xfrm flipH="1">
            <a:off x="8440380" y="636211"/>
            <a:ext cx="295786" cy="831903"/>
          </a:xfrm>
          <a:prstGeom prst="straightConnector1">
            <a:avLst/>
          </a:prstGeom>
          <a:ln w="22225">
            <a:headEnd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AEC92B4-AFF0-1B4F-9C62-BB523CC8D55C}"/>
              </a:ext>
            </a:extLst>
          </p:cNvPr>
          <p:cNvCxnSpPr>
            <a:cxnSpLocks/>
            <a:stCxn id="10" idx="1"/>
          </p:cNvCxnSpPr>
          <p:nvPr/>
        </p:nvCxnSpPr>
        <p:spPr>
          <a:xfrm flipH="1">
            <a:off x="9273426" y="737238"/>
            <a:ext cx="687047" cy="678436"/>
          </a:xfrm>
          <a:prstGeom prst="straightConnector1">
            <a:avLst/>
          </a:prstGeom>
          <a:ln w="22225">
            <a:headEnd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610E227-897E-6A47-8ED3-E694EEAAEC48}"/>
              </a:ext>
            </a:extLst>
          </p:cNvPr>
          <p:cNvCxnSpPr>
            <a:cxnSpLocks/>
            <a:stCxn id="11" idx="1"/>
            <a:endCxn id="7" idx="3"/>
          </p:cNvCxnSpPr>
          <p:nvPr/>
        </p:nvCxnSpPr>
        <p:spPr>
          <a:xfrm flipH="1" flipV="1">
            <a:off x="9648210" y="1668169"/>
            <a:ext cx="537260" cy="1687"/>
          </a:xfrm>
          <a:prstGeom prst="straightConnector1">
            <a:avLst/>
          </a:prstGeom>
          <a:ln w="22225">
            <a:headEnd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5274D2E2-9C24-374B-BDA3-B0D1422E4BD0}"/>
              </a:ext>
            </a:extLst>
          </p:cNvPr>
          <p:cNvCxnSpPr>
            <a:cxnSpLocks/>
            <a:stCxn id="12" idx="1"/>
          </p:cNvCxnSpPr>
          <p:nvPr/>
        </p:nvCxnSpPr>
        <p:spPr>
          <a:xfrm flipH="1" flipV="1">
            <a:off x="9158813" y="1906768"/>
            <a:ext cx="1022822" cy="582984"/>
          </a:xfrm>
          <a:prstGeom prst="straightConnector1">
            <a:avLst/>
          </a:prstGeom>
          <a:ln w="22225">
            <a:headEnd w="lg" len="lg"/>
            <a:tailEnd type="triangle" w="lg" len="med"/>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5A94458C-74FD-984E-96FA-227BBF2BD189}"/>
              </a:ext>
            </a:extLst>
          </p:cNvPr>
          <p:cNvSpPr txBox="1"/>
          <p:nvPr/>
        </p:nvSpPr>
        <p:spPr>
          <a:xfrm>
            <a:off x="7722717" y="2411692"/>
            <a:ext cx="1227175" cy="830997"/>
          </a:xfrm>
          <a:prstGeom prst="rect">
            <a:avLst/>
          </a:prstGeom>
          <a:noFill/>
        </p:spPr>
        <p:txBody>
          <a:bodyPr wrap="square" rtlCol="0">
            <a:spAutoFit/>
          </a:bodyPr>
          <a:lstStyle/>
          <a:p>
            <a:r>
              <a:rPr lang="en-GB" sz="1600" dirty="0">
                <a:solidFill>
                  <a:srgbClr val="00B0F0"/>
                </a:solidFill>
              </a:rPr>
              <a:t>Stochastic </a:t>
            </a:r>
            <a:r>
              <a:rPr lang="en-GB" sz="1600" dirty="0"/>
              <a:t>sampling of impactors</a:t>
            </a:r>
          </a:p>
        </p:txBody>
      </p:sp>
      <p:sp>
        <p:nvSpPr>
          <p:cNvPr id="19" name="TextBox 18">
            <a:extLst>
              <a:ext uri="{FF2B5EF4-FFF2-40B4-BE49-F238E27FC236}">
                <a16:creationId xmlns:a16="http://schemas.microsoft.com/office/drawing/2014/main" id="{D123480A-8D04-8E4B-89AC-7DC3C88A6E38}"/>
              </a:ext>
            </a:extLst>
          </p:cNvPr>
          <p:cNvSpPr txBox="1"/>
          <p:nvPr/>
        </p:nvSpPr>
        <p:spPr>
          <a:xfrm>
            <a:off x="1912947" y="807904"/>
            <a:ext cx="2146229" cy="584775"/>
          </a:xfrm>
          <a:prstGeom prst="rect">
            <a:avLst/>
          </a:prstGeom>
          <a:noFill/>
        </p:spPr>
        <p:txBody>
          <a:bodyPr wrap="none" rtlCol="0">
            <a:spAutoFit/>
          </a:bodyPr>
          <a:lstStyle/>
          <a:p>
            <a:r>
              <a:rPr lang="en-GB" sz="1600" dirty="0"/>
              <a:t>mass</a:t>
            </a:r>
          </a:p>
          <a:p>
            <a:r>
              <a:rPr lang="en-GB" sz="1600" dirty="0"/>
              <a:t>mean molecular weight</a:t>
            </a:r>
          </a:p>
        </p:txBody>
      </p:sp>
      <p:sp>
        <p:nvSpPr>
          <p:cNvPr id="22" name="TextBox 21">
            <a:extLst>
              <a:ext uri="{FF2B5EF4-FFF2-40B4-BE49-F238E27FC236}">
                <a16:creationId xmlns:a16="http://schemas.microsoft.com/office/drawing/2014/main" id="{AC4F853E-B5D4-1748-A36E-E330C72367FF}"/>
              </a:ext>
            </a:extLst>
          </p:cNvPr>
          <p:cNvSpPr txBox="1"/>
          <p:nvPr/>
        </p:nvSpPr>
        <p:spPr>
          <a:xfrm>
            <a:off x="4989369" y="77601"/>
            <a:ext cx="1610056" cy="1323439"/>
          </a:xfrm>
          <a:prstGeom prst="rect">
            <a:avLst/>
          </a:prstGeom>
          <a:noFill/>
        </p:spPr>
        <p:txBody>
          <a:bodyPr wrap="none" rtlCol="0">
            <a:spAutoFit/>
          </a:bodyPr>
          <a:lstStyle/>
          <a:p>
            <a:r>
              <a:rPr lang="en-GB" sz="1600" dirty="0"/>
              <a:t>planet mass</a:t>
            </a:r>
          </a:p>
          <a:p>
            <a:r>
              <a:rPr lang="en-GB" sz="1600" dirty="0"/>
              <a:t>planet density</a:t>
            </a:r>
          </a:p>
          <a:p>
            <a:r>
              <a:rPr lang="en-GB" sz="1600" dirty="0"/>
              <a:t>semi-major axis</a:t>
            </a:r>
          </a:p>
          <a:p>
            <a:r>
              <a:rPr lang="en-GB" sz="1600" dirty="0"/>
              <a:t>stellar luminosity</a:t>
            </a:r>
          </a:p>
          <a:p>
            <a:r>
              <a:rPr lang="en-GB" sz="1600" dirty="0"/>
              <a:t>stellar mass</a:t>
            </a:r>
          </a:p>
        </p:txBody>
      </p:sp>
      <p:sp>
        <p:nvSpPr>
          <p:cNvPr id="23" name="Footer Placeholder 3">
            <a:extLst>
              <a:ext uri="{FF2B5EF4-FFF2-40B4-BE49-F238E27FC236}">
                <a16:creationId xmlns:a16="http://schemas.microsoft.com/office/drawing/2014/main" id="{4606A38A-C797-B341-80ED-1588F2418C77}"/>
              </a:ext>
            </a:extLst>
          </p:cNvPr>
          <p:cNvSpPr>
            <a:spLocks noGrp="1"/>
          </p:cNvSpPr>
          <p:nvPr>
            <p:ph type="ftr" sz="quarter" idx="11"/>
          </p:nvPr>
        </p:nvSpPr>
        <p:spPr>
          <a:xfrm>
            <a:off x="4455626" y="6480175"/>
            <a:ext cx="3280748" cy="377825"/>
          </a:xfrm>
        </p:spPr>
        <p:txBody>
          <a:bodyPr/>
          <a:lstStyle/>
          <a:p>
            <a:r>
              <a:rPr lang="en-US" sz="1400" dirty="0"/>
              <a:t>Catriona Sinclair – Rocky Worlds - 8/1/20</a:t>
            </a:r>
          </a:p>
        </p:txBody>
      </p:sp>
    </p:spTree>
    <p:extLst>
      <p:ext uri="{BB962C8B-B14F-4D97-AF65-F5344CB8AC3E}">
        <p14:creationId xmlns:p14="http://schemas.microsoft.com/office/powerpoint/2010/main" val="1989214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3B1AE-F0D4-F843-969E-328495C4DB94}"/>
              </a:ext>
            </a:extLst>
          </p:cNvPr>
          <p:cNvSpPr>
            <a:spLocks noGrp="1"/>
          </p:cNvSpPr>
          <p:nvPr>
            <p:ph type="title"/>
          </p:nvPr>
        </p:nvSpPr>
        <p:spPr>
          <a:xfrm>
            <a:off x="5251852" y="3649179"/>
            <a:ext cx="1888679" cy="543468"/>
          </a:xfrm>
          <a:ln>
            <a:solidFill>
              <a:schemeClr val="tx1"/>
            </a:solidFill>
          </a:ln>
        </p:spPr>
        <p:txBody>
          <a:bodyPr>
            <a:normAutofit fontScale="90000"/>
          </a:bodyPr>
          <a:lstStyle/>
          <a:p>
            <a:r>
              <a:rPr lang="en-GB" dirty="0"/>
              <a:t>The code</a:t>
            </a:r>
          </a:p>
        </p:txBody>
      </p:sp>
      <p:sp>
        <p:nvSpPr>
          <p:cNvPr id="7" name="TextBox 6">
            <a:extLst>
              <a:ext uri="{FF2B5EF4-FFF2-40B4-BE49-F238E27FC236}">
                <a16:creationId xmlns:a16="http://schemas.microsoft.com/office/drawing/2014/main" id="{3D23BF4E-FDEA-BB48-97D0-54DC8D026C34}"/>
              </a:ext>
            </a:extLst>
          </p:cNvPr>
          <p:cNvSpPr txBox="1"/>
          <p:nvPr/>
        </p:nvSpPr>
        <p:spPr>
          <a:xfrm>
            <a:off x="7232549" y="1468114"/>
            <a:ext cx="2415661" cy="400110"/>
          </a:xfrm>
          <a:prstGeom prst="rect">
            <a:avLst/>
          </a:prstGeom>
          <a:noFill/>
          <a:ln>
            <a:solidFill>
              <a:schemeClr val="tx1"/>
            </a:solidFill>
          </a:ln>
        </p:spPr>
        <p:txBody>
          <a:bodyPr wrap="none" rtlCol="0">
            <a:spAutoFit/>
          </a:bodyPr>
          <a:lstStyle/>
          <a:p>
            <a:r>
              <a:rPr lang="en-GB" sz="2000" dirty="0"/>
              <a:t>Impactor Populations</a:t>
            </a:r>
          </a:p>
        </p:txBody>
      </p:sp>
      <p:sp>
        <p:nvSpPr>
          <p:cNvPr id="8" name="TextBox 7">
            <a:extLst>
              <a:ext uri="{FF2B5EF4-FFF2-40B4-BE49-F238E27FC236}">
                <a16:creationId xmlns:a16="http://schemas.microsoft.com/office/drawing/2014/main" id="{D8571A96-F8C7-2640-A818-996C51939D27}"/>
              </a:ext>
            </a:extLst>
          </p:cNvPr>
          <p:cNvSpPr txBox="1"/>
          <p:nvPr/>
        </p:nvSpPr>
        <p:spPr>
          <a:xfrm>
            <a:off x="2047864" y="1485011"/>
            <a:ext cx="2111155" cy="400110"/>
          </a:xfrm>
          <a:prstGeom prst="rect">
            <a:avLst/>
          </a:prstGeom>
          <a:noFill/>
          <a:ln>
            <a:solidFill>
              <a:schemeClr val="tx1"/>
            </a:solidFill>
          </a:ln>
        </p:spPr>
        <p:txBody>
          <a:bodyPr wrap="none" rtlCol="0">
            <a:spAutoFit/>
          </a:bodyPr>
          <a:lstStyle/>
          <a:p>
            <a:r>
              <a:rPr lang="en-GB" sz="2000" dirty="0"/>
              <a:t>Initial Atmosphere</a:t>
            </a:r>
          </a:p>
        </p:txBody>
      </p:sp>
      <p:sp>
        <p:nvSpPr>
          <p:cNvPr id="9" name="TextBox 8">
            <a:extLst>
              <a:ext uri="{FF2B5EF4-FFF2-40B4-BE49-F238E27FC236}">
                <a16:creationId xmlns:a16="http://schemas.microsoft.com/office/drawing/2014/main" id="{E2ACC843-BA99-7146-8288-2752D2FB09C1}"/>
              </a:ext>
            </a:extLst>
          </p:cNvPr>
          <p:cNvSpPr txBox="1"/>
          <p:nvPr/>
        </p:nvSpPr>
        <p:spPr>
          <a:xfrm>
            <a:off x="4707885" y="1493862"/>
            <a:ext cx="1987404" cy="400110"/>
          </a:xfrm>
          <a:prstGeom prst="rect">
            <a:avLst/>
          </a:prstGeom>
          <a:noFill/>
          <a:ln>
            <a:solidFill>
              <a:schemeClr val="tx1"/>
            </a:solidFill>
          </a:ln>
        </p:spPr>
        <p:txBody>
          <a:bodyPr wrap="none" rtlCol="0">
            <a:spAutoFit/>
          </a:bodyPr>
          <a:lstStyle/>
          <a:p>
            <a:r>
              <a:rPr lang="en-GB" sz="2000" dirty="0"/>
              <a:t>Planet Properties</a:t>
            </a:r>
          </a:p>
        </p:txBody>
      </p:sp>
      <p:sp>
        <p:nvSpPr>
          <p:cNvPr id="10" name="TextBox 9">
            <a:extLst>
              <a:ext uri="{FF2B5EF4-FFF2-40B4-BE49-F238E27FC236}">
                <a16:creationId xmlns:a16="http://schemas.microsoft.com/office/drawing/2014/main" id="{A4E211AC-EEB4-B745-9A62-7B4BACE88CED}"/>
              </a:ext>
            </a:extLst>
          </p:cNvPr>
          <p:cNvSpPr txBox="1"/>
          <p:nvPr/>
        </p:nvSpPr>
        <p:spPr>
          <a:xfrm>
            <a:off x="9960473" y="552572"/>
            <a:ext cx="1707775" cy="369332"/>
          </a:xfrm>
          <a:prstGeom prst="rect">
            <a:avLst/>
          </a:prstGeom>
          <a:noFill/>
        </p:spPr>
        <p:txBody>
          <a:bodyPr wrap="none" rtlCol="0">
            <a:spAutoFit/>
          </a:bodyPr>
          <a:lstStyle/>
          <a:p>
            <a:r>
              <a:rPr lang="en-GB" dirty="0"/>
              <a:t>Size Distribution</a:t>
            </a:r>
          </a:p>
        </p:txBody>
      </p:sp>
      <p:sp>
        <p:nvSpPr>
          <p:cNvPr id="11" name="TextBox 10">
            <a:extLst>
              <a:ext uri="{FF2B5EF4-FFF2-40B4-BE49-F238E27FC236}">
                <a16:creationId xmlns:a16="http://schemas.microsoft.com/office/drawing/2014/main" id="{3EF702CE-4500-1240-9F17-AB02C373BF6D}"/>
              </a:ext>
            </a:extLst>
          </p:cNvPr>
          <p:cNvSpPr txBox="1"/>
          <p:nvPr/>
        </p:nvSpPr>
        <p:spPr>
          <a:xfrm>
            <a:off x="10185470" y="1485190"/>
            <a:ext cx="1782604" cy="369332"/>
          </a:xfrm>
          <a:prstGeom prst="rect">
            <a:avLst/>
          </a:prstGeom>
          <a:noFill/>
        </p:spPr>
        <p:txBody>
          <a:bodyPr wrap="none" rtlCol="0">
            <a:spAutoFit/>
          </a:bodyPr>
          <a:lstStyle/>
          <a:p>
            <a:r>
              <a:rPr lang="en-GB" dirty="0"/>
              <a:t>Impact Velocities</a:t>
            </a:r>
          </a:p>
        </p:txBody>
      </p:sp>
      <p:sp>
        <p:nvSpPr>
          <p:cNvPr id="12" name="TextBox 11">
            <a:extLst>
              <a:ext uri="{FF2B5EF4-FFF2-40B4-BE49-F238E27FC236}">
                <a16:creationId xmlns:a16="http://schemas.microsoft.com/office/drawing/2014/main" id="{D9E90DBC-F41F-9C4F-86E3-0FBFF840A656}"/>
              </a:ext>
            </a:extLst>
          </p:cNvPr>
          <p:cNvSpPr txBox="1"/>
          <p:nvPr/>
        </p:nvSpPr>
        <p:spPr>
          <a:xfrm>
            <a:off x="10181635" y="2305086"/>
            <a:ext cx="1310167" cy="369332"/>
          </a:xfrm>
          <a:prstGeom prst="rect">
            <a:avLst/>
          </a:prstGeom>
          <a:noFill/>
        </p:spPr>
        <p:txBody>
          <a:bodyPr wrap="none" rtlCol="0">
            <a:spAutoFit/>
          </a:bodyPr>
          <a:lstStyle/>
          <a:p>
            <a:r>
              <a:rPr lang="en-GB" dirty="0"/>
              <a:t>Impact Rate</a:t>
            </a:r>
          </a:p>
        </p:txBody>
      </p:sp>
      <p:sp>
        <p:nvSpPr>
          <p:cNvPr id="13" name="TextBox 12">
            <a:extLst>
              <a:ext uri="{FF2B5EF4-FFF2-40B4-BE49-F238E27FC236}">
                <a16:creationId xmlns:a16="http://schemas.microsoft.com/office/drawing/2014/main" id="{4D36F32A-5ED4-E54D-AD86-C5F1548ECBA9}"/>
              </a:ext>
            </a:extLst>
          </p:cNvPr>
          <p:cNvSpPr txBox="1"/>
          <p:nvPr/>
        </p:nvSpPr>
        <p:spPr>
          <a:xfrm>
            <a:off x="8049119" y="266879"/>
            <a:ext cx="1374094" cy="369332"/>
          </a:xfrm>
          <a:prstGeom prst="rect">
            <a:avLst/>
          </a:prstGeom>
          <a:noFill/>
        </p:spPr>
        <p:txBody>
          <a:bodyPr wrap="none" rtlCol="0">
            <a:spAutoFit/>
          </a:bodyPr>
          <a:lstStyle/>
          <a:p>
            <a:r>
              <a:rPr lang="en-GB" dirty="0"/>
              <a:t>Composition</a:t>
            </a:r>
          </a:p>
        </p:txBody>
      </p:sp>
      <p:sp>
        <p:nvSpPr>
          <p:cNvPr id="19" name="TextBox 18">
            <a:extLst>
              <a:ext uri="{FF2B5EF4-FFF2-40B4-BE49-F238E27FC236}">
                <a16:creationId xmlns:a16="http://schemas.microsoft.com/office/drawing/2014/main" id="{13806BB9-E909-D645-80DD-6F0B069FCA2F}"/>
              </a:ext>
            </a:extLst>
          </p:cNvPr>
          <p:cNvSpPr txBox="1"/>
          <p:nvPr/>
        </p:nvSpPr>
        <p:spPr>
          <a:xfrm>
            <a:off x="1224976" y="3720858"/>
            <a:ext cx="2220736" cy="400110"/>
          </a:xfrm>
          <a:prstGeom prst="rect">
            <a:avLst/>
          </a:prstGeom>
          <a:noFill/>
          <a:ln>
            <a:solidFill>
              <a:srgbClr val="00B0F0"/>
            </a:solidFill>
          </a:ln>
        </p:spPr>
        <p:txBody>
          <a:bodyPr wrap="none" rtlCol="0">
            <a:spAutoFit/>
          </a:bodyPr>
          <a:lstStyle/>
          <a:p>
            <a:r>
              <a:rPr lang="en-GB" sz="2000" dirty="0"/>
              <a:t>Impact Prescription</a:t>
            </a:r>
          </a:p>
        </p:txBody>
      </p:sp>
      <p:cxnSp>
        <p:nvCxnSpPr>
          <p:cNvPr id="21" name="Straight Arrow Connector 20">
            <a:extLst>
              <a:ext uri="{FF2B5EF4-FFF2-40B4-BE49-F238E27FC236}">
                <a16:creationId xmlns:a16="http://schemas.microsoft.com/office/drawing/2014/main" id="{0FEAD806-2FED-C040-B67F-D8F10BAEAAEF}"/>
              </a:ext>
            </a:extLst>
          </p:cNvPr>
          <p:cNvCxnSpPr>
            <a:cxnSpLocks/>
            <a:stCxn id="8" idx="2"/>
          </p:cNvCxnSpPr>
          <p:nvPr/>
        </p:nvCxnSpPr>
        <p:spPr>
          <a:xfrm>
            <a:off x="3103442" y="1885121"/>
            <a:ext cx="2489135" cy="1716747"/>
          </a:xfrm>
          <a:prstGeom prst="straightConnector1">
            <a:avLst/>
          </a:prstGeom>
          <a:ln w="25400">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C9F483B-2090-EB43-89C0-7E5EEF428CB3}"/>
              </a:ext>
            </a:extLst>
          </p:cNvPr>
          <p:cNvCxnSpPr>
            <a:cxnSpLocks/>
            <a:stCxn id="9" idx="2"/>
            <a:endCxn id="2" idx="0"/>
          </p:cNvCxnSpPr>
          <p:nvPr/>
        </p:nvCxnSpPr>
        <p:spPr>
          <a:xfrm>
            <a:off x="5701587" y="1893972"/>
            <a:ext cx="494605" cy="1755207"/>
          </a:xfrm>
          <a:prstGeom prst="straightConnector1">
            <a:avLst/>
          </a:prstGeom>
          <a:ln w="25400">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F851182-BD7D-FE46-8134-8EA56A959EB8}"/>
              </a:ext>
            </a:extLst>
          </p:cNvPr>
          <p:cNvCxnSpPr>
            <a:cxnSpLocks/>
            <a:stCxn id="7" idx="2"/>
          </p:cNvCxnSpPr>
          <p:nvPr/>
        </p:nvCxnSpPr>
        <p:spPr>
          <a:xfrm flipH="1">
            <a:off x="6599425" y="1868224"/>
            <a:ext cx="1840955" cy="1780955"/>
          </a:xfrm>
          <a:prstGeom prst="straightConnector1">
            <a:avLst/>
          </a:prstGeom>
          <a:ln w="25400">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191C3ADF-8ECE-194E-867A-42D856B8F906}"/>
              </a:ext>
            </a:extLst>
          </p:cNvPr>
          <p:cNvCxnSpPr>
            <a:cxnSpLocks/>
            <a:stCxn id="13" idx="2"/>
            <a:endCxn id="7" idx="0"/>
          </p:cNvCxnSpPr>
          <p:nvPr/>
        </p:nvCxnSpPr>
        <p:spPr>
          <a:xfrm flipH="1">
            <a:off x="8440380" y="636211"/>
            <a:ext cx="295786" cy="831903"/>
          </a:xfrm>
          <a:prstGeom prst="straightConnector1">
            <a:avLst/>
          </a:prstGeom>
          <a:ln w="22225">
            <a:headEnd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AEC92B4-AFF0-1B4F-9C62-BB523CC8D55C}"/>
              </a:ext>
            </a:extLst>
          </p:cNvPr>
          <p:cNvCxnSpPr>
            <a:cxnSpLocks/>
            <a:stCxn id="10" idx="1"/>
          </p:cNvCxnSpPr>
          <p:nvPr/>
        </p:nvCxnSpPr>
        <p:spPr>
          <a:xfrm flipH="1">
            <a:off x="9273426" y="737238"/>
            <a:ext cx="687047" cy="678436"/>
          </a:xfrm>
          <a:prstGeom prst="straightConnector1">
            <a:avLst/>
          </a:prstGeom>
          <a:ln w="22225">
            <a:headEnd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610E227-897E-6A47-8ED3-E694EEAAEC48}"/>
              </a:ext>
            </a:extLst>
          </p:cNvPr>
          <p:cNvCxnSpPr>
            <a:cxnSpLocks/>
            <a:stCxn id="11" idx="1"/>
            <a:endCxn id="7" idx="3"/>
          </p:cNvCxnSpPr>
          <p:nvPr/>
        </p:nvCxnSpPr>
        <p:spPr>
          <a:xfrm flipH="1" flipV="1">
            <a:off x="9648210" y="1668169"/>
            <a:ext cx="537260" cy="1687"/>
          </a:xfrm>
          <a:prstGeom prst="straightConnector1">
            <a:avLst/>
          </a:prstGeom>
          <a:ln w="22225">
            <a:headEnd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5274D2E2-9C24-374B-BDA3-B0D1422E4BD0}"/>
              </a:ext>
            </a:extLst>
          </p:cNvPr>
          <p:cNvCxnSpPr>
            <a:cxnSpLocks/>
            <a:stCxn id="12" idx="1"/>
          </p:cNvCxnSpPr>
          <p:nvPr/>
        </p:nvCxnSpPr>
        <p:spPr>
          <a:xfrm flipH="1" flipV="1">
            <a:off x="9158813" y="1906768"/>
            <a:ext cx="1022822" cy="582984"/>
          </a:xfrm>
          <a:prstGeom prst="straightConnector1">
            <a:avLst/>
          </a:prstGeom>
          <a:ln w="22225">
            <a:headEnd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F4295DD5-213C-7545-8032-A75E00613285}"/>
              </a:ext>
            </a:extLst>
          </p:cNvPr>
          <p:cNvCxnSpPr>
            <a:stCxn id="19" idx="3"/>
            <a:endCxn id="2" idx="1"/>
          </p:cNvCxnSpPr>
          <p:nvPr/>
        </p:nvCxnSpPr>
        <p:spPr>
          <a:xfrm>
            <a:off x="3445712" y="3920913"/>
            <a:ext cx="1806140" cy="0"/>
          </a:xfrm>
          <a:prstGeom prst="straightConnector1">
            <a:avLst/>
          </a:prstGeom>
          <a:ln w="25400">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5A94458C-74FD-984E-96FA-227BBF2BD189}"/>
              </a:ext>
            </a:extLst>
          </p:cNvPr>
          <p:cNvSpPr txBox="1"/>
          <p:nvPr/>
        </p:nvSpPr>
        <p:spPr>
          <a:xfrm>
            <a:off x="7722717" y="2411692"/>
            <a:ext cx="1227175" cy="830997"/>
          </a:xfrm>
          <a:prstGeom prst="rect">
            <a:avLst/>
          </a:prstGeom>
          <a:noFill/>
        </p:spPr>
        <p:txBody>
          <a:bodyPr wrap="square" rtlCol="0">
            <a:spAutoFit/>
          </a:bodyPr>
          <a:lstStyle/>
          <a:p>
            <a:r>
              <a:rPr lang="en-GB" sz="1600" dirty="0"/>
              <a:t>Stochastic sampling of impactors</a:t>
            </a:r>
          </a:p>
        </p:txBody>
      </p:sp>
      <p:sp>
        <p:nvSpPr>
          <p:cNvPr id="23" name="TextBox 22">
            <a:extLst>
              <a:ext uri="{FF2B5EF4-FFF2-40B4-BE49-F238E27FC236}">
                <a16:creationId xmlns:a16="http://schemas.microsoft.com/office/drawing/2014/main" id="{1A2BD776-EC59-E74F-8496-0FB4C917F2BB}"/>
              </a:ext>
            </a:extLst>
          </p:cNvPr>
          <p:cNvSpPr txBox="1"/>
          <p:nvPr/>
        </p:nvSpPr>
        <p:spPr>
          <a:xfrm>
            <a:off x="1912947" y="807904"/>
            <a:ext cx="2146229" cy="584775"/>
          </a:xfrm>
          <a:prstGeom prst="rect">
            <a:avLst/>
          </a:prstGeom>
          <a:noFill/>
        </p:spPr>
        <p:txBody>
          <a:bodyPr wrap="none" rtlCol="0">
            <a:spAutoFit/>
          </a:bodyPr>
          <a:lstStyle/>
          <a:p>
            <a:r>
              <a:rPr lang="en-GB" sz="1600" dirty="0"/>
              <a:t>mass</a:t>
            </a:r>
          </a:p>
          <a:p>
            <a:r>
              <a:rPr lang="en-GB" sz="1600" dirty="0"/>
              <a:t>mean molecular weight</a:t>
            </a:r>
          </a:p>
        </p:txBody>
      </p:sp>
      <p:sp>
        <p:nvSpPr>
          <p:cNvPr id="24" name="TextBox 23">
            <a:extLst>
              <a:ext uri="{FF2B5EF4-FFF2-40B4-BE49-F238E27FC236}">
                <a16:creationId xmlns:a16="http://schemas.microsoft.com/office/drawing/2014/main" id="{23376E24-787E-F34B-809E-1E780F5AEF5D}"/>
              </a:ext>
            </a:extLst>
          </p:cNvPr>
          <p:cNvSpPr txBox="1"/>
          <p:nvPr/>
        </p:nvSpPr>
        <p:spPr>
          <a:xfrm>
            <a:off x="4989369" y="77601"/>
            <a:ext cx="1610056" cy="1323439"/>
          </a:xfrm>
          <a:prstGeom prst="rect">
            <a:avLst/>
          </a:prstGeom>
          <a:noFill/>
        </p:spPr>
        <p:txBody>
          <a:bodyPr wrap="none" rtlCol="0">
            <a:spAutoFit/>
          </a:bodyPr>
          <a:lstStyle/>
          <a:p>
            <a:r>
              <a:rPr lang="en-GB" sz="1600" dirty="0"/>
              <a:t>planet mass</a:t>
            </a:r>
          </a:p>
          <a:p>
            <a:r>
              <a:rPr lang="en-GB" sz="1600" dirty="0"/>
              <a:t>planet density</a:t>
            </a:r>
          </a:p>
          <a:p>
            <a:r>
              <a:rPr lang="en-GB" sz="1600" dirty="0"/>
              <a:t>semi-major axis</a:t>
            </a:r>
          </a:p>
          <a:p>
            <a:r>
              <a:rPr lang="en-GB" sz="1600" dirty="0"/>
              <a:t>stellar luminosity</a:t>
            </a:r>
          </a:p>
          <a:p>
            <a:r>
              <a:rPr lang="en-GB" sz="1600" dirty="0"/>
              <a:t>stellar mass</a:t>
            </a:r>
          </a:p>
        </p:txBody>
      </p:sp>
      <p:sp>
        <p:nvSpPr>
          <p:cNvPr id="25" name="Footer Placeholder 3">
            <a:extLst>
              <a:ext uri="{FF2B5EF4-FFF2-40B4-BE49-F238E27FC236}">
                <a16:creationId xmlns:a16="http://schemas.microsoft.com/office/drawing/2014/main" id="{E61B6FCB-73E5-CA4B-A43C-592DE85A5BC5}"/>
              </a:ext>
            </a:extLst>
          </p:cNvPr>
          <p:cNvSpPr>
            <a:spLocks noGrp="1"/>
          </p:cNvSpPr>
          <p:nvPr>
            <p:ph type="ftr" sz="quarter" idx="11"/>
          </p:nvPr>
        </p:nvSpPr>
        <p:spPr>
          <a:xfrm>
            <a:off x="4455626" y="6480175"/>
            <a:ext cx="3280748" cy="377825"/>
          </a:xfrm>
        </p:spPr>
        <p:txBody>
          <a:bodyPr/>
          <a:lstStyle/>
          <a:p>
            <a:r>
              <a:rPr lang="en-US" sz="1400" dirty="0"/>
              <a:t>Catriona Sinclair – Rocky Worlds - 8/1/20</a:t>
            </a:r>
          </a:p>
        </p:txBody>
      </p:sp>
    </p:spTree>
    <p:extLst>
      <p:ext uri="{BB962C8B-B14F-4D97-AF65-F5344CB8AC3E}">
        <p14:creationId xmlns:p14="http://schemas.microsoft.com/office/powerpoint/2010/main" val="1327108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3B1AE-F0D4-F843-969E-328495C4DB94}"/>
              </a:ext>
            </a:extLst>
          </p:cNvPr>
          <p:cNvSpPr>
            <a:spLocks noGrp="1"/>
          </p:cNvSpPr>
          <p:nvPr>
            <p:ph type="title"/>
          </p:nvPr>
        </p:nvSpPr>
        <p:spPr>
          <a:xfrm>
            <a:off x="5251852" y="3649179"/>
            <a:ext cx="1888679" cy="543468"/>
          </a:xfrm>
          <a:ln>
            <a:solidFill>
              <a:schemeClr val="tx1"/>
            </a:solidFill>
          </a:ln>
        </p:spPr>
        <p:txBody>
          <a:bodyPr>
            <a:normAutofit fontScale="90000"/>
          </a:bodyPr>
          <a:lstStyle/>
          <a:p>
            <a:r>
              <a:rPr lang="en-GB" dirty="0"/>
              <a:t>The code</a:t>
            </a:r>
          </a:p>
        </p:txBody>
      </p:sp>
      <p:sp>
        <p:nvSpPr>
          <p:cNvPr id="7" name="TextBox 6">
            <a:extLst>
              <a:ext uri="{FF2B5EF4-FFF2-40B4-BE49-F238E27FC236}">
                <a16:creationId xmlns:a16="http://schemas.microsoft.com/office/drawing/2014/main" id="{3D23BF4E-FDEA-BB48-97D0-54DC8D026C34}"/>
              </a:ext>
            </a:extLst>
          </p:cNvPr>
          <p:cNvSpPr txBox="1"/>
          <p:nvPr/>
        </p:nvSpPr>
        <p:spPr>
          <a:xfrm>
            <a:off x="7232549" y="1468114"/>
            <a:ext cx="2415661" cy="400110"/>
          </a:xfrm>
          <a:prstGeom prst="rect">
            <a:avLst/>
          </a:prstGeom>
          <a:noFill/>
          <a:ln>
            <a:solidFill>
              <a:schemeClr val="tx1"/>
            </a:solidFill>
          </a:ln>
        </p:spPr>
        <p:txBody>
          <a:bodyPr wrap="none" rtlCol="0">
            <a:spAutoFit/>
          </a:bodyPr>
          <a:lstStyle/>
          <a:p>
            <a:r>
              <a:rPr lang="en-GB" sz="2000" dirty="0"/>
              <a:t>Impactor Populations</a:t>
            </a:r>
          </a:p>
        </p:txBody>
      </p:sp>
      <p:sp>
        <p:nvSpPr>
          <p:cNvPr id="8" name="TextBox 7">
            <a:extLst>
              <a:ext uri="{FF2B5EF4-FFF2-40B4-BE49-F238E27FC236}">
                <a16:creationId xmlns:a16="http://schemas.microsoft.com/office/drawing/2014/main" id="{D8571A96-F8C7-2640-A818-996C51939D27}"/>
              </a:ext>
            </a:extLst>
          </p:cNvPr>
          <p:cNvSpPr txBox="1"/>
          <p:nvPr/>
        </p:nvSpPr>
        <p:spPr>
          <a:xfrm>
            <a:off x="2047864" y="1485011"/>
            <a:ext cx="2111155" cy="400110"/>
          </a:xfrm>
          <a:prstGeom prst="rect">
            <a:avLst/>
          </a:prstGeom>
          <a:noFill/>
          <a:ln>
            <a:solidFill>
              <a:schemeClr val="tx1"/>
            </a:solidFill>
          </a:ln>
        </p:spPr>
        <p:txBody>
          <a:bodyPr wrap="none" rtlCol="0">
            <a:spAutoFit/>
          </a:bodyPr>
          <a:lstStyle/>
          <a:p>
            <a:r>
              <a:rPr lang="en-GB" sz="2000" dirty="0"/>
              <a:t>Initial Atmosphere</a:t>
            </a:r>
          </a:p>
        </p:txBody>
      </p:sp>
      <p:sp>
        <p:nvSpPr>
          <p:cNvPr id="9" name="TextBox 8">
            <a:extLst>
              <a:ext uri="{FF2B5EF4-FFF2-40B4-BE49-F238E27FC236}">
                <a16:creationId xmlns:a16="http://schemas.microsoft.com/office/drawing/2014/main" id="{E2ACC843-BA99-7146-8288-2752D2FB09C1}"/>
              </a:ext>
            </a:extLst>
          </p:cNvPr>
          <p:cNvSpPr txBox="1"/>
          <p:nvPr/>
        </p:nvSpPr>
        <p:spPr>
          <a:xfrm>
            <a:off x="4707885" y="1493862"/>
            <a:ext cx="1987404" cy="400110"/>
          </a:xfrm>
          <a:prstGeom prst="rect">
            <a:avLst/>
          </a:prstGeom>
          <a:noFill/>
          <a:ln>
            <a:solidFill>
              <a:schemeClr val="tx1"/>
            </a:solidFill>
          </a:ln>
        </p:spPr>
        <p:txBody>
          <a:bodyPr wrap="none" rtlCol="0">
            <a:spAutoFit/>
          </a:bodyPr>
          <a:lstStyle/>
          <a:p>
            <a:r>
              <a:rPr lang="en-GB" sz="2000" dirty="0"/>
              <a:t>Planet Properties</a:t>
            </a:r>
          </a:p>
        </p:txBody>
      </p:sp>
      <p:sp>
        <p:nvSpPr>
          <p:cNvPr id="10" name="TextBox 9">
            <a:extLst>
              <a:ext uri="{FF2B5EF4-FFF2-40B4-BE49-F238E27FC236}">
                <a16:creationId xmlns:a16="http://schemas.microsoft.com/office/drawing/2014/main" id="{A4E211AC-EEB4-B745-9A62-7B4BACE88CED}"/>
              </a:ext>
            </a:extLst>
          </p:cNvPr>
          <p:cNvSpPr txBox="1"/>
          <p:nvPr/>
        </p:nvSpPr>
        <p:spPr>
          <a:xfrm>
            <a:off x="9960473" y="552572"/>
            <a:ext cx="1707775" cy="369332"/>
          </a:xfrm>
          <a:prstGeom prst="rect">
            <a:avLst/>
          </a:prstGeom>
          <a:noFill/>
        </p:spPr>
        <p:txBody>
          <a:bodyPr wrap="none" rtlCol="0">
            <a:spAutoFit/>
          </a:bodyPr>
          <a:lstStyle/>
          <a:p>
            <a:r>
              <a:rPr lang="en-GB" dirty="0"/>
              <a:t>Size Distribution</a:t>
            </a:r>
          </a:p>
        </p:txBody>
      </p:sp>
      <p:sp>
        <p:nvSpPr>
          <p:cNvPr id="11" name="TextBox 10">
            <a:extLst>
              <a:ext uri="{FF2B5EF4-FFF2-40B4-BE49-F238E27FC236}">
                <a16:creationId xmlns:a16="http://schemas.microsoft.com/office/drawing/2014/main" id="{3EF702CE-4500-1240-9F17-AB02C373BF6D}"/>
              </a:ext>
            </a:extLst>
          </p:cNvPr>
          <p:cNvSpPr txBox="1"/>
          <p:nvPr/>
        </p:nvSpPr>
        <p:spPr>
          <a:xfrm>
            <a:off x="10185470" y="1485190"/>
            <a:ext cx="1782604" cy="369332"/>
          </a:xfrm>
          <a:prstGeom prst="rect">
            <a:avLst/>
          </a:prstGeom>
          <a:noFill/>
        </p:spPr>
        <p:txBody>
          <a:bodyPr wrap="none" rtlCol="0">
            <a:spAutoFit/>
          </a:bodyPr>
          <a:lstStyle/>
          <a:p>
            <a:r>
              <a:rPr lang="en-GB" dirty="0"/>
              <a:t>Impact Velocities</a:t>
            </a:r>
          </a:p>
        </p:txBody>
      </p:sp>
      <p:sp>
        <p:nvSpPr>
          <p:cNvPr id="12" name="TextBox 11">
            <a:extLst>
              <a:ext uri="{FF2B5EF4-FFF2-40B4-BE49-F238E27FC236}">
                <a16:creationId xmlns:a16="http://schemas.microsoft.com/office/drawing/2014/main" id="{D9E90DBC-F41F-9C4F-86E3-0FBFF840A656}"/>
              </a:ext>
            </a:extLst>
          </p:cNvPr>
          <p:cNvSpPr txBox="1"/>
          <p:nvPr/>
        </p:nvSpPr>
        <p:spPr>
          <a:xfrm>
            <a:off x="10181635" y="2305086"/>
            <a:ext cx="1310167" cy="369332"/>
          </a:xfrm>
          <a:prstGeom prst="rect">
            <a:avLst/>
          </a:prstGeom>
          <a:noFill/>
        </p:spPr>
        <p:txBody>
          <a:bodyPr wrap="none" rtlCol="0">
            <a:spAutoFit/>
          </a:bodyPr>
          <a:lstStyle/>
          <a:p>
            <a:r>
              <a:rPr lang="en-GB" dirty="0"/>
              <a:t>Impact Rate</a:t>
            </a:r>
          </a:p>
        </p:txBody>
      </p:sp>
      <p:sp>
        <p:nvSpPr>
          <p:cNvPr id="13" name="TextBox 12">
            <a:extLst>
              <a:ext uri="{FF2B5EF4-FFF2-40B4-BE49-F238E27FC236}">
                <a16:creationId xmlns:a16="http://schemas.microsoft.com/office/drawing/2014/main" id="{4D36F32A-5ED4-E54D-AD86-C5F1548ECBA9}"/>
              </a:ext>
            </a:extLst>
          </p:cNvPr>
          <p:cNvSpPr txBox="1"/>
          <p:nvPr/>
        </p:nvSpPr>
        <p:spPr>
          <a:xfrm>
            <a:off x="8049119" y="266879"/>
            <a:ext cx="1374094" cy="369332"/>
          </a:xfrm>
          <a:prstGeom prst="rect">
            <a:avLst/>
          </a:prstGeom>
          <a:noFill/>
        </p:spPr>
        <p:txBody>
          <a:bodyPr wrap="none" rtlCol="0">
            <a:spAutoFit/>
          </a:bodyPr>
          <a:lstStyle/>
          <a:p>
            <a:r>
              <a:rPr lang="en-GB" dirty="0"/>
              <a:t>Composition</a:t>
            </a:r>
          </a:p>
        </p:txBody>
      </p:sp>
      <p:sp>
        <p:nvSpPr>
          <p:cNvPr id="19" name="TextBox 18">
            <a:extLst>
              <a:ext uri="{FF2B5EF4-FFF2-40B4-BE49-F238E27FC236}">
                <a16:creationId xmlns:a16="http://schemas.microsoft.com/office/drawing/2014/main" id="{13806BB9-E909-D645-80DD-6F0B069FCA2F}"/>
              </a:ext>
            </a:extLst>
          </p:cNvPr>
          <p:cNvSpPr txBox="1"/>
          <p:nvPr/>
        </p:nvSpPr>
        <p:spPr>
          <a:xfrm>
            <a:off x="1224976" y="3720858"/>
            <a:ext cx="2220736" cy="400110"/>
          </a:xfrm>
          <a:prstGeom prst="rect">
            <a:avLst/>
          </a:prstGeom>
          <a:noFill/>
          <a:ln>
            <a:solidFill>
              <a:srgbClr val="00B0F0"/>
            </a:solidFill>
          </a:ln>
        </p:spPr>
        <p:txBody>
          <a:bodyPr wrap="none" rtlCol="0">
            <a:spAutoFit/>
          </a:bodyPr>
          <a:lstStyle/>
          <a:p>
            <a:r>
              <a:rPr lang="en-GB" sz="2000" dirty="0"/>
              <a:t>Impact Prescription</a:t>
            </a:r>
          </a:p>
        </p:txBody>
      </p:sp>
      <p:cxnSp>
        <p:nvCxnSpPr>
          <p:cNvPr id="21" name="Straight Arrow Connector 20">
            <a:extLst>
              <a:ext uri="{FF2B5EF4-FFF2-40B4-BE49-F238E27FC236}">
                <a16:creationId xmlns:a16="http://schemas.microsoft.com/office/drawing/2014/main" id="{0FEAD806-2FED-C040-B67F-D8F10BAEAAEF}"/>
              </a:ext>
            </a:extLst>
          </p:cNvPr>
          <p:cNvCxnSpPr>
            <a:cxnSpLocks/>
            <a:stCxn id="8" idx="2"/>
          </p:cNvCxnSpPr>
          <p:nvPr/>
        </p:nvCxnSpPr>
        <p:spPr>
          <a:xfrm>
            <a:off x="3103442" y="1885121"/>
            <a:ext cx="2489135" cy="1716747"/>
          </a:xfrm>
          <a:prstGeom prst="straightConnector1">
            <a:avLst/>
          </a:prstGeom>
          <a:ln w="25400">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C9F483B-2090-EB43-89C0-7E5EEF428CB3}"/>
              </a:ext>
            </a:extLst>
          </p:cNvPr>
          <p:cNvCxnSpPr>
            <a:cxnSpLocks/>
            <a:stCxn id="9" idx="2"/>
            <a:endCxn id="2" idx="0"/>
          </p:cNvCxnSpPr>
          <p:nvPr/>
        </p:nvCxnSpPr>
        <p:spPr>
          <a:xfrm>
            <a:off x="5701587" y="1893972"/>
            <a:ext cx="494605" cy="1755207"/>
          </a:xfrm>
          <a:prstGeom prst="straightConnector1">
            <a:avLst/>
          </a:prstGeom>
          <a:ln w="25400">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F851182-BD7D-FE46-8134-8EA56A959EB8}"/>
              </a:ext>
            </a:extLst>
          </p:cNvPr>
          <p:cNvCxnSpPr>
            <a:cxnSpLocks/>
            <a:stCxn id="7" idx="2"/>
          </p:cNvCxnSpPr>
          <p:nvPr/>
        </p:nvCxnSpPr>
        <p:spPr>
          <a:xfrm flipH="1">
            <a:off x="6599425" y="1868224"/>
            <a:ext cx="1840955" cy="1780955"/>
          </a:xfrm>
          <a:prstGeom prst="straightConnector1">
            <a:avLst/>
          </a:prstGeom>
          <a:ln w="25400">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191C3ADF-8ECE-194E-867A-42D856B8F906}"/>
              </a:ext>
            </a:extLst>
          </p:cNvPr>
          <p:cNvCxnSpPr>
            <a:cxnSpLocks/>
            <a:stCxn id="13" idx="2"/>
            <a:endCxn id="7" idx="0"/>
          </p:cNvCxnSpPr>
          <p:nvPr/>
        </p:nvCxnSpPr>
        <p:spPr>
          <a:xfrm flipH="1">
            <a:off x="8440380" y="636211"/>
            <a:ext cx="295786" cy="831903"/>
          </a:xfrm>
          <a:prstGeom prst="straightConnector1">
            <a:avLst/>
          </a:prstGeom>
          <a:ln w="22225">
            <a:headEnd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AEC92B4-AFF0-1B4F-9C62-BB523CC8D55C}"/>
              </a:ext>
            </a:extLst>
          </p:cNvPr>
          <p:cNvCxnSpPr>
            <a:cxnSpLocks/>
            <a:stCxn id="10" idx="1"/>
          </p:cNvCxnSpPr>
          <p:nvPr/>
        </p:nvCxnSpPr>
        <p:spPr>
          <a:xfrm flipH="1">
            <a:off x="9273426" y="737238"/>
            <a:ext cx="687047" cy="678436"/>
          </a:xfrm>
          <a:prstGeom prst="straightConnector1">
            <a:avLst/>
          </a:prstGeom>
          <a:ln w="22225">
            <a:headEnd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610E227-897E-6A47-8ED3-E694EEAAEC48}"/>
              </a:ext>
            </a:extLst>
          </p:cNvPr>
          <p:cNvCxnSpPr>
            <a:cxnSpLocks/>
            <a:stCxn id="11" idx="1"/>
            <a:endCxn id="7" idx="3"/>
          </p:cNvCxnSpPr>
          <p:nvPr/>
        </p:nvCxnSpPr>
        <p:spPr>
          <a:xfrm flipH="1" flipV="1">
            <a:off x="9648210" y="1668169"/>
            <a:ext cx="537260" cy="1687"/>
          </a:xfrm>
          <a:prstGeom prst="straightConnector1">
            <a:avLst/>
          </a:prstGeom>
          <a:ln w="22225">
            <a:headEnd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5274D2E2-9C24-374B-BDA3-B0D1422E4BD0}"/>
              </a:ext>
            </a:extLst>
          </p:cNvPr>
          <p:cNvCxnSpPr>
            <a:cxnSpLocks/>
            <a:stCxn id="12" idx="1"/>
          </p:cNvCxnSpPr>
          <p:nvPr/>
        </p:nvCxnSpPr>
        <p:spPr>
          <a:xfrm flipH="1" flipV="1">
            <a:off x="9158813" y="1906768"/>
            <a:ext cx="1022822" cy="582984"/>
          </a:xfrm>
          <a:prstGeom prst="straightConnector1">
            <a:avLst/>
          </a:prstGeom>
          <a:ln w="22225">
            <a:headEnd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F4295DD5-213C-7545-8032-A75E00613285}"/>
              </a:ext>
            </a:extLst>
          </p:cNvPr>
          <p:cNvCxnSpPr>
            <a:stCxn id="19" idx="3"/>
            <a:endCxn id="2" idx="1"/>
          </p:cNvCxnSpPr>
          <p:nvPr/>
        </p:nvCxnSpPr>
        <p:spPr>
          <a:xfrm>
            <a:off x="3445712" y="3920913"/>
            <a:ext cx="1806140" cy="0"/>
          </a:xfrm>
          <a:prstGeom prst="straightConnector1">
            <a:avLst/>
          </a:prstGeom>
          <a:ln w="25400">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5A94458C-74FD-984E-96FA-227BBF2BD189}"/>
              </a:ext>
            </a:extLst>
          </p:cNvPr>
          <p:cNvSpPr txBox="1"/>
          <p:nvPr/>
        </p:nvSpPr>
        <p:spPr>
          <a:xfrm>
            <a:off x="7722717" y="2411692"/>
            <a:ext cx="1227175" cy="830997"/>
          </a:xfrm>
          <a:prstGeom prst="rect">
            <a:avLst/>
          </a:prstGeom>
          <a:noFill/>
        </p:spPr>
        <p:txBody>
          <a:bodyPr wrap="square" rtlCol="0">
            <a:spAutoFit/>
          </a:bodyPr>
          <a:lstStyle/>
          <a:p>
            <a:r>
              <a:rPr lang="en-GB" sz="1600" dirty="0"/>
              <a:t>Stochastic sampling of impactors</a:t>
            </a:r>
          </a:p>
        </p:txBody>
      </p:sp>
      <p:sp>
        <p:nvSpPr>
          <p:cNvPr id="3" name="TextBox 2">
            <a:extLst>
              <a:ext uri="{FF2B5EF4-FFF2-40B4-BE49-F238E27FC236}">
                <a16:creationId xmlns:a16="http://schemas.microsoft.com/office/drawing/2014/main" id="{AD19FDD8-9B3C-9A49-BF7F-164A55F9DB94}"/>
              </a:ext>
            </a:extLst>
          </p:cNvPr>
          <p:cNvSpPr txBox="1"/>
          <p:nvPr/>
        </p:nvSpPr>
        <p:spPr>
          <a:xfrm>
            <a:off x="1224976" y="4239958"/>
            <a:ext cx="2186240" cy="338554"/>
          </a:xfrm>
          <a:prstGeom prst="rect">
            <a:avLst/>
          </a:prstGeom>
          <a:noFill/>
        </p:spPr>
        <p:txBody>
          <a:bodyPr wrap="none" rtlCol="0">
            <a:spAutoFit/>
          </a:bodyPr>
          <a:lstStyle/>
          <a:p>
            <a:r>
              <a:rPr lang="en-GB" sz="1600" dirty="0"/>
              <a:t>mass gain and mass loss</a:t>
            </a:r>
          </a:p>
        </p:txBody>
      </p:sp>
      <p:sp>
        <p:nvSpPr>
          <p:cNvPr id="22" name="TextBox 21">
            <a:extLst>
              <a:ext uri="{FF2B5EF4-FFF2-40B4-BE49-F238E27FC236}">
                <a16:creationId xmlns:a16="http://schemas.microsoft.com/office/drawing/2014/main" id="{4A797C42-DFE9-2042-BAA8-50D460F28B8C}"/>
              </a:ext>
            </a:extLst>
          </p:cNvPr>
          <p:cNvSpPr txBox="1"/>
          <p:nvPr/>
        </p:nvSpPr>
        <p:spPr>
          <a:xfrm>
            <a:off x="1912947" y="807904"/>
            <a:ext cx="2146229" cy="584775"/>
          </a:xfrm>
          <a:prstGeom prst="rect">
            <a:avLst/>
          </a:prstGeom>
          <a:noFill/>
        </p:spPr>
        <p:txBody>
          <a:bodyPr wrap="none" rtlCol="0">
            <a:spAutoFit/>
          </a:bodyPr>
          <a:lstStyle/>
          <a:p>
            <a:r>
              <a:rPr lang="en-GB" sz="1600" dirty="0"/>
              <a:t>mass</a:t>
            </a:r>
          </a:p>
          <a:p>
            <a:r>
              <a:rPr lang="en-GB" sz="1600" dirty="0"/>
              <a:t>mean molecular weight</a:t>
            </a:r>
          </a:p>
        </p:txBody>
      </p:sp>
      <p:sp>
        <p:nvSpPr>
          <p:cNvPr id="24" name="TextBox 23">
            <a:extLst>
              <a:ext uri="{FF2B5EF4-FFF2-40B4-BE49-F238E27FC236}">
                <a16:creationId xmlns:a16="http://schemas.microsoft.com/office/drawing/2014/main" id="{4696DBAE-FFBC-2442-A0A2-5791CB818469}"/>
              </a:ext>
            </a:extLst>
          </p:cNvPr>
          <p:cNvSpPr txBox="1"/>
          <p:nvPr/>
        </p:nvSpPr>
        <p:spPr>
          <a:xfrm>
            <a:off x="4989369" y="77601"/>
            <a:ext cx="1610056" cy="1323439"/>
          </a:xfrm>
          <a:prstGeom prst="rect">
            <a:avLst/>
          </a:prstGeom>
          <a:noFill/>
        </p:spPr>
        <p:txBody>
          <a:bodyPr wrap="none" rtlCol="0">
            <a:spAutoFit/>
          </a:bodyPr>
          <a:lstStyle/>
          <a:p>
            <a:r>
              <a:rPr lang="en-GB" sz="1600" dirty="0"/>
              <a:t>planet mass</a:t>
            </a:r>
          </a:p>
          <a:p>
            <a:r>
              <a:rPr lang="en-GB" sz="1600" dirty="0"/>
              <a:t>planet density</a:t>
            </a:r>
          </a:p>
          <a:p>
            <a:r>
              <a:rPr lang="en-GB" sz="1600" dirty="0"/>
              <a:t>semi-major axis</a:t>
            </a:r>
          </a:p>
          <a:p>
            <a:r>
              <a:rPr lang="en-GB" sz="1600" dirty="0"/>
              <a:t>stellar luminosity</a:t>
            </a:r>
          </a:p>
          <a:p>
            <a:r>
              <a:rPr lang="en-GB" sz="1600" dirty="0"/>
              <a:t>stellar mass</a:t>
            </a:r>
          </a:p>
        </p:txBody>
      </p:sp>
      <p:sp>
        <p:nvSpPr>
          <p:cNvPr id="25" name="Footer Placeholder 3">
            <a:extLst>
              <a:ext uri="{FF2B5EF4-FFF2-40B4-BE49-F238E27FC236}">
                <a16:creationId xmlns:a16="http://schemas.microsoft.com/office/drawing/2014/main" id="{2267432A-55CA-A44C-B36B-10A3B49C8FC8}"/>
              </a:ext>
            </a:extLst>
          </p:cNvPr>
          <p:cNvSpPr>
            <a:spLocks noGrp="1"/>
          </p:cNvSpPr>
          <p:nvPr>
            <p:ph type="ftr" sz="quarter" idx="11"/>
          </p:nvPr>
        </p:nvSpPr>
        <p:spPr>
          <a:xfrm>
            <a:off x="4455626" y="6480175"/>
            <a:ext cx="3280748" cy="377825"/>
          </a:xfrm>
        </p:spPr>
        <p:txBody>
          <a:bodyPr/>
          <a:lstStyle/>
          <a:p>
            <a:r>
              <a:rPr lang="en-US" sz="1400" dirty="0"/>
              <a:t>Catriona Sinclair – Rocky Worlds - 8/1/20</a:t>
            </a:r>
          </a:p>
        </p:txBody>
      </p:sp>
    </p:spTree>
    <p:extLst>
      <p:ext uri="{BB962C8B-B14F-4D97-AF65-F5344CB8AC3E}">
        <p14:creationId xmlns:p14="http://schemas.microsoft.com/office/powerpoint/2010/main" val="285297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3B1AE-F0D4-F843-969E-328495C4DB94}"/>
              </a:ext>
            </a:extLst>
          </p:cNvPr>
          <p:cNvSpPr>
            <a:spLocks noGrp="1"/>
          </p:cNvSpPr>
          <p:nvPr>
            <p:ph type="title"/>
          </p:nvPr>
        </p:nvSpPr>
        <p:spPr>
          <a:xfrm>
            <a:off x="5251852" y="3649179"/>
            <a:ext cx="1888679" cy="543468"/>
          </a:xfrm>
          <a:ln>
            <a:solidFill>
              <a:schemeClr val="tx1"/>
            </a:solidFill>
          </a:ln>
        </p:spPr>
        <p:txBody>
          <a:bodyPr>
            <a:normAutofit fontScale="90000"/>
          </a:bodyPr>
          <a:lstStyle/>
          <a:p>
            <a:r>
              <a:rPr lang="en-GB" dirty="0"/>
              <a:t>The code</a:t>
            </a:r>
          </a:p>
        </p:txBody>
      </p:sp>
      <p:sp>
        <p:nvSpPr>
          <p:cNvPr id="7" name="TextBox 6">
            <a:extLst>
              <a:ext uri="{FF2B5EF4-FFF2-40B4-BE49-F238E27FC236}">
                <a16:creationId xmlns:a16="http://schemas.microsoft.com/office/drawing/2014/main" id="{3D23BF4E-FDEA-BB48-97D0-54DC8D026C34}"/>
              </a:ext>
            </a:extLst>
          </p:cNvPr>
          <p:cNvSpPr txBox="1"/>
          <p:nvPr/>
        </p:nvSpPr>
        <p:spPr>
          <a:xfrm>
            <a:off x="7232549" y="1468114"/>
            <a:ext cx="2415661" cy="400110"/>
          </a:xfrm>
          <a:prstGeom prst="rect">
            <a:avLst/>
          </a:prstGeom>
          <a:noFill/>
          <a:ln>
            <a:solidFill>
              <a:schemeClr val="tx1"/>
            </a:solidFill>
          </a:ln>
        </p:spPr>
        <p:txBody>
          <a:bodyPr wrap="none" rtlCol="0">
            <a:spAutoFit/>
          </a:bodyPr>
          <a:lstStyle/>
          <a:p>
            <a:r>
              <a:rPr lang="en-GB" sz="2000" dirty="0"/>
              <a:t>Impactor Populations</a:t>
            </a:r>
          </a:p>
        </p:txBody>
      </p:sp>
      <p:sp>
        <p:nvSpPr>
          <p:cNvPr id="8" name="TextBox 7">
            <a:extLst>
              <a:ext uri="{FF2B5EF4-FFF2-40B4-BE49-F238E27FC236}">
                <a16:creationId xmlns:a16="http://schemas.microsoft.com/office/drawing/2014/main" id="{D8571A96-F8C7-2640-A818-996C51939D27}"/>
              </a:ext>
            </a:extLst>
          </p:cNvPr>
          <p:cNvSpPr txBox="1"/>
          <p:nvPr/>
        </p:nvSpPr>
        <p:spPr>
          <a:xfrm>
            <a:off x="2047864" y="1485011"/>
            <a:ext cx="2111155" cy="400110"/>
          </a:xfrm>
          <a:prstGeom prst="rect">
            <a:avLst/>
          </a:prstGeom>
          <a:noFill/>
          <a:ln>
            <a:solidFill>
              <a:schemeClr val="tx1"/>
            </a:solidFill>
          </a:ln>
        </p:spPr>
        <p:txBody>
          <a:bodyPr wrap="none" rtlCol="0">
            <a:spAutoFit/>
          </a:bodyPr>
          <a:lstStyle/>
          <a:p>
            <a:r>
              <a:rPr lang="en-GB" sz="2000" dirty="0"/>
              <a:t>Initial Atmosphere</a:t>
            </a:r>
          </a:p>
        </p:txBody>
      </p:sp>
      <p:sp>
        <p:nvSpPr>
          <p:cNvPr id="9" name="TextBox 8">
            <a:extLst>
              <a:ext uri="{FF2B5EF4-FFF2-40B4-BE49-F238E27FC236}">
                <a16:creationId xmlns:a16="http://schemas.microsoft.com/office/drawing/2014/main" id="{E2ACC843-BA99-7146-8288-2752D2FB09C1}"/>
              </a:ext>
            </a:extLst>
          </p:cNvPr>
          <p:cNvSpPr txBox="1"/>
          <p:nvPr/>
        </p:nvSpPr>
        <p:spPr>
          <a:xfrm>
            <a:off x="4707885" y="1493862"/>
            <a:ext cx="1987404" cy="400110"/>
          </a:xfrm>
          <a:prstGeom prst="rect">
            <a:avLst/>
          </a:prstGeom>
          <a:noFill/>
          <a:ln>
            <a:solidFill>
              <a:schemeClr val="tx1"/>
            </a:solidFill>
          </a:ln>
        </p:spPr>
        <p:txBody>
          <a:bodyPr wrap="none" rtlCol="0">
            <a:spAutoFit/>
          </a:bodyPr>
          <a:lstStyle/>
          <a:p>
            <a:r>
              <a:rPr lang="en-GB" sz="2000" dirty="0"/>
              <a:t>Planet Properties</a:t>
            </a:r>
          </a:p>
        </p:txBody>
      </p:sp>
      <p:sp>
        <p:nvSpPr>
          <p:cNvPr id="10" name="TextBox 9">
            <a:extLst>
              <a:ext uri="{FF2B5EF4-FFF2-40B4-BE49-F238E27FC236}">
                <a16:creationId xmlns:a16="http://schemas.microsoft.com/office/drawing/2014/main" id="{A4E211AC-EEB4-B745-9A62-7B4BACE88CED}"/>
              </a:ext>
            </a:extLst>
          </p:cNvPr>
          <p:cNvSpPr txBox="1"/>
          <p:nvPr/>
        </p:nvSpPr>
        <p:spPr>
          <a:xfrm>
            <a:off x="9960473" y="552572"/>
            <a:ext cx="1707775" cy="369332"/>
          </a:xfrm>
          <a:prstGeom prst="rect">
            <a:avLst/>
          </a:prstGeom>
          <a:noFill/>
        </p:spPr>
        <p:txBody>
          <a:bodyPr wrap="none" rtlCol="0">
            <a:spAutoFit/>
          </a:bodyPr>
          <a:lstStyle/>
          <a:p>
            <a:r>
              <a:rPr lang="en-GB" dirty="0"/>
              <a:t>Size Distribution</a:t>
            </a:r>
          </a:p>
        </p:txBody>
      </p:sp>
      <p:sp>
        <p:nvSpPr>
          <p:cNvPr id="11" name="TextBox 10">
            <a:extLst>
              <a:ext uri="{FF2B5EF4-FFF2-40B4-BE49-F238E27FC236}">
                <a16:creationId xmlns:a16="http://schemas.microsoft.com/office/drawing/2014/main" id="{3EF702CE-4500-1240-9F17-AB02C373BF6D}"/>
              </a:ext>
            </a:extLst>
          </p:cNvPr>
          <p:cNvSpPr txBox="1"/>
          <p:nvPr/>
        </p:nvSpPr>
        <p:spPr>
          <a:xfrm>
            <a:off x="10185470" y="1485190"/>
            <a:ext cx="1782604" cy="369332"/>
          </a:xfrm>
          <a:prstGeom prst="rect">
            <a:avLst/>
          </a:prstGeom>
          <a:noFill/>
        </p:spPr>
        <p:txBody>
          <a:bodyPr wrap="none" rtlCol="0">
            <a:spAutoFit/>
          </a:bodyPr>
          <a:lstStyle/>
          <a:p>
            <a:r>
              <a:rPr lang="en-GB" dirty="0"/>
              <a:t>Impact Velocities</a:t>
            </a:r>
          </a:p>
        </p:txBody>
      </p:sp>
      <p:sp>
        <p:nvSpPr>
          <p:cNvPr id="12" name="TextBox 11">
            <a:extLst>
              <a:ext uri="{FF2B5EF4-FFF2-40B4-BE49-F238E27FC236}">
                <a16:creationId xmlns:a16="http://schemas.microsoft.com/office/drawing/2014/main" id="{D9E90DBC-F41F-9C4F-86E3-0FBFF840A656}"/>
              </a:ext>
            </a:extLst>
          </p:cNvPr>
          <p:cNvSpPr txBox="1"/>
          <p:nvPr/>
        </p:nvSpPr>
        <p:spPr>
          <a:xfrm>
            <a:off x="10181635" y="2305086"/>
            <a:ext cx="1310167" cy="369332"/>
          </a:xfrm>
          <a:prstGeom prst="rect">
            <a:avLst/>
          </a:prstGeom>
          <a:noFill/>
        </p:spPr>
        <p:txBody>
          <a:bodyPr wrap="none" rtlCol="0">
            <a:spAutoFit/>
          </a:bodyPr>
          <a:lstStyle/>
          <a:p>
            <a:r>
              <a:rPr lang="en-GB" dirty="0"/>
              <a:t>Impact Rate</a:t>
            </a:r>
          </a:p>
        </p:txBody>
      </p:sp>
      <p:sp>
        <p:nvSpPr>
          <p:cNvPr id="13" name="TextBox 12">
            <a:extLst>
              <a:ext uri="{FF2B5EF4-FFF2-40B4-BE49-F238E27FC236}">
                <a16:creationId xmlns:a16="http://schemas.microsoft.com/office/drawing/2014/main" id="{4D36F32A-5ED4-E54D-AD86-C5F1548ECBA9}"/>
              </a:ext>
            </a:extLst>
          </p:cNvPr>
          <p:cNvSpPr txBox="1"/>
          <p:nvPr/>
        </p:nvSpPr>
        <p:spPr>
          <a:xfrm>
            <a:off x="8049119" y="266879"/>
            <a:ext cx="1374094" cy="369332"/>
          </a:xfrm>
          <a:prstGeom prst="rect">
            <a:avLst/>
          </a:prstGeom>
          <a:noFill/>
        </p:spPr>
        <p:txBody>
          <a:bodyPr wrap="none" rtlCol="0">
            <a:spAutoFit/>
          </a:bodyPr>
          <a:lstStyle/>
          <a:p>
            <a:r>
              <a:rPr lang="en-GB" dirty="0"/>
              <a:t>Composition</a:t>
            </a:r>
          </a:p>
        </p:txBody>
      </p:sp>
      <p:sp>
        <p:nvSpPr>
          <p:cNvPr id="19" name="TextBox 18">
            <a:extLst>
              <a:ext uri="{FF2B5EF4-FFF2-40B4-BE49-F238E27FC236}">
                <a16:creationId xmlns:a16="http://schemas.microsoft.com/office/drawing/2014/main" id="{13806BB9-E909-D645-80DD-6F0B069FCA2F}"/>
              </a:ext>
            </a:extLst>
          </p:cNvPr>
          <p:cNvSpPr txBox="1"/>
          <p:nvPr/>
        </p:nvSpPr>
        <p:spPr>
          <a:xfrm>
            <a:off x="1224976" y="3720858"/>
            <a:ext cx="2220736" cy="400110"/>
          </a:xfrm>
          <a:prstGeom prst="rect">
            <a:avLst/>
          </a:prstGeom>
          <a:noFill/>
          <a:ln>
            <a:solidFill>
              <a:schemeClr val="tx1"/>
            </a:solidFill>
          </a:ln>
        </p:spPr>
        <p:txBody>
          <a:bodyPr wrap="none" rtlCol="0">
            <a:spAutoFit/>
          </a:bodyPr>
          <a:lstStyle/>
          <a:p>
            <a:r>
              <a:rPr lang="en-GB" sz="2000" dirty="0"/>
              <a:t>Impact Prescription</a:t>
            </a:r>
          </a:p>
        </p:txBody>
      </p:sp>
      <p:cxnSp>
        <p:nvCxnSpPr>
          <p:cNvPr id="21" name="Straight Arrow Connector 20">
            <a:extLst>
              <a:ext uri="{FF2B5EF4-FFF2-40B4-BE49-F238E27FC236}">
                <a16:creationId xmlns:a16="http://schemas.microsoft.com/office/drawing/2014/main" id="{0FEAD806-2FED-C040-B67F-D8F10BAEAAEF}"/>
              </a:ext>
            </a:extLst>
          </p:cNvPr>
          <p:cNvCxnSpPr>
            <a:cxnSpLocks/>
            <a:stCxn id="8" idx="2"/>
          </p:cNvCxnSpPr>
          <p:nvPr/>
        </p:nvCxnSpPr>
        <p:spPr>
          <a:xfrm>
            <a:off x="3103442" y="1885121"/>
            <a:ext cx="2489135" cy="1716747"/>
          </a:xfrm>
          <a:prstGeom prst="straightConnector1">
            <a:avLst/>
          </a:prstGeom>
          <a:ln w="25400">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C9F483B-2090-EB43-89C0-7E5EEF428CB3}"/>
              </a:ext>
            </a:extLst>
          </p:cNvPr>
          <p:cNvCxnSpPr>
            <a:cxnSpLocks/>
            <a:stCxn id="9" idx="2"/>
            <a:endCxn id="2" idx="0"/>
          </p:cNvCxnSpPr>
          <p:nvPr/>
        </p:nvCxnSpPr>
        <p:spPr>
          <a:xfrm>
            <a:off x="5701587" y="1893972"/>
            <a:ext cx="494605" cy="1755207"/>
          </a:xfrm>
          <a:prstGeom prst="straightConnector1">
            <a:avLst/>
          </a:prstGeom>
          <a:ln w="25400">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F851182-BD7D-FE46-8134-8EA56A959EB8}"/>
              </a:ext>
            </a:extLst>
          </p:cNvPr>
          <p:cNvCxnSpPr>
            <a:cxnSpLocks/>
            <a:stCxn id="7" idx="2"/>
          </p:cNvCxnSpPr>
          <p:nvPr/>
        </p:nvCxnSpPr>
        <p:spPr>
          <a:xfrm flipH="1">
            <a:off x="6599425" y="1868224"/>
            <a:ext cx="1840955" cy="1780955"/>
          </a:xfrm>
          <a:prstGeom prst="straightConnector1">
            <a:avLst/>
          </a:prstGeom>
          <a:ln w="25400">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191C3ADF-8ECE-194E-867A-42D856B8F906}"/>
              </a:ext>
            </a:extLst>
          </p:cNvPr>
          <p:cNvCxnSpPr>
            <a:cxnSpLocks/>
            <a:stCxn id="13" idx="2"/>
            <a:endCxn id="7" idx="0"/>
          </p:cNvCxnSpPr>
          <p:nvPr/>
        </p:nvCxnSpPr>
        <p:spPr>
          <a:xfrm flipH="1">
            <a:off x="8440380" y="636211"/>
            <a:ext cx="295786" cy="831903"/>
          </a:xfrm>
          <a:prstGeom prst="straightConnector1">
            <a:avLst/>
          </a:prstGeom>
          <a:ln w="22225">
            <a:headEnd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AEC92B4-AFF0-1B4F-9C62-BB523CC8D55C}"/>
              </a:ext>
            </a:extLst>
          </p:cNvPr>
          <p:cNvCxnSpPr>
            <a:cxnSpLocks/>
            <a:stCxn id="10" idx="1"/>
          </p:cNvCxnSpPr>
          <p:nvPr/>
        </p:nvCxnSpPr>
        <p:spPr>
          <a:xfrm flipH="1">
            <a:off x="9273426" y="737238"/>
            <a:ext cx="687047" cy="678436"/>
          </a:xfrm>
          <a:prstGeom prst="straightConnector1">
            <a:avLst/>
          </a:prstGeom>
          <a:ln w="22225">
            <a:headEnd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610E227-897E-6A47-8ED3-E694EEAAEC48}"/>
              </a:ext>
            </a:extLst>
          </p:cNvPr>
          <p:cNvCxnSpPr>
            <a:cxnSpLocks/>
            <a:stCxn id="11" idx="1"/>
            <a:endCxn id="7" idx="3"/>
          </p:cNvCxnSpPr>
          <p:nvPr/>
        </p:nvCxnSpPr>
        <p:spPr>
          <a:xfrm flipH="1" flipV="1">
            <a:off x="9648210" y="1668169"/>
            <a:ext cx="537260" cy="1687"/>
          </a:xfrm>
          <a:prstGeom prst="straightConnector1">
            <a:avLst/>
          </a:prstGeom>
          <a:ln w="22225">
            <a:headEnd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5274D2E2-9C24-374B-BDA3-B0D1422E4BD0}"/>
              </a:ext>
            </a:extLst>
          </p:cNvPr>
          <p:cNvCxnSpPr>
            <a:cxnSpLocks/>
            <a:stCxn id="12" idx="1"/>
          </p:cNvCxnSpPr>
          <p:nvPr/>
        </p:nvCxnSpPr>
        <p:spPr>
          <a:xfrm flipH="1" flipV="1">
            <a:off x="9158813" y="1906768"/>
            <a:ext cx="1022822" cy="582984"/>
          </a:xfrm>
          <a:prstGeom prst="straightConnector1">
            <a:avLst/>
          </a:prstGeom>
          <a:ln w="22225">
            <a:headEnd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F4295DD5-213C-7545-8032-A75E00613285}"/>
              </a:ext>
            </a:extLst>
          </p:cNvPr>
          <p:cNvCxnSpPr>
            <a:stCxn id="19" idx="3"/>
            <a:endCxn id="2" idx="1"/>
          </p:cNvCxnSpPr>
          <p:nvPr/>
        </p:nvCxnSpPr>
        <p:spPr>
          <a:xfrm>
            <a:off x="3445712" y="3920913"/>
            <a:ext cx="1806140" cy="0"/>
          </a:xfrm>
          <a:prstGeom prst="straightConnector1">
            <a:avLst/>
          </a:prstGeom>
          <a:ln w="25400">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5A94458C-74FD-984E-96FA-227BBF2BD189}"/>
              </a:ext>
            </a:extLst>
          </p:cNvPr>
          <p:cNvSpPr txBox="1"/>
          <p:nvPr/>
        </p:nvSpPr>
        <p:spPr>
          <a:xfrm>
            <a:off x="7722717" y="2411692"/>
            <a:ext cx="1227175" cy="830997"/>
          </a:xfrm>
          <a:prstGeom prst="rect">
            <a:avLst/>
          </a:prstGeom>
          <a:noFill/>
        </p:spPr>
        <p:txBody>
          <a:bodyPr wrap="square" rtlCol="0">
            <a:spAutoFit/>
          </a:bodyPr>
          <a:lstStyle/>
          <a:p>
            <a:r>
              <a:rPr lang="en-GB" sz="1600" dirty="0"/>
              <a:t>Stochastic sampling of impactors</a:t>
            </a:r>
          </a:p>
        </p:txBody>
      </p:sp>
      <p:sp>
        <p:nvSpPr>
          <p:cNvPr id="88" name="TextBox 87">
            <a:extLst>
              <a:ext uri="{FF2B5EF4-FFF2-40B4-BE49-F238E27FC236}">
                <a16:creationId xmlns:a16="http://schemas.microsoft.com/office/drawing/2014/main" id="{DCA7E20C-333F-DB4B-ABC1-3FB44C80B8F3}"/>
              </a:ext>
            </a:extLst>
          </p:cNvPr>
          <p:cNvSpPr txBox="1"/>
          <p:nvPr/>
        </p:nvSpPr>
        <p:spPr>
          <a:xfrm>
            <a:off x="7232549" y="3852093"/>
            <a:ext cx="3187087" cy="584775"/>
          </a:xfrm>
          <a:prstGeom prst="rect">
            <a:avLst/>
          </a:prstGeom>
          <a:noFill/>
        </p:spPr>
        <p:txBody>
          <a:bodyPr wrap="square" rtlCol="0">
            <a:spAutoFit/>
          </a:bodyPr>
          <a:lstStyle/>
          <a:p>
            <a:r>
              <a:rPr lang="en-GB" sz="1600" dirty="0">
                <a:solidFill>
                  <a:srgbClr val="00B0F0"/>
                </a:solidFill>
              </a:rPr>
              <a:t>Adaptive</a:t>
            </a:r>
            <a:r>
              <a:rPr lang="en-GB" sz="1600" dirty="0"/>
              <a:t> time step</a:t>
            </a:r>
          </a:p>
          <a:p>
            <a:r>
              <a:rPr lang="en-GB" sz="1600" dirty="0">
                <a:solidFill>
                  <a:srgbClr val="00B0F0"/>
                </a:solidFill>
              </a:rPr>
              <a:t>Time evolution </a:t>
            </a:r>
            <a:r>
              <a:rPr lang="en-GB" sz="1600" dirty="0"/>
              <a:t>of planet properties </a:t>
            </a:r>
          </a:p>
        </p:txBody>
      </p:sp>
      <p:sp>
        <p:nvSpPr>
          <p:cNvPr id="22" name="TextBox 21">
            <a:extLst>
              <a:ext uri="{FF2B5EF4-FFF2-40B4-BE49-F238E27FC236}">
                <a16:creationId xmlns:a16="http://schemas.microsoft.com/office/drawing/2014/main" id="{402064F4-89BE-0A42-8665-C64833C5CED5}"/>
              </a:ext>
            </a:extLst>
          </p:cNvPr>
          <p:cNvSpPr txBox="1"/>
          <p:nvPr/>
        </p:nvSpPr>
        <p:spPr>
          <a:xfrm>
            <a:off x="1912947" y="807904"/>
            <a:ext cx="2146229" cy="584775"/>
          </a:xfrm>
          <a:prstGeom prst="rect">
            <a:avLst/>
          </a:prstGeom>
          <a:noFill/>
        </p:spPr>
        <p:txBody>
          <a:bodyPr wrap="none" rtlCol="0">
            <a:spAutoFit/>
          </a:bodyPr>
          <a:lstStyle/>
          <a:p>
            <a:r>
              <a:rPr lang="en-GB" sz="1600" dirty="0"/>
              <a:t>mass</a:t>
            </a:r>
          </a:p>
          <a:p>
            <a:r>
              <a:rPr lang="en-GB" sz="1600" dirty="0"/>
              <a:t>mean molecular weight</a:t>
            </a:r>
          </a:p>
        </p:txBody>
      </p:sp>
      <p:sp>
        <p:nvSpPr>
          <p:cNvPr id="24" name="TextBox 23">
            <a:extLst>
              <a:ext uri="{FF2B5EF4-FFF2-40B4-BE49-F238E27FC236}">
                <a16:creationId xmlns:a16="http://schemas.microsoft.com/office/drawing/2014/main" id="{8AEFBE35-BA78-604F-98DE-CC83D95D5F57}"/>
              </a:ext>
            </a:extLst>
          </p:cNvPr>
          <p:cNvSpPr txBox="1"/>
          <p:nvPr/>
        </p:nvSpPr>
        <p:spPr>
          <a:xfrm>
            <a:off x="4989369" y="77601"/>
            <a:ext cx="1610056" cy="1323439"/>
          </a:xfrm>
          <a:prstGeom prst="rect">
            <a:avLst/>
          </a:prstGeom>
          <a:noFill/>
        </p:spPr>
        <p:txBody>
          <a:bodyPr wrap="none" rtlCol="0">
            <a:spAutoFit/>
          </a:bodyPr>
          <a:lstStyle/>
          <a:p>
            <a:r>
              <a:rPr lang="en-GB" sz="1600" dirty="0"/>
              <a:t>planet mass</a:t>
            </a:r>
          </a:p>
          <a:p>
            <a:r>
              <a:rPr lang="en-GB" sz="1600" dirty="0"/>
              <a:t>planet density</a:t>
            </a:r>
          </a:p>
          <a:p>
            <a:r>
              <a:rPr lang="en-GB" sz="1600" dirty="0"/>
              <a:t>semi-major axis</a:t>
            </a:r>
          </a:p>
          <a:p>
            <a:r>
              <a:rPr lang="en-GB" sz="1600" dirty="0"/>
              <a:t>stellar luminosity</a:t>
            </a:r>
          </a:p>
          <a:p>
            <a:r>
              <a:rPr lang="en-GB" sz="1600" dirty="0"/>
              <a:t>stellar mass</a:t>
            </a:r>
          </a:p>
        </p:txBody>
      </p:sp>
      <p:sp>
        <p:nvSpPr>
          <p:cNvPr id="25" name="Footer Placeholder 3">
            <a:extLst>
              <a:ext uri="{FF2B5EF4-FFF2-40B4-BE49-F238E27FC236}">
                <a16:creationId xmlns:a16="http://schemas.microsoft.com/office/drawing/2014/main" id="{A85053CB-385A-4A4E-8573-4B7B9749D03B}"/>
              </a:ext>
            </a:extLst>
          </p:cNvPr>
          <p:cNvSpPr>
            <a:spLocks noGrp="1"/>
          </p:cNvSpPr>
          <p:nvPr>
            <p:ph type="ftr" sz="quarter" idx="11"/>
          </p:nvPr>
        </p:nvSpPr>
        <p:spPr>
          <a:xfrm>
            <a:off x="4455626" y="6480175"/>
            <a:ext cx="3280748" cy="377825"/>
          </a:xfrm>
        </p:spPr>
        <p:txBody>
          <a:bodyPr/>
          <a:lstStyle/>
          <a:p>
            <a:r>
              <a:rPr lang="en-US" sz="1400" dirty="0"/>
              <a:t>Catriona Sinclair – Rocky Worlds - 8/1/20</a:t>
            </a:r>
          </a:p>
        </p:txBody>
      </p:sp>
    </p:spTree>
    <p:extLst>
      <p:ext uri="{BB962C8B-B14F-4D97-AF65-F5344CB8AC3E}">
        <p14:creationId xmlns:p14="http://schemas.microsoft.com/office/powerpoint/2010/main" val="10993283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3B1AE-F0D4-F843-969E-328495C4DB94}"/>
              </a:ext>
            </a:extLst>
          </p:cNvPr>
          <p:cNvSpPr>
            <a:spLocks noGrp="1"/>
          </p:cNvSpPr>
          <p:nvPr>
            <p:ph type="title"/>
          </p:nvPr>
        </p:nvSpPr>
        <p:spPr>
          <a:xfrm>
            <a:off x="5251852" y="3649179"/>
            <a:ext cx="1888679" cy="543468"/>
          </a:xfrm>
          <a:ln>
            <a:solidFill>
              <a:schemeClr val="tx1"/>
            </a:solidFill>
          </a:ln>
        </p:spPr>
        <p:txBody>
          <a:bodyPr>
            <a:normAutofit fontScale="90000"/>
          </a:bodyPr>
          <a:lstStyle/>
          <a:p>
            <a:r>
              <a:rPr lang="en-GB" dirty="0"/>
              <a:t>The code</a:t>
            </a:r>
          </a:p>
        </p:txBody>
      </p:sp>
      <p:sp>
        <p:nvSpPr>
          <p:cNvPr id="7" name="TextBox 6">
            <a:extLst>
              <a:ext uri="{FF2B5EF4-FFF2-40B4-BE49-F238E27FC236}">
                <a16:creationId xmlns:a16="http://schemas.microsoft.com/office/drawing/2014/main" id="{3D23BF4E-FDEA-BB48-97D0-54DC8D026C34}"/>
              </a:ext>
            </a:extLst>
          </p:cNvPr>
          <p:cNvSpPr txBox="1"/>
          <p:nvPr/>
        </p:nvSpPr>
        <p:spPr>
          <a:xfrm>
            <a:off x="7232549" y="1468114"/>
            <a:ext cx="2415661" cy="400110"/>
          </a:xfrm>
          <a:prstGeom prst="rect">
            <a:avLst/>
          </a:prstGeom>
          <a:noFill/>
          <a:ln>
            <a:solidFill>
              <a:schemeClr val="tx1"/>
            </a:solidFill>
          </a:ln>
        </p:spPr>
        <p:txBody>
          <a:bodyPr wrap="none" rtlCol="0">
            <a:spAutoFit/>
          </a:bodyPr>
          <a:lstStyle/>
          <a:p>
            <a:r>
              <a:rPr lang="en-GB" sz="2000" dirty="0"/>
              <a:t>Impactor Populations</a:t>
            </a:r>
          </a:p>
        </p:txBody>
      </p:sp>
      <p:sp>
        <p:nvSpPr>
          <p:cNvPr id="8" name="TextBox 7">
            <a:extLst>
              <a:ext uri="{FF2B5EF4-FFF2-40B4-BE49-F238E27FC236}">
                <a16:creationId xmlns:a16="http://schemas.microsoft.com/office/drawing/2014/main" id="{D8571A96-F8C7-2640-A818-996C51939D27}"/>
              </a:ext>
            </a:extLst>
          </p:cNvPr>
          <p:cNvSpPr txBox="1"/>
          <p:nvPr/>
        </p:nvSpPr>
        <p:spPr>
          <a:xfrm>
            <a:off x="2047864" y="1485011"/>
            <a:ext cx="2111155" cy="400110"/>
          </a:xfrm>
          <a:prstGeom prst="rect">
            <a:avLst/>
          </a:prstGeom>
          <a:noFill/>
          <a:ln>
            <a:solidFill>
              <a:schemeClr val="tx1"/>
            </a:solidFill>
          </a:ln>
        </p:spPr>
        <p:txBody>
          <a:bodyPr wrap="none" rtlCol="0">
            <a:spAutoFit/>
          </a:bodyPr>
          <a:lstStyle/>
          <a:p>
            <a:r>
              <a:rPr lang="en-GB" sz="2000" dirty="0"/>
              <a:t>Initial Atmosphere</a:t>
            </a:r>
          </a:p>
        </p:txBody>
      </p:sp>
      <p:sp>
        <p:nvSpPr>
          <p:cNvPr id="9" name="TextBox 8">
            <a:extLst>
              <a:ext uri="{FF2B5EF4-FFF2-40B4-BE49-F238E27FC236}">
                <a16:creationId xmlns:a16="http://schemas.microsoft.com/office/drawing/2014/main" id="{E2ACC843-BA99-7146-8288-2752D2FB09C1}"/>
              </a:ext>
            </a:extLst>
          </p:cNvPr>
          <p:cNvSpPr txBox="1"/>
          <p:nvPr/>
        </p:nvSpPr>
        <p:spPr>
          <a:xfrm>
            <a:off x="4707885" y="1493862"/>
            <a:ext cx="1987404" cy="400110"/>
          </a:xfrm>
          <a:prstGeom prst="rect">
            <a:avLst/>
          </a:prstGeom>
          <a:noFill/>
          <a:ln>
            <a:solidFill>
              <a:schemeClr val="tx1"/>
            </a:solidFill>
          </a:ln>
        </p:spPr>
        <p:txBody>
          <a:bodyPr wrap="none" rtlCol="0">
            <a:spAutoFit/>
          </a:bodyPr>
          <a:lstStyle/>
          <a:p>
            <a:r>
              <a:rPr lang="en-GB" sz="2000" dirty="0"/>
              <a:t>Planet Properties</a:t>
            </a:r>
          </a:p>
        </p:txBody>
      </p:sp>
      <p:sp>
        <p:nvSpPr>
          <p:cNvPr id="10" name="TextBox 9">
            <a:extLst>
              <a:ext uri="{FF2B5EF4-FFF2-40B4-BE49-F238E27FC236}">
                <a16:creationId xmlns:a16="http://schemas.microsoft.com/office/drawing/2014/main" id="{A4E211AC-EEB4-B745-9A62-7B4BACE88CED}"/>
              </a:ext>
            </a:extLst>
          </p:cNvPr>
          <p:cNvSpPr txBox="1"/>
          <p:nvPr/>
        </p:nvSpPr>
        <p:spPr>
          <a:xfrm>
            <a:off x="9960473" y="552572"/>
            <a:ext cx="1707775" cy="369332"/>
          </a:xfrm>
          <a:prstGeom prst="rect">
            <a:avLst/>
          </a:prstGeom>
          <a:noFill/>
        </p:spPr>
        <p:txBody>
          <a:bodyPr wrap="none" rtlCol="0">
            <a:spAutoFit/>
          </a:bodyPr>
          <a:lstStyle/>
          <a:p>
            <a:r>
              <a:rPr lang="en-GB" dirty="0"/>
              <a:t>Size Distribution</a:t>
            </a:r>
          </a:p>
        </p:txBody>
      </p:sp>
      <p:sp>
        <p:nvSpPr>
          <p:cNvPr id="11" name="TextBox 10">
            <a:extLst>
              <a:ext uri="{FF2B5EF4-FFF2-40B4-BE49-F238E27FC236}">
                <a16:creationId xmlns:a16="http://schemas.microsoft.com/office/drawing/2014/main" id="{3EF702CE-4500-1240-9F17-AB02C373BF6D}"/>
              </a:ext>
            </a:extLst>
          </p:cNvPr>
          <p:cNvSpPr txBox="1"/>
          <p:nvPr/>
        </p:nvSpPr>
        <p:spPr>
          <a:xfrm>
            <a:off x="10185470" y="1485190"/>
            <a:ext cx="1782604" cy="369332"/>
          </a:xfrm>
          <a:prstGeom prst="rect">
            <a:avLst/>
          </a:prstGeom>
          <a:noFill/>
        </p:spPr>
        <p:txBody>
          <a:bodyPr wrap="none" rtlCol="0">
            <a:spAutoFit/>
          </a:bodyPr>
          <a:lstStyle/>
          <a:p>
            <a:r>
              <a:rPr lang="en-GB" dirty="0"/>
              <a:t>Impact Velocities</a:t>
            </a:r>
          </a:p>
        </p:txBody>
      </p:sp>
      <p:sp>
        <p:nvSpPr>
          <p:cNvPr id="12" name="TextBox 11">
            <a:extLst>
              <a:ext uri="{FF2B5EF4-FFF2-40B4-BE49-F238E27FC236}">
                <a16:creationId xmlns:a16="http://schemas.microsoft.com/office/drawing/2014/main" id="{D9E90DBC-F41F-9C4F-86E3-0FBFF840A656}"/>
              </a:ext>
            </a:extLst>
          </p:cNvPr>
          <p:cNvSpPr txBox="1"/>
          <p:nvPr/>
        </p:nvSpPr>
        <p:spPr>
          <a:xfrm>
            <a:off x="10181635" y="2305086"/>
            <a:ext cx="1310167" cy="369332"/>
          </a:xfrm>
          <a:prstGeom prst="rect">
            <a:avLst/>
          </a:prstGeom>
          <a:noFill/>
        </p:spPr>
        <p:txBody>
          <a:bodyPr wrap="none" rtlCol="0">
            <a:spAutoFit/>
          </a:bodyPr>
          <a:lstStyle/>
          <a:p>
            <a:r>
              <a:rPr lang="en-GB" dirty="0"/>
              <a:t>Impact Rate</a:t>
            </a:r>
          </a:p>
        </p:txBody>
      </p:sp>
      <p:sp>
        <p:nvSpPr>
          <p:cNvPr id="13" name="TextBox 12">
            <a:extLst>
              <a:ext uri="{FF2B5EF4-FFF2-40B4-BE49-F238E27FC236}">
                <a16:creationId xmlns:a16="http://schemas.microsoft.com/office/drawing/2014/main" id="{4D36F32A-5ED4-E54D-AD86-C5F1548ECBA9}"/>
              </a:ext>
            </a:extLst>
          </p:cNvPr>
          <p:cNvSpPr txBox="1"/>
          <p:nvPr/>
        </p:nvSpPr>
        <p:spPr>
          <a:xfrm>
            <a:off x="8049119" y="266879"/>
            <a:ext cx="1374094" cy="369332"/>
          </a:xfrm>
          <a:prstGeom prst="rect">
            <a:avLst/>
          </a:prstGeom>
          <a:noFill/>
        </p:spPr>
        <p:txBody>
          <a:bodyPr wrap="none" rtlCol="0">
            <a:spAutoFit/>
          </a:bodyPr>
          <a:lstStyle/>
          <a:p>
            <a:r>
              <a:rPr lang="en-GB" dirty="0"/>
              <a:t>Composition</a:t>
            </a:r>
          </a:p>
        </p:txBody>
      </p:sp>
      <p:sp>
        <p:nvSpPr>
          <p:cNvPr id="14" name="TextBox 13">
            <a:extLst>
              <a:ext uri="{FF2B5EF4-FFF2-40B4-BE49-F238E27FC236}">
                <a16:creationId xmlns:a16="http://schemas.microsoft.com/office/drawing/2014/main" id="{5454AC6D-13BE-BE42-B471-08F8FD37C4F8}"/>
              </a:ext>
            </a:extLst>
          </p:cNvPr>
          <p:cNvSpPr txBox="1"/>
          <p:nvPr/>
        </p:nvSpPr>
        <p:spPr>
          <a:xfrm>
            <a:off x="3294745" y="5364010"/>
            <a:ext cx="2500300" cy="400110"/>
          </a:xfrm>
          <a:prstGeom prst="rect">
            <a:avLst/>
          </a:prstGeom>
          <a:noFill/>
          <a:ln>
            <a:solidFill>
              <a:srgbClr val="00B0F0"/>
            </a:solidFill>
          </a:ln>
        </p:spPr>
        <p:txBody>
          <a:bodyPr wrap="none" rtlCol="0">
            <a:spAutoFit/>
          </a:bodyPr>
          <a:lstStyle/>
          <a:p>
            <a:r>
              <a:rPr lang="en-GB" sz="2000" dirty="0"/>
              <a:t>Atmosphere Evolution</a:t>
            </a:r>
          </a:p>
        </p:txBody>
      </p:sp>
      <p:sp>
        <p:nvSpPr>
          <p:cNvPr id="17" name="TextBox 16">
            <a:extLst>
              <a:ext uri="{FF2B5EF4-FFF2-40B4-BE49-F238E27FC236}">
                <a16:creationId xmlns:a16="http://schemas.microsoft.com/office/drawing/2014/main" id="{97B9FC2D-5C54-0F4D-969C-1DE9643C9F04}"/>
              </a:ext>
            </a:extLst>
          </p:cNvPr>
          <p:cNvSpPr txBox="1"/>
          <p:nvPr/>
        </p:nvSpPr>
        <p:spPr>
          <a:xfrm>
            <a:off x="7721945" y="5364010"/>
            <a:ext cx="1436868" cy="400110"/>
          </a:xfrm>
          <a:prstGeom prst="rect">
            <a:avLst/>
          </a:prstGeom>
          <a:noFill/>
          <a:ln>
            <a:solidFill>
              <a:srgbClr val="00B0F0"/>
            </a:solidFill>
          </a:ln>
        </p:spPr>
        <p:txBody>
          <a:bodyPr wrap="none" rtlCol="0">
            <a:spAutoFit/>
          </a:bodyPr>
          <a:lstStyle/>
          <a:p>
            <a:r>
              <a:rPr lang="en-GB" sz="2000" dirty="0"/>
              <a:t>Planet mass</a:t>
            </a:r>
          </a:p>
        </p:txBody>
      </p:sp>
      <p:sp>
        <p:nvSpPr>
          <p:cNvPr id="19" name="TextBox 18">
            <a:extLst>
              <a:ext uri="{FF2B5EF4-FFF2-40B4-BE49-F238E27FC236}">
                <a16:creationId xmlns:a16="http://schemas.microsoft.com/office/drawing/2014/main" id="{13806BB9-E909-D645-80DD-6F0B069FCA2F}"/>
              </a:ext>
            </a:extLst>
          </p:cNvPr>
          <p:cNvSpPr txBox="1"/>
          <p:nvPr/>
        </p:nvSpPr>
        <p:spPr>
          <a:xfrm>
            <a:off x="1224976" y="3720858"/>
            <a:ext cx="2220736" cy="400110"/>
          </a:xfrm>
          <a:prstGeom prst="rect">
            <a:avLst/>
          </a:prstGeom>
          <a:noFill/>
          <a:ln>
            <a:solidFill>
              <a:schemeClr val="tx1"/>
            </a:solidFill>
          </a:ln>
        </p:spPr>
        <p:txBody>
          <a:bodyPr wrap="none" rtlCol="0">
            <a:spAutoFit/>
          </a:bodyPr>
          <a:lstStyle/>
          <a:p>
            <a:r>
              <a:rPr lang="en-GB" sz="2000" dirty="0"/>
              <a:t>Impact Prescription</a:t>
            </a:r>
          </a:p>
        </p:txBody>
      </p:sp>
      <p:cxnSp>
        <p:nvCxnSpPr>
          <p:cNvPr id="21" name="Straight Arrow Connector 20">
            <a:extLst>
              <a:ext uri="{FF2B5EF4-FFF2-40B4-BE49-F238E27FC236}">
                <a16:creationId xmlns:a16="http://schemas.microsoft.com/office/drawing/2014/main" id="{0FEAD806-2FED-C040-B67F-D8F10BAEAAEF}"/>
              </a:ext>
            </a:extLst>
          </p:cNvPr>
          <p:cNvCxnSpPr>
            <a:cxnSpLocks/>
            <a:stCxn id="8" idx="2"/>
          </p:cNvCxnSpPr>
          <p:nvPr/>
        </p:nvCxnSpPr>
        <p:spPr>
          <a:xfrm>
            <a:off x="3103442" y="1885121"/>
            <a:ext cx="2489135" cy="1716747"/>
          </a:xfrm>
          <a:prstGeom prst="straightConnector1">
            <a:avLst/>
          </a:prstGeom>
          <a:ln w="25400">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C9F483B-2090-EB43-89C0-7E5EEF428CB3}"/>
              </a:ext>
            </a:extLst>
          </p:cNvPr>
          <p:cNvCxnSpPr>
            <a:cxnSpLocks/>
            <a:stCxn id="9" idx="2"/>
            <a:endCxn id="2" idx="0"/>
          </p:cNvCxnSpPr>
          <p:nvPr/>
        </p:nvCxnSpPr>
        <p:spPr>
          <a:xfrm>
            <a:off x="5701587" y="1893972"/>
            <a:ext cx="494605" cy="1755207"/>
          </a:xfrm>
          <a:prstGeom prst="straightConnector1">
            <a:avLst/>
          </a:prstGeom>
          <a:ln w="25400">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F851182-BD7D-FE46-8134-8EA56A959EB8}"/>
              </a:ext>
            </a:extLst>
          </p:cNvPr>
          <p:cNvCxnSpPr>
            <a:cxnSpLocks/>
            <a:stCxn id="7" idx="2"/>
          </p:cNvCxnSpPr>
          <p:nvPr/>
        </p:nvCxnSpPr>
        <p:spPr>
          <a:xfrm flipH="1">
            <a:off x="6599425" y="1868224"/>
            <a:ext cx="1840955" cy="1780955"/>
          </a:xfrm>
          <a:prstGeom prst="straightConnector1">
            <a:avLst/>
          </a:prstGeom>
          <a:ln w="25400">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191C3ADF-8ECE-194E-867A-42D856B8F906}"/>
              </a:ext>
            </a:extLst>
          </p:cNvPr>
          <p:cNvCxnSpPr>
            <a:cxnSpLocks/>
            <a:stCxn id="13" idx="2"/>
            <a:endCxn id="7" idx="0"/>
          </p:cNvCxnSpPr>
          <p:nvPr/>
        </p:nvCxnSpPr>
        <p:spPr>
          <a:xfrm flipH="1">
            <a:off x="8440380" y="636211"/>
            <a:ext cx="295786" cy="831903"/>
          </a:xfrm>
          <a:prstGeom prst="straightConnector1">
            <a:avLst/>
          </a:prstGeom>
          <a:ln w="22225">
            <a:headEnd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AEC92B4-AFF0-1B4F-9C62-BB523CC8D55C}"/>
              </a:ext>
            </a:extLst>
          </p:cNvPr>
          <p:cNvCxnSpPr>
            <a:cxnSpLocks/>
            <a:stCxn id="10" idx="1"/>
          </p:cNvCxnSpPr>
          <p:nvPr/>
        </p:nvCxnSpPr>
        <p:spPr>
          <a:xfrm flipH="1">
            <a:off x="9273426" y="737238"/>
            <a:ext cx="687047" cy="678436"/>
          </a:xfrm>
          <a:prstGeom prst="straightConnector1">
            <a:avLst/>
          </a:prstGeom>
          <a:ln w="22225">
            <a:headEnd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610E227-897E-6A47-8ED3-E694EEAAEC48}"/>
              </a:ext>
            </a:extLst>
          </p:cNvPr>
          <p:cNvCxnSpPr>
            <a:cxnSpLocks/>
            <a:stCxn id="11" idx="1"/>
            <a:endCxn id="7" idx="3"/>
          </p:cNvCxnSpPr>
          <p:nvPr/>
        </p:nvCxnSpPr>
        <p:spPr>
          <a:xfrm flipH="1" flipV="1">
            <a:off x="9648210" y="1668169"/>
            <a:ext cx="537260" cy="1687"/>
          </a:xfrm>
          <a:prstGeom prst="straightConnector1">
            <a:avLst/>
          </a:prstGeom>
          <a:ln w="22225">
            <a:headEnd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5274D2E2-9C24-374B-BDA3-B0D1422E4BD0}"/>
              </a:ext>
            </a:extLst>
          </p:cNvPr>
          <p:cNvCxnSpPr>
            <a:cxnSpLocks/>
            <a:stCxn id="12" idx="1"/>
          </p:cNvCxnSpPr>
          <p:nvPr/>
        </p:nvCxnSpPr>
        <p:spPr>
          <a:xfrm flipH="1" flipV="1">
            <a:off x="9158813" y="1906768"/>
            <a:ext cx="1022822" cy="582984"/>
          </a:xfrm>
          <a:prstGeom prst="straightConnector1">
            <a:avLst/>
          </a:prstGeom>
          <a:ln w="22225">
            <a:headEnd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F4295DD5-213C-7545-8032-A75E00613285}"/>
              </a:ext>
            </a:extLst>
          </p:cNvPr>
          <p:cNvCxnSpPr>
            <a:stCxn id="19" idx="3"/>
            <a:endCxn id="2" idx="1"/>
          </p:cNvCxnSpPr>
          <p:nvPr/>
        </p:nvCxnSpPr>
        <p:spPr>
          <a:xfrm>
            <a:off x="3445712" y="3920913"/>
            <a:ext cx="1806140" cy="0"/>
          </a:xfrm>
          <a:prstGeom prst="straightConnector1">
            <a:avLst/>
          </a:prstGeom>
          <a:ln w="25400">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547AF2C3-52CF-9647-9AE4-7A1B4E56AD57}"/>
              </a:ext>
            </a:extLst>
          </p:cNvPr>
          <p:cNvCxnSpPr>
            <a:cxnSpLocks/>
            <a:stCxn id="2" idx="2"/>
            <a:endCxn id="14" idx="0"/>
          </p:cNvCxnSpPr>
          <p:nvPr/>
        </p:nvCxnSpPr>
        <p:spPr>
          <a:xfrm flipH="1">
            <a:off x="4544895" y="4192647"/>
            <a:ext cx="1651297" cy="1171363"/>
          </a:xfrm>
          <a:prstGeom prst="straightConnector1">
            <a:avLst/>
          </a:prstGeom>
          <a:ln w="25400">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34138F05-E429-6040-9547-2C02CDFE6632}"/>
              </a:ext>
            </a:extLst>
          </p:cNvPr>
          <p:cNvCxnSpPr>
            <a:cxnSpLocks/>
            <a:stCxn id="2" idx="2"/>
            <a:endCxn id="17" idx="0"/>
          </p:cNvCxnSpPr>
          <p:nvPr/>
        </p:nvCxnSpPr>
        <p:spPr>
          <a:xfrm>
            <a:off x="6196192" y="4192647"/>
            <a:ext cx="2244187" cy="1171363"/>
          </a:xfrm>
          <a:prstGeom prst="straightConnector1">
            <a:avLst/>
          </a:prstGeom>
          <a:ln w="25400">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5A94458C-74FD-984E-96FA-227BBF2BD189}"/>
              </a:ext>
            </a:extLst>
          </p:cNvPr>
          <p:cNvSpPr txBox="1"/>
          <p:nvPr/>
        </p:nvSpPr>
        <p:spPr>
          <a:xfrm>
            <a:off x="7722717" y="2411692"/>
            <a:ext cx="1227175" cy="830997"/>
          </a:xfrm>
          <a:prstGeom prst="rect">
            <a:avLst/>
          </a:prstGeom>
          <a:noFill/>
        </p:spPr>
        <p:txBody>
          <a:bodyPr wrap="square" rtlCol="0">
            <a:spAutoFit/>
          </a:bodyPr>
          <a:lstStyle/>
          <a:p>
            <a:r>
              <a:rPr lang="en-GB" sz="1600" dirty="0"/>
              <a:t>Stochastic sampling of impactors</a:t>
            </a:r>
          </a:p>
        </p:txBody>
      </p:sp>
      <p:sp>
        <p:nvSpPr>
          <p:cNvPr id="88" name="TextBox 87">
            <a:extLst>
              <a:ext uri="{FF2B5EF4-FFF2-40B4-BE49-F238E27FC236}">
                <a16:creationId xmlns:a16="http://schemas.microsoft.com/office/drawing/2014/main" id="{DCA7E20C-333F-DB4B-ABC1-3FB44C80B8F3}"/>
              </a:ext>
            </a:extLst>
          </p:cNvPr>
          <p:cNvSpPr txBox="1"/>
          <p:nvPr/>
        </p:nvSpPr>
        <p:spPr>
          <a:xfrm>
            <a:off x="7232549" y="3852093"/>
            <a:ext cx="3187087" cy="584775"/>
          </a:xfrm>
          <a:prstGeom prst="rect">
            <a:avLst/>
          </a:prstGeom>
          <a:noFill/>
        </p:spPr>
        <p:txBody>
          <a:bodyPr wrap="square" rtlCol="0">
            <a:spAutoFit/>
          </a:bodyPr>
          <a:lstStyle/>
          <a:p>
            <a:r>
              <a:rPr lang="en-GB" sz="1600" dirty="0"/>
              <a:t>Adaptive time step</a:t>
            </a:r>
          </a:p>
          <a:p>
            <a:r>
              <a:rPr lang="en-GB" sz="1600" dirty="0"/>
              <a:t>Time evolution of planet properties </a:t>
            </a:r>
          </a:p>
        </p:txBody>
      </p:sp>
      <p:sp>
        <p:nvSpPr>
          <p:cNvPr id="26" name="TextBox 25">
            <a:extLst>
              <a:ext uri="{FF2B5EF4-FFF2-40B4-BE49-F238E27FC236}">
                <a16:creationId xmlns:a16="http://schemas.microsoft.com/office/drawing/2014/main" id="{26D83E85-F743-A440-8BFF-ED9C6BB474A5}"/>
              </a:ext>
            </a:extLst>
          </p:cNvPr>
          <p:cNvSpPr txBox="1"/>
          <p:nvPr/>
        </p:nvSpPr>
        <p:spPr>
          <a:xfrm>
            <a:off x="1912947" y="807904"/>
            <a:ext cx="2146229" cy="584775"/>
          </a:xfrm>
          <a:prstGeom prst="rect">
            <a:avLst/>
          </a:prstGeom>
          <a:noFill/>
        </p:spPr>
        <p:txBody>
          <a:bodyPr wrap="none" rtlCol="0">
            <a:spAutoFit/>
          </a:bodyPr>
          <a:lstStyle/>
          <a:p>
            <a:r>
              <a:rPr lang="en-GB" sz="1600" dirty="0"/>
              <a:t>mass</a:t>
            </a:r>
          </a:p>
          <a:p>
            <a:r>
              <a:rPr lang="en-GB" sz="1600" dirty="0"/>
              <a:t>mean molecular weight</a:t>
            </a:r>
          </a:p>
        </p:txBody>
      </p:sp>
      <p:sp>
        <p:nvSpPr>
          <p:cNvPr id="28" name="TextBox 27">
            <a:extLst>
              <a:ext uri="{FF2B5EF4-FFF2-40B4-BE49-F238E27FC236}">
                <a16:creationId xmlns:a16="http://schemas.microsoft.com/office/drawing/2014/main" id="{CCA954E3-2260-2C40-BF15-C1AC577395B2}"/>
              </a:ext>
            </a:extLst>
          </p:cNvPr>
          <p:cNvSpPr txBox="1"/>
          <p:nvPr/>
        </p:nvSpPr>
        <p:spPr>
          <a:xfrm>
            <a:off x="4989369" y="77601"/>
            <a:ext cx="1610056" cy="1323439"/>
          </a:xfrm>
          <a:prstGeom prst="rect">
            <a:avLst/>
          </a:prstGeom>
          <a:noFill/>
        </p:spPr>
        <p:txBody>
          <a:bodyPr wrap="none" rtlCol="0">
            <a:spAutoFit/>
          </a:bodyPr>
          <a:lstStyle/>
          <a:p>
            <a:r>
              <a:rPr lang="en-GB" sz="1600" dirty="0"/>
              <a:t>planet mass</a:t>
            </a:r>
          </a:p>
          <a:p>
            <a:r>
              <a:rPr lang="en-GB" sz="1600" dirty="0"/>
              <a:t>planet density</a:t>
            </a:r>
          </a:p>
          <a:p>
            <a:r>
              <a:rPr lang="en-GB" sz="1600" dirty="0"/>
              <a:t>semi-major axis</a:t>
            </a:r>
          </a:p>
          <a:p>
            <a:r>
              <a:rPr lang="en-GB" sz="1600" dirty="0"/>
              <a:t>stellar luminosity</a:t>
            </a:r>
          </a:p>
          <a:p>
            <a:r>
              <a:rPr lang="en-GB" sz="1600" dirty="0"/>
              <a:t>stellar mass</a:t>
            </a:r>
          </a:p>
        </p:txBody>
      </p:sp>
      <p:sp>
        <p:nvSpPr>
          <p:cNvPr id="29" name="Footer Placeholder 3">
            <a:extLst>
              <a:ext uri="{FF2B5EF4-FFF2-40B4-BE49-F238E27FC236}">
                <a16:creationId xmlns:a16="http://schemas.microsoft.com/office/drawing/2014/main" id="{FB856744-3D79-E844-9C8E-A82633268042}"/>
              </a:ext>
            </a:extLst>
          </p:cNvPr>
          <p:cNvSpPr>
            <a:spLocks noGrp="1"/>
          </p:cNvSpPr>
          <p:nvPr>
            <p:ph type="ftr" sz="quarter" idx="11"/>
          </p:nvPr>
        </p:nvSpPr>
        <p:spPr>
          <a:xfrm>
            <a:off x="4455626" y="6480175"/>
            <a:ext cx="3280748" cy="377825"/>
          </a:xfrm>
        </p:spPr>
        <p:txBody>
          <a:bodyPr/>
          <a:lstStyle/>
          <a:p>
            <a:r>
              <a:rPr lang="en-US" sz="1400" dirty="0"/>
              <a:t>Catriona Sinclair – Rocky Worlds - 8/1/20</a:t>
            </a:r>
          </a:p>
        </p:txBody>
      </p:sp>
    </p:spTree>
    <p:extLst>
      <p:ext uri="{BB962C8B-B14F-4D97-AF65-F5344CB8AC3E}">
        <p14:creationId xmlns:p14="http://schemas.microsoft.com/office/powerpoint/2010/main" val="1579603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3B1AE-F0D4-F843-969E-328495C4DB94}"/>
              </a:ext>
            </a:extLst>
          </p:cNvPr>
          <p:cNvSpPr>
            <a:spLocks noGrp="1"/>
          </p:cNvSpPr>
          <p:nvPr>
            <p:ph type="title"/>
          </p:nvPr>
        </p:nvSpPr>
        <p:spPr>
          <a:xfrm>
            <a:off x="5251852" y="3649179"/>
            <a:ext cx="1888679" cy="543468"/>
          </a:xfrm>
          <a:ln>
            <a:solidFill>
              <a:schemeClr val="tx1"/>
            </a:solidFill>
          </a:ln>
        </p:spPr>
        <p:txBody>
          <a:bodyPr>
            <a:normAutofit fontScale="90000"/>
          </a:bodyPr>
          <a:lstStyle/>
          <a:p>
            <a:r>
              <a:rPr lang="en-GB" dirty="0"/>
              <a:t>The code</a:t>
            </a:r>
          </a:p>
        </p:txBody>
      </p:sp>
      <p:sp>
        <p:nvSpPr>
          <p:cNvPr id="7" name="TextBox 6">
            <a:extLst>
              <a:ext uri="{FF2B5EF4-FFF2-40B4-BE49-F238E27FC236}">
                <a16:creationId xmlns:a16="http://schemas.microsoft.com/office/drawing/2014/main" id="{3D23BF4E-FDEA-BB48-97D0-54DC8D026C34}"/>
              </a:ext>
            </a:extLst>
          </p:cNvPr>
          <p:cNvSpPr txBox="1"/>
          <p:nvPr/>
        </p:nvSpPr>
        <p:spPr>
          <a:xfrm>
            <a:off x="7232549" y="1468114"/>
            <a:ext cx="2415661" cy="400110"/>
          </a:xfrm>
          <a:prstGeom prst="rect">
            <a:avLst/>
          </a:prstGeom>
          <a:noFill/>
          <a:ln>
            <a:solidFill>
              <a:schemeClr val="tx1"/>
            </a:solidFill>
          </a:ln>
        </p:spPr>
        <p:txBody>
          <a:bodyPr wrap="none" rtlCol="0">
            <a:spAutoFit/>
          </a:bodyPr>
          <a:lstStyle/>
          <a:p>
            <a:r>
              <a:rPr lang="en-GB" sz="2000" dirty="0"/>
              <a:t>Impactor Populations</a:t>
            </a:r>
          </a:p>
        </p:txBody>
      </p:sp>
      <p:sp>
        <p:nvSpPr>
          <p:cNvPr id="8" name="TextBox 7">
            <a:extLst>
              <a:ext uri="{FF2B5EF4-FFF2-40B4-BE49-F238E27FC236}">
                <a16:creationId xmlns:a16="http://schemas.microsoft.com/office/drawing/2014/main" id="{D8571A96-F8C7-2640-A818-996C51939D27}"/>
              </a:ext>
            </a:extLst>
          </p:cNvPr>
          <p:cNvSpPr txBox="1"/>
          <p:nvPr/>
        </p:nvSpPr>
        <p:spPr>
          <a:xfrm>
            <a:off x="2047864" y="1485011"/>
            <a:ext cx="2111155" cy="400110"/>
          </a:xfrm>
          <a:prstGeom prst="rect">
            <a:avLst/>
          </a:prstGeom>
          <a:noFill/>
          <a:ln>
            <a:solidFill>
              <a:schemeClr val="tx1"/>
            </a:solidFill>
          </a:ln>
        </p:spPr>
        <p:txBody>
          <a:bodyPr wrap="none" rtlCol="0">
            <a:spAutoFit/>
          </a:bodyPr>
          <a:lstStyle/>
          <a:p>
            <a:r>
              <a:rPr lang="en-GB" sz="2000" dirty="0"/>
              <a:t>Initial Atmosphere</a:t>
            </a:r>
          </a:p>
        </p:txBody>
      </p:sp>
      <p:sp>
        <p:nvSpPr>
          <p:cNvPr id="9" name="TextBox 8">
            <a:extLst>
              <a:ext uri="{FF2B5EF4-FFF2-40B4-BE49-F238E27FC236}">
                <a16:creationId xmlns:a16="http://schemas.microsoft.com/office/drawing/2014/main" id="{E2ACC843-BA99-7146-8288-2752D2FB09C1}"/>
              </a:ext>
            </a:extLst>
          </p:cNvPr>
          <p:cNvSpPr txBox="1"/>
          <p:nvPr/>
        </p:nvSpPr>
        <p:spPr>
          <a:xfrm>
            <a:off x="4707885" y="1493862"/>
            <a:ext cx="1987404" cy="400110"/>
          </a:xfrm>
          <a:prstGeom prst="rect">
            <a:avLst/>
          </a:prstGeom>
          <a:noFill/>
          <a:ln>
            <a:solidFill>
              <a:schemeClr val="tx1"/>
            </a:solidFill>
          </a:ln>
        </p:spPr>
        <p:txBody>
          <a:bodyPr wrap="none" rtlCol="0">
            <a:spAutoFit/>
          </a:bodyPr>
          <a:lstStyle/>
          <a:p>
            <a:r>
              <a:rPr lang="en-GB" sz="2000" dirty="0"/>
              <a:t>Planet Properties</a:t>
            </a:r>
          </a:p>
        </p:txBody>
      </p:sp>
      <p:sp>
        <p:nvSpPr>
          <p:cNvPr id="10" name="TextBox 9">
            <a:extLst>
              <a:ext uri="{FF2B5EF4-FFF2-40B4-BE49-F238E27FC236}">
                <a16:creationId xmlns:a16="http://schemas.microsoft.com/office/drawing/2014/main" id="{A4E211AC-EEB4-B745-9A62-7B4BACE88CED}"/>
              </a:ext>
            </a:extLst>
          </p:cNvPr>
          <p:cNvSpPr txBox="1"/>
          <p:nvPr/>
        </p:nvSpPr>
        <p:spPr>
          <a:xfrm>
            <a:off x="9960473" y="552572"/>
            <a:ext cx="1707775" cy="369332"/>
          </a:xfrm>
          <a:prstGeom prst="rect">
            <a:avLst/>
          </a:prstGeom>
          <a:noFill/>
        </p:spPr>
        <p:txBody>
          <a:bodyPr wrap="none" rtlCol="0">
            <a:spAutoFit/>
          </a:bodyPr>
          <a:lstStyle/>
          <a:p>
            <a:r>
              <a:rPr lang="en-GB" dirty="0"/>
              <a:t>Size Distribution</a:t>
            </a:r>
          </a:p>
        </p:txBody>
      </p:sp>
      <p:sp>
        <p:nvSpPr>
          <p:cNvPr id="11" name="TextBox 10">
            <a:extLst>
              <a:ext uri="{FF2B5EF4-FFF2-40B4-BE49-F238E27FC236}">
                <a16:creationId xmlns:a16="http://schemas.microsoft.com/office/drawing/2014/main" id="{3EF702CE-4500-1240-9F17-AB02C373BF6D}"/>
              </a:ext>
            </a:extLst>
          </p:cNvPr>
          <p:cNvSpPr txBox="1"/>
          <p:nvPr/>
        </p:nvSpPr>
        <p:spPr>
          <a:xfrm>
            <a:off x="10185470" y="1485190"/>
            <a:ext cx="1782604" cy="369332"/>
          </a:xfrm>
          <a:prstGeom prst="rect">
            <a:avLst/>
          </a:prstGeom>
          <a:noFill/>
        </p:spPr>
        <p:txBody>
          <a:bodyPr wrap="none" rtlCol="0">
            <a:spAutoFit/>
          </a:bodyPr>
          <a:lstStyle/>
          <a:p>
            <a:r>
              <a:rPr lang="en-GB" dirty="0"/>
              <a:t>Impact Velocities</a:t>
            </a:r>
          </a:p>
        </p:txBody>
      </p:sp>
      <p:sp>
        <p:nvSpPr>
          <p:cNvPr id="12" name="TextBox 11">
            <a:extLst>
              <a:ext uri="{FF2B5EF4-FFF2-40B4-BE49-F238E27FC236}">
                <a16:creationId xmlns:a16="http://schemas.microsoft.com/office/drawing/2014/main" id="{D9E90DBC-F41F-9C4F-86E3-0FBFF840A656}"/>
              </a:ext>
            </a:extLst>
          </p:cNvPr>
          <p:cNvSpPr txBox="1"/>
          <p:nvPr/>
        </p:nvSpPr>
        <p:spPr>
          <a:xfrm>
            <a:off x="10181635" y="2305086"/>
            <a:ext cx="1310167" cy="369332"/>
          </a:xfrm>
          <a:prstGeom prst="rect">
            <a:avLst/>
          </a:prstGeom>
          <a:noFill/>
        </p:spPr>
        <p:txBody>
          <a:bodyPr wrap="none" rtlCol="0">
            <a:spAutoFit/>
          </a:bodyPr>
          <a:lstStyle/>
          <a:p>
            <a:r>
              <a:rPr lang="en-GB" dirty="0"/>
              <a:t>Impact Rate</a:t>
            </a:r>
          </a:p>
        </p:txBody>
      </p:sp>
      <p:sp>
        <p:nvSpPr>
          <p:cNvPr id="13" name="TextBox 12">
            <a:extLst>
              <a:ext uri="{FF2B5EF4-FFF2-40B4-BE49-F238E27FC236}">
                <a16:creationId xmlns:a16="http://schemas.microsoft.com/office/drawing/2014/main" id="{4D36F32A-5ED4-E54D-AD86-C5F1548ECBA9}"/>
              </a:ext>
            </a:extLst>
          </p:cNvPr>
          <p:cNvSpPr txBox="1"/>
          <p:nvPr/>
        </p:nvSpPr>
        <p:spPr>
          <a:xfrm>
            <a:off x="8049119" y="266879"/>
            <a:ext cx="1374094" cy="369332"/>
          </a:xfrm>
          <a:prstGeom prst="rect">
            <a:avLst/>
          </a:prstGeom>
          <a:noFill/>
        </p:spPr>
        <p:txBody>
          <a:bodyPr wrap="none" rtlCol="0">
            <a:spAutoFit/>
          </a:bodyPr>
          <a:lstStyle/>
          <a:p>
            <a:r>
              <a:rPr lang="en-GB" dirty="0"/>
              <a:t>Composition</a:t>
            </a:r>
          </a:p>
        </p:txBody>
      </p:sp>
      <p:sp>
        <p:nvSpPr>
          <p:cNvPr id="14" name="TextBox 13">
            <a:extLst>
              <a:ext uri="{FF2B5EF4-FFF2-40B4-BE49-F238E27FC236}">
                <a16:creationId xmlns:a16="http://schemas.microsoft.com/office/drawing/2014/main" id="{5454AC6D-13BE-BE42-B471-08F8FD37C4F8}"/>
              </a:ext>
            </a:extLst>
          </p:cNvPr>
          <p:cNvSpPr txBox="1"/>
          <p:nvPr/>
        </p:nvSpPr>
        <p:spPr>
          <a:xfrm>
            <a:off x="3294745" y="5364010"/>
            <a:ext cx="2500300" cy="400110"/>
          </a:xfrm>
          <a:prstGeom prst="rect">
            <a:avLst/>
          </a:prstGeom>
          <a:noFill/>
          <a:ln>
            <a:solidFill>
              <a:schemeClr val="tx1"/>
            </a:solidFill>
          </a:ln>
        </p:spPr>
        <p:txBody>
          <a:bodyPr wrap="none" rtlCol="0">
            <a:spAutoFit/>
          </a:bodyPr>
          <a:lstStyle/>
          <a:p>
            <a:r>
              <a:rPr lang="en-GB" sz="2000" dirty="0"/>
              <a:t>Atmosphere Evolution</a:t>
            </a:r>
          </a:p>
        </p:txBody>
      </p:sp>
      <p:sp>
        <p:nvSpPr>
          <p:cNvPr id="15" name="TextBox 14">
            <a:extLst>
              <a:ext uri="{FF2B5EF4-FFF2-40B4-BE49-F238E27FC236}">
                <a16:creationId xmlns:a16="http://schemas.microsoft.com/office/drawing/2014/main" id="{3B6634B1-80BE-C94C-BAD2-F045A2AF80EE}"/>
              </a:ext>
            </a:extLst>
          </p:cNvPr>
          <p:cNvSpPr txBox="1"/>
          <p:nvPr/>
        </p:nvSpPr>
        <p:spPr>
          <a:xfrm>
            <a:off x="1533517" y="6001465"/>
            <a:ext cx="671979" cy="369332"/>
          </a:xfrm>
          <a:prstGeom prst="rect">
            <a:avLst/>
          </a:prstGeom>
          <a:noFill/>
          <a:ln>
            <a:solidFill>
              <a:srgbClr val="00B0F0"/>
            </a:solidFill>
          </a:ln>
        </p:spPr>
        <p:txBody>
          <a:bodyPr wrap="none" rtlCol="0">
            <a:spAutoFit/>
          </a:bodyPr>
          <a:lstStyle/>
          <a:p>
            <a:r>
              <a:rPr lang="en-GB" dirty="0"/>
              <a:t>Mass</a:t>
            </a:r>
          </a:p>
        </p:txBody>
      </p:sp>
      <p:sp>
        <p:nvSpPr>
          <p:cNvPr id="16" name="TextBox 15">
            <a:extLst>
              <a:ext uri="{FF2B5EF4-FFF2-40B4-BE49-F238E27FC236}">
                <a16:creationId xmlns:a16="http://schemas.microsoft.com/office/drawing/2014/main" id="{0265C3B6-BAED-654A-9ADA-1A2E6EB42578}"/>
              </a:ext>
            </a:extLst>
          </p:cNvPr>
          <p:cNvSpPr txBox="1"/>
          <p:nvPr/>
        </p:nvSpPr>
        <p:spPr>
          <a:xfrm>
            <a:off x="2561058" y="6129647"/>
            <a:ext cx="2410275" cy="369332"/>
          </a:xfrm>
          <a:prstGeom prst="rect">
            <a:avLst/>
          </a:prstGeom>
          <a:noFill/>
          <a:ln>
            <a:solidFill>
              <a:srgbClr val="00B0F0"/>
            </a:solidFill>
          </a:ln>
        </p:spPr>
        <p:txBody>
          <a:bodyPr wrap="none" rtlCol="0">
            <a:spAutoFit/>
          </a:bodyPr>
          <a:lstStyle/>
          <a:p>
            <a:r>
              <a:rPr lang="en-GB" dirty="0"/>
              <a:t>Mean molecular weight</a:t>
            </a:r>
          </a:p>
        </p:txBody>
      </p:sp>
      <p:sp>
        <p:nvSpPr>
          <p:cNvPr id="17" name="TextBox 16">
            <a:extLst>
              <a:ext uri="{FF2B5EF4-FFF2-40B4-BE49-F238E27FC236}">
                <a16:creationId xmlns:a16="http://schemas.microsoft.com/office/drawing/2014/main" id="{97B9FC2D-5C54-0F4D-969C-1DE9643C9F04}"/>
              </a:ext>
            </a:extLst>
          </p:cNvPr>
          <p:cNvSpPr txBox="1"/>
          <p:nvPr/>
        </p:nvSpPr>
        <p:spPr>
          <a:xfrm>
            <a:off x="7721945" y="5364010"/>
            <a:ext cx="1436868" cy="400110"/>
          </a:xfrm>
          <a:prstGeom prst="rect">
            <a:avLst/>
          </a:prstGeom>
          <a:noFill/>
          <a:ln>
            <a:solidFill>
              <a:schemeClr val="tx1"/>
            </a:solidFill>
          </a:ln>
        </p:spPr>
        <p:txBody>
          <a:bodyPr wrap="none" rtlCol="0">
            <a:spAutoFit/>
          </a:bodyPr>
          <a:lstStyle/>
          <a:p>
            <a:r>
              <a:rPr lang="en-GB" sz="2000" dirty="0"/>
              <a:t>Planet mass</a:t>
            </a:r>
          </a:p>
        </p:txBody>
      </p:sp>
      <p:sp>
        <p:nvSpPr>
          <p:cNvPr id="18" name="TextBox 17">
            <a:extLst>
              <a:ext uri="{FF2B5EF4-FFF2-40B4-BE49-F238E27FC236}">
                <a16:creationId xmlns:a16="http://schemas.microsoft.com/office/drawing/2014/main" id="{B011E555-A9CC-C042-AE0A-0A8A7DFCFD04}"/>
              </a:ext>
            </a:extLst>
          </p:cNvPr>
          <p:cNvSpPr txBox="1"/>
          <p:nvPr/>
        </p:nvSpPr>
        <p:spPr>
          <a:xfrm>
            <a:off x="5313388" y="6059218"/>
            <a:ext cx="1640064" cy="369332"/>
          </a:xfrm>
          <a:prstGeom prst="rect">
            <a:avLst/>
          </a:prstGeom>
          <a:noFill/>
          <a:ln>
            <a:solidFill>
              <a:srgbClr val="00B0F0"/>
            </a:solidFill>
          </a:ln>
        </p:spPr>
        <p:txBody>
          <a:bodyPr wrap="none" rtlCol="0">
            <a:spAutoFit/>
          </a:bodyPr>
          <a:lstStyle/>
          <a:p>
            <a:r>
              <a:rPr lang="en-GB" dirty="0"/>
              <a:t>Source Fraction</a:t>
            </a:r>
          </a:p>
        </p:txBody>
      </p:sp>
      <p:sp>
        <p:nvSpPr>
          <p:cNvPr id="19" name="TextBox 18">
            <a:extLst>
              <a:ext uri="{FF2B5EF4-FFF2-40B4-BE49-F238E27FC236}">
                <a16:creationId xmlns:a16="http://schemas.microsoft.com/office/drawing/2014/main" id="{13806BB9-E909-D645-80DD-6F0B069FCA2F}"/>
              </a:ext>
            </a:extLst>
          </p:cNvPr>
          <p:cNvSpPr txBox="1"/>
          <p:nvPr/>
        </p:nvSpPr>
        <p:spPr>
          <a:xfrm>
            <a:off x="1224976" y="3720858"/>
            <a:ext cx="2220736" cy="400110"/>
          </a:xfrm>
          <a:prstGeom prst="rect">
            <a:avLst/>
          </a:prstGeom>
          <a:noFill/>
          <a:ln>
            <a:solidFill>
              <a:schemeClr val="tx1"/>
            </a:solidFill>
          </a:ln>
        </p:spPr>
        <p:txBody>
          <a:bodyPr wrap="none" rtlCol="0">
            <a:spAutoFit/>
          </a:bodyPr>
          <a:lstStyle/>
          <a:p>
            <a:r>
              <a:rPr lang="en-GB" sz="2000" dirty="0"/>
              <a:t>Impact Prescription</a:t>
            </a:r>
          </a:p>
        </p:txBody>
      </p:sp>
      <p:cxnSp>
        <p:nvCxnSpPr>
          <p:cNvPr id="21" name="Straight Arrow Connector 20">
            <a:extLst>
              <a:ext uri="{FF2B5EF4-FFF2-40B4-BE49-F238E27FC236}">
                <a16:creationId xmlns:a16="http://schemas.microsoft.com/office/drawing/2014/main" id="{0FEAD806-2FED-C040-B67F-D8F10BAEAAEF}"/>
              </a:ext>
            </a:extLst>
          </p:cNvPr>
          <p:cNvCxnSpPr>
            <a:cxnSpLocks/>
            <a:stCxn id="8" idx="2"/>
          </p:cNvCxnSpPr>
          <p:nvPr/>
        </p:nvCxnSpPr>
        <p:spPr>
          <a:xfrm>
            <a:off x="3103442" y="1885121"/>
            <a:ext cx="2489135" cy="1716747"/>
          </a:xfrm>
          <a:prstGeom prst="straightConnector1">
            <a:avLst/>
          </a:prstGeom>
          <a:ln w="25400">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C9F483B-2090-EB43-89C0-7E5EEF428CB3}"/>
              </a:ext>
            </a:extLst>
          </p:cNvPr>
          <p:cNvCxnSpPr>
            <a:cxnSpLocks/>
            <a:stCxn id="9" idx="2"/>
            <a:endCxn id="2" idx="0"/>
          </p:cNvCxnSpPr>
          <p:nvPr/>
        </p:nvCxnSpPr>
        <p:spPr>
          <a:xfrm>
            <a:off x="5701587" y="1893972"/>
            <a:ext cx="494605" cy="1755207"/>
          </a:xfrm>
          <a:prstGeom prst="straightConnector1">
            <a:avLst/>
          </a:prstGeom>
          <a:ln w="25400">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F851182-BD7D-FE46-8134-8EA56A959EB8}"/>
              </a:ext>
            </a:extLst>
          </p:cNvPr>
          <p:cNvCxnSpPr>
            <a:cxnSpLocks/>
            <a:stCxn id="7" idx="2"/>
          </p:cNvCxnSpPr>
          <p:nvPr/>
        </p:nvCxnSpPr>
        <p:spPr>
          <a:xfrm flipH="1">
            <a:off x="6599425" y="1868224"/>
            <a:ext cx="1840955" cy="1780955"/>
          </a:xfrm>
          <a:prstGeom prst="straightConnector1">
            <a:avLst/>
          </a:prstGeom>
          <a:ln w="25400">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191C3ADF-8ECE-194E-867A-42D856B8F906}"/>
              </a:ext>
            </a:extLst>
          </p:cNvPr>
          <p:cNvCxnSpPr>
            <a:cxnSpLocks/>
            <a:stCxn id="13" idx="2"/>
            <a:endCxn id="7" idx="0"/>
          </p:cNvCxnSpPr>
          <p:nvPr/>
        </p:nvCxnSpPr>
        <p:spPr>
          <a:xfrm flipH="1">
            <a:off x="8440380" y="636211"/>
            <a:ext cx="295786" cy="831903"/>
          </a:xfrm>
          <a:prstGeom prst="straightConnector1">
            <a:avLst/>
          </a:prstGeom>
          <a:ln w="22225">
            <a:headEnd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AEC92B4-AFF0-1B4F-9C62-BB523CC8D55C}"/>
              </a:ext>
            </a:extLst>
          </p:cNvPr>
          <p:cNvCxnSpPr>
            <a:cxnSpLocks/>
            <a:stCxn id="10" idx="1"/>
          </p:cNvCxnSpPr>
          <p:nvPr/>
        </p:nvCxnSpPr>
        <p:spPr>
          <a:xfrm flipH="1">
            <a:off x="9273426" y="737238"/>
            <a:ext cx="687047" cy="678436"/>
          </a:xfrm>
          <a:prstGeom prst="straightConnector1">
            <a:avLst/>
          </a:prstGeom>
          <a:ln w="22225">
            <a:headEnd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610E227-897E-6A47-8ED3-E694EEAAEC48}"/>
              </a:ext>
            </a:extLst>
          </p:cNvPr>
          <p:cNvCxnSpPr>
            <a:cxnSpLocks/>
            <a:stCxn id="11" idx="1"/>
            <a:endCxn id="7" idx="3"/>
          </p:cNvCxnSpPr>
          <p:nvPr/>
        </p:nvCxnSpPr>
        <p:spPr>
          <a:xfrm flipH="1" flipV="1">
            <a:off x="9648210" y="1668169"/>
            <a:ext cx="537260" cy="1687"/>
          </a:xfrm>
          <a:prstGeom prst="straightConnector1">
            <a:avLst/>
          </a:prstGeom>
          <a:ln w="22225">
            <a:headEnd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5274D2E2-9C24-374B-BDA3-B0D1422E4BD0}"/>
              </a:ext>
            </a:extLst>
          </p:cNvPr>
          <p:cNvCxnSpPr>
            <a:cxnSpLocks/>
            <a:stCxn id="12" idx="1"/>
          </p:cNvCxnSpPr>
          <p:nvPr/>
        </p:nvCxnSpPr>
        <p:spPr>
          <a:xfrm flipH="1" flipV="1">
            <a:off x="9158813" y="1906768"/>
            <a:ext cx="1022822" cy="582984"/>
          </a:xfrm>
          <a:prstGeom prst="straightConnector1">
            <a:avLst/>
          </a:prstGeom>
          <a:ln w="22225">
            <a:headEnd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F4295DD5-213C-7545-8032-A75E00613285}"/>
              </a:ext>
            </a:extLst>
          </p:cNvPr>
          <p:cNvCxnSpPr>
            <a:stCxn id="19" idx="3"/>
            <a:endCxn id="2" idx="1"/>
          </p:cNvCxnSpPr>
          <p:nvPr/>
        </p:nvCxnSpPr>
        <p:spPr>
          <a:xfrm>
            <a:off x="3445712" y="3920913"/>
            <a:ext cx="1806140" cy="0"/>
          </a:xfrm>
          <a:prstGeom prst="straightConnector1">
            <a:avLst/>
          </a:prstGeom>
          <a:ln w="25400">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547AF2C3-52CF-9647-9AE4-7A1B4E56AD57}"/>
              </a:ext>
            </a:extLst>
          </p:cNvPr>
          <p:cNvCxnSpPr>
            <a:cxnSpLocks/>
            <a:stCxn id="2" idx="2"/>
            <a:endCxn id="14" idx="0"/>
          </p:cNvCxnSpPr>
          <p:nvPr/>
        </p:nvCxnSpPr>
        <p:spPr>
          <a:xfrm flipH="1">
            <a:off x="4544895" y="4192647"/>
            <a:ext cx="1651297" cy="1171363"/>
          </a:xfrm>
          <a:prstGeom prst="straightConnector1">
            <a:avLst/>
          </a:prstGeom>
          <a:ln w="25400">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34138F05-E429-6040-9547-2C02CDFE6632}"/>
              </a:ext>
            </a:extLst>
          </p:cNvPr>
          <p:cNvCxnSpPr>
            <a:cxnSpLocks/>
            <a:stCxn id="2" idx="2"/>
            <a:endCxn id="17" idx="0"/>
          </p:cNvCxnSpPr>
          <p:nvPr/>
        </p:nvCxnSpPr>
        <p:spPr>
          <a:xfrm>
            <a:off x="6196192" y="4192647"/>
            <a:ext cx="2244187" cy="1171363"/>
          </a:xfrm>
          <a:prstGeom prst="straightConnector1">
            <a:avLst/>
          </a:prstGeom>
          <a:ln w="25400">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D033D26D-043D-B541-B419-93EAB881747A}"/>
              </a:ext>
            </a:extLst>
          </p:cNvPr>
          <p:cNvCxnSpPr>
            <a:cxnSpLocks/>
            <a:stCxn id="14" idx="2"/>
            <a:endCxn id="16" idx="0"/>
          </p:cNvCxnSpPr>
          <p:nvPr/>
        </p:nvCxnSpPr>
        <p:spPr>
          <a:xfrm flipH="1">
            <a:off x="3766196" y="5764120"/>
            <a:ext cx="778699" cy="365527"/>
          </a:xfrm>
          <a:prstGeom prst="straightConnector1">
            <a:avLst/>
          </a:prstGeom>
          <a:ln w="22225">
            <a:headEnd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C9F18282-78B1-0148-B4C0-048485BA22AE}"/>
              </a:ext>
            </a:extLst>
          </p:cNvPr>
          <p:cNvCxnSpPr>
            <a:cxnSpLocks/>
            <a:endCxn id="15" idx="3"/>
          </p:cNvCxnSpPr>
          <p:nvPr/>
        </p:nvCxnSpPr>
        <p:spPr>
          <a:xfrm flipH="1">
            <a:off x="2205496" y="5811431"/>
            <a:ext cx="1446162" cy="374700"/>
          </a:xfrm>
          <a:prstGeom prst="straightConnector1">
            <a:avLst/>
          </a:prstGeom>
          <a:ln w="22225">
            <a:headEnd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9D5E08D4-7CC3-324B-A2B8-EB5492B14AF2}"/>
              </a:ext>
            </a:extLst>
          </p:cNvPr>
          <p:cNvCxnSpPr>
            <a:cxnSpLocks/>
            <a:endCxn id="18" idx="0"/>
          </p:cNvCxnSpPr>
          <p:nvPr/>
        </p:nvCxnSpPr>
        <p:spPr>
          <a:xfrm>
            <a:off x="5313388" y="5761488"/>
            <a:ext cx="820032" cy="297730"/>
          </a:xfrm>
          <a:prstGeom prst="straightConnector1">
            <a:avLst/>
          </a:prstGeom>
          <a:ln w="22225">
            <a:headEnd w="lg" len="lg"/>
            <a:tailEnd type="triangle" w="lg" len="med"/>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5A94458C-74FD-984E-96FA-227BBF2BD189}"/>
              </a:ext>
            </a:extLst>
          </p:cNvPr>
          <p:cNvSpPr txBox="1"/>
          <p:nvPr/>
        </p:nvSpPr>
        <p:spPr>
          <a:xfrm>
            <a:off x="7722717" y="2411692"/>
            <a:ext cx="1227175" cy="830997"/>
          </a:xfrm>
          <a:prstGeom prst="rect">
            <a:avLst/>
          </a:prstGeom>
          <a:noFill/>
        </p:spPr>
        <p:txBody>
          <a:bodyPr wrap="square" rtlCol="0">
            <a:spAutoFit/>
          </a:bodyPr>
          <a:lstStyle/>
          <a:p>
            <a:r>
              <a:rPr lang="en-GB" sz="1600" dirty="0"/>
              <a:t>Stochastic sampling of impactors</a:t>
            </a:r>
          </a:p>
        </p:txBody>
      </p:sp>
      <p:sp>
        <p:nvSpPr>
          <p:cNvPr id="88" name="TextBox 87">
            <a:extLst>
              <a:ext uri="{FF2B5EF4-FFF2-40B4-BE49-F238E27FC236}">
                <a16:creationId xmlns:a16="http://schemas.microsoft.com/office/drawing/2014/main" id="{DCA7E20C-333F-DB4B-ABC1-3FB44C80B8F3}"/>
              </a:ext>
            </a:extLst>
          </p:cNvPr>
          <p:cNvSpPr txBox="1"/>
          <p:nvPr/>
        </p:nvSpPr>
        <p:spPr>
          <a:xfrm>
            <a:off x="7232549" y="3852093"/>
            <a:ext cx="3187087" cy="584775"/>
          </a:xfrm>
          <a:prstGeom prst="rect">
            <a:avLst/>
          </a:prstGeom>
          <a:noFill/>
        </p:spPr>
        <p:txBody>
          <a:bodyPr wrap="square" rtlCol="0">
            <a:spAutoFit/>
          </a:bodyPr>
          <a:lstStyle/>
          <a:p>
            <a:r>
              <a:rPr lang="en-GB" sz="1600" dirty="0"/>
              <a:t>Adaptive time step</a:t>
            </a:r>
          </a:p>
          <a:p>
            <a:r>
              <a:rPr lang="en-GB" sz="1600" dirty="0"/>
              <a:t>Time evolution of planet properties </a:t>
            </a:r>
          </a:p>
        </p:txBody>
      </p:sp>
      <p:sp>
        <p:nvSpPr>
          <p:cNvPr id="32" name="TextBox 31">
            <a:extLst>
              <a:ext uri="{FF2B5EF4-FFF2-40B4-BE49-F238E27FC236}">
                <a16:creationId xmlns:a16="http://schemas.microsoft.com/office/drawing/2014/main" id="{9C3C83B2-04A7-2E4A-AE3B-0A4FCAC1AB64}"/>
              </a:ext>
            </a:extLst>
          </p:cNvPr>
          <p:cNvSpPr txBox="1"/>
          <p:nvPr/>
        </p:nvSpPr>
        <p:spPr>
          <a:xfrm>
            <a:off x="1912947" y="807904"/>
            <a:ext cx="2146229" cy="584775"/>
          </a:xfrm>
          <a:prstGeom prst="rect">
            <a:avLst/>
          </a:prstGeom>
          <a:noFill/>
        </p:spPr>
        <p:txBody>
          <a:bodyPr wrap="none" rtlCol="0">
            <a:spAutoFit/>
          </a:bodyPr>
          <a:lstStyle/>
          <a:p>
            <a:r>
              <a:rPr lang="en-GB" sz="1600" dirty="0"/>
              <a:t>mass</a:t>
            </a:r>
          </a:p>
          <a:p>
            <a:r>
              <a:rPr lang="en-GB" sz="1600" dirty="0"/>
              <a:t>mean molecular weight</a:t>
            </a:r>
          </a:p>
        </p:txBody>
      </p:sp>
      <p:sp>
        <p:nvSpPr>
          <p:cNvPr id="35" name="TextBox 34">
            <a:extLst>
              <a:ext uri="{FF2B5EF4-FFF2-40B4-BE49-F238E27FC236}">
                <a16:creationId xmlns:a16="http://schemas.microsoft.com/office/drawing/2014/main" id="{BC9A9A89-0C44-264C-A260-3ED3ECB97C06}"/>
              </a:ext>
            </a:extLst>
          </p:cNvPr>
          <p:cNvSpPr txBox="1"/>
          <p:nvPr/>
        </p:nvSpPr>
        <p:spPr>
          <a:xfrm>
            <a:off x="4989369" y="77601"/>
            <a:ext cx="1610056" cy="1323439"/>
          </a:xfrm>
          <a:prstGeom prst="rect">
            <a:avLst/>
          </a:prstGeom>
          <a:noFill/>
        </p:spPr>
        <p:txBody>
          <a:bodyPr wrap="none" rtlCol="0">
            <a:spAutoFit/>
          </a:bodyPr>
          <a:lstStyle/>
          <a:p>
            <a:r>
              <a:rPr lang="en-GB" sz="1600" dirty="0"/>
              <a:t>planet mass</a:t>
            </a:r>
          </a:p>
          <a:p>
            <a:r>
              <a:rPr lang="en-GB" sz="1600" dirty="0"/>
              <a:t>planet density</a:t>
            </a:r>
          </a:p>
          <a:p>
            <a:r>
              <a:rPr lang="en-GB" sz="1600" dirty="0"/>
              <a:t>semi-major axis</a:t>
            </a:r>
          </a:p>
          <a:p>
            <a:r>
              <a:rPr lang="en-GB" sz="1600" dirty="0"/>
              <a:t>stellar luminosity</a:t>
            </a:r>
          </a:p>
          <a:p>
            <a:r>
              <a:rPr lang="en-GB" sz="1600" dirty="0"/>
              <a:t>stellar mass</a:t>
            </a:r>
          </a:p>
        </p:txBody>
      </p:sp>
      <p:sp>
        <p:nvSpPr>
          <p:cNvPr id="37" name="Footer Placeholder 3">
            <a:extLst>
              <a:ext uri="{FF2B5EF4-FFF2-40B4-BE49-F238E27FC236}">
                <a16:creationId xmlns:a16="http://schemas.microsoft.com/office/drawing/2014/main" id="{CD2F82DF-F6AB-9746-B477-27E361501E7E}"/>
              </a:ext>
            </a:extLst>
          </p:cNvPr>
          <p:cNvSpPr>
            <a:spLocks noGrp="1"/>
          </p:cNvSpPr>
          <p:nvPr>
            <p:ph type="ftr" sz="quarter" idx="11"/>
          </p:nvPr>
        </p:nvSpPr>
        <p:spPr>
          <a:xfrm>
            <a:off x="4455626" y="6480175"/>
            <a:ext cx="3280748" cy="377825"/>
          </a:xfrm>
        </p:spPr>
        <p:txBody>
          <a:bodyPr/>
          <a:lstStyle/>
          <a:p>
            <a:r>
              <a:rPr lang="en-US" sz="1400" dirty="0"/>
              <a:t>Catriona Sinclair – Rocky Worlds - 8/1/20</a:t>
            </a:r>
          </a:p>
        </p:txBody>
      </p:sp>
    </p:spTree>
    <p:extLst>
      <p:ext uri="{BB962C8B-B14F-4D97-AF65-F5344CB8AC3E}">
        <p14:creationId xmlns:p14="http://schemas.microsoft.com/office/powerpoint/2010/main" val="27127650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82D7BC-A033-5946-AC19-22ECBD71C216}"/>
              </a:ext>
            </a:extLst>
          </p:cNvPr>
          <p:cNvPicPr>
            <a:picLocks noChangeAspect="1"/>
          </p:cNvPicPr>
          <p:nvPr/>
        </p:nvPicPr>
        <p:blipFill rotWithShape="1">
          <a:blip r:embed="rId3">
            <a:alphaModFix amt="20000"/>
          </a:blip>
          <a:srcRect l="18376" r="21180" b="-1"/>
          <a:stretch/>
        </p:blipFill>
        <p:spPr>
          <a:xfrm>
            <a:off x="20" y="10"/>
            <a:ext cx="12191980" cy="6857990"/>
          </a:xfrm>
          <a:prstGeom prst="rect">
            <a:avLst/>
          </a:prstGeom>
        </p:spPr>
      </p:pic>
      <p:sp>
        <p:nvSpPr>
          <p:cNvPr id="2" name="Title 1">
            <a:extLst>
              <a:ext uri="{FF2B5EF4-FFF2-40B4-BE49-F238E27FC236}">
                <a16:creationId xmlns:a16="http://schemas.microsoft.com/office/drawing/2014/main" id="{050EEF90-B87C-D742-8DB8-E5379C0322D8}"/>
              </a:ext>
            </a:extLst>
          </p:cNvPr>
          <p:cNvSpPr>
            <a:spLocks noGrp="1"/>
          </p:cNvSpPr>
          <p:nvPr>
            <p:ph type="title"/>
          </p:nvPr>
        </p:nvSpPr>
        <p:spPr>
          <a:xfrm>
            <a:off x="685801" y="129588"/>
            <a:ext cx="10131425" cy="1456267"/>
          </a:xfrm>
        </p:spPr>
        <p:txBody>
          <a:bodyPr>
            <a:normAutofit/>
          </a:bodyPr>
          <a:lstStyle/>
          <a:p>
            <a:r>
              <a:rPr lang="en-GB" dirty="0"/>
              <a:t>OUTLINE</a:t>
            </a:r>
          </a:p>
        </p:txBody>
      </p:sp>
      <p:sp>
        <p:nvSpPr>
          <p:cNvPr id="3" name="Content Placeholder 2">
            <a:extLst>
              <a:ext uri="{FF2B5EF4-FFF2-40B4-BE49-F238E27FC236}">
                <a16:creationId xmlns:a16="http://schemas.microsoft.com/office/drawing/2014/main" id="{2FEC2FA5-0A3D-924E-8182-C3181D1221FE}"/>
              </a:ext>
            </a:extLst>
          </p:cNvPr>
          <p:cNvSpPr>
            <a:spLocks noGrp="1"/>
          </p:cNvSpPr>
          <p:nvPr>
            <p:ph idx="1"/>
          </p:nvPr>
        </p:nvSpPr>
        <p:spPr>
          <a:xfrm>
            <a:off x="685801" y="1143000"/>
            <a:ext cx="10131425" cy="5345669"/>
          </a:xfrm>
        </p:spPr>
        <p:txBody>
          <a:bodyPr>
            <a:normAutofit/>
          </a:bodyPr>
          <a:lstStyle/>
          <a:p>
            <a:pPr>
              <a:lnSpc>
                <a:spcPct val="90000"/>
              </a:lnSpc>
            </a:pPr>
            <a:r>
              <a:rPr lang="en-GB" sz="2000" dirty="0"/>
              <a:t>Intro: Terrestrial Planet Atmospheres</a:t>
            </a:r>
          </a:p>
          <a:p>
            <a:pPr>
              <a:lnSpc>
                <a:spcPct val="90000"/>
              </a:lnSpc>
            </a:pPr>
            <a:endParaRPr lang="en-GB" sz="2000" dirty="0">
              <a:solidFill>
                <a:srgbClr val="00B0F0"/>
              </a:solidFill>
            </a:endParaRPr>
          </a:p>
          <a:p>
            <a:pPr>
              <a:lnSpc>
                <a:spcPct val="90000"/>
              </a:lnSpc>
            </a:pPr>
            <a:r>
              <a:rPr lang="en-GB" sz="2000" dirty="0"/>
              <a:t>The Outcome of an Impact</a:t>
            </a:r>
          </a:p>
          <a:p>
            <a:pPr>
              <a:lnSpc>
                <a:spcPct val="90000"/>
              </a:lnSpc>
            </a:pPr>
            <a:endParaRPr lang="en-GB" sz="2000" dirty="0"/>
          </a:p>
          <a:p>
            <a:pPr>
              <a:lnSpc>
                <a:spcPct val="90000"/>
              </a:lnSpc>
            </a:pPr>
            <a:r>
              <a:rPr lang="en-GB" sz="2000" dirty="0"/>
              <a:t>The Numerical Code</a:t>
            </a:r>
          </a:p>
          <a:p>
            <a:pPr>
              <a:lnSpc>
                <a:spcPct val="90000"/>
              </a:lnSpc>
            </a:pPr>
            <a:endParaRPr lang="en-GB" sz="2000" dirty="0"/>
          </a:p>
          <a:p>
            <a:pPr>
              <a:lnSpc>
                <a:spcPct val="90000"/>
              </a:lnSpc>
            </a:pPr>
            <a:r>
              <a:rPr lang="en-GB" sz="2000" dirty="0">
                <a:solidFill>
                  <a:srgbClr val="00B0F0"/>
                </a:solidFill>
              </a:rPr>
              <a:t>Application to the Earth</a:t>
            </a:r>
          </a:p>
          <a:p>
            <a:pPr lvl="1">
              <a:lnSpc>
                <a:spcPct val="90000"/>
              </a:lnSpc>
            </a:pPr>
            <a:r>
              <a:rPr lang="en-GB" sz="1800" dirty="0"/>
              <a:t>Impactor populations</a:t>
            </a:r>
          </a:p>
          <a:p>
            <a:pPr lvl="1">
              <a:lnSpc>
                <a:spcPct val="90000"/>
              </a:lnSpc>
            </a:pPr>
            <a:r>
              <a:rPr lang="en-GB" sz="1800" dirty="0"/>
              <a:t>Impactor properties</a:t>
            </a:r>
          </a:p>
          <a:p>
            <a:pPr lvl="1">
              <a:lnSpc>
                <a:spcPct val="90000"/>
              </a:lnSpc>
            </a:pPr>
            <a:r>
              <a:rPr lang="en-GB" sz="1800" dirty="0"/>
              <a:t>Results</a:t>
            </a:r>
          </a:p>
          <a:p>
            <a:pPr lvl="1">
              <a:lnSpc>
                <a:spcPct val="90000"/>
              </a:lnSpc>
            </a:pPr>
            <a:endParaRPr lang="en-GB" sz="1800" dirty="0"/>
          </a:p>
          <a:p>
            <a:pPr>
              <a:lnSpc>
                <a:spcPct val="90000"/>
              </a:lnSpc>
            </a:pPr>
            <a:r>
              <a:rPr lang="en-GB" sz="2000" dirty="0"/>
              <a:t>What next…</a:t>
            </a:r>
          </a:p>
        </p:txBody>
      </p:sp>
      <p:sp>
        <p:nvSpPr>
          <p:cNvPr id="8" name="TextBox 7">
            <a:extLst>
              <a:ext uri="{FF2B5EF4-FFF2-40B4-BE49-F238E27FC236}">
                <a16:creationId xmlns:a16="http://schemas.microsoft.com/office/drawing/2014/main" id="{891C863C-E3AB-3041-B20D-084EF0B1E199}"/>
              </a:ext>
            </a:extLst>
          </p:cNvPr>
          <p:cNvSpPr txBox="1"/>
          <p:nvPr/>
        </p:nvSpPr>
        <p:spPr>
          <a:xfrm>
            <a:off x="10977096" y="6488669"/>
            <a:ext cx="1214884" cy="369332"/>
          </a:xfrm>
          <a:prstGeom prst="rect">
            <a:avLst/>
          </a:prstGeom>
          <a:noFill/>
        </p:spPr>
        <p:txBody>
          <a:bodyPr wrap="none" rtlCol="0">
            <a:spAutoFit/>
          </a:bodyPr>
          <a:lstStyle/>
          <a:p>
            <a:r>
              <a:rPr lang="en-GB" dirty="0"/>
              <a:t>Credit: ESA</a:t>
            </a:r>
          </a:p>
        </p:txBody>
      </p:sp>
      <p:sp>
        <p:nvSpPr>
          <p:cNvPr id="7" name="Footer Placeholder 3">
            <a:extLst>
              <a:ext uri="{FF2B5EF4-FFF2-40B4-BE49-F238E27FC236}">
                <a16:creationId xmlns:a16="http://schemas.microsoft.com/office/drawing/2014/main" id="{BCAD259E-02B8-2E4A-8455-15488464D010}"/>
              </a:ext>
            </a:extLst>
          </p:cNvPr>
          <p:cNvSpPr>
            <a:spLocks noGrp="1"/>
          </p:cNvSpPr>
          <p:nvPr>
            <p:ph type="ftr" sz="quarter" idx="11"/>
          </p:nvPr>
        </p:nvSpPr>
        <p:spPr>
          <a:xfrm>
            <a:off x="4455626" y="6480175"/>
            <a:ext cx="3280748" cy="377825"/>
          </a:xfrm>
        </p:spPr>
        <p:txBody>
          <a:bodyPr/>
          <a:lstStyle/>
          <a:p>
            <a:r>
              <a:rPr lang="en-US" sz="1400" dirty="0"/>
              <a:t>Catriona Sinclair – Rocky Worlds - 8/1/20</a:t>
            </a:r>
          </a:p>
        </p:txBody>
      </p:sp>
    </p:spTree>
    <p:extLst>
      <p:ext uri="{BB962C8B-B14F-4D97-AF65-F5344CB8AC3E}">
        <p14:creationId xmlns:p14="http://schemas.microsoft.com/office/powerpoint/2010/main" val="765903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330CC-1E98-5E42-BCD3-57D9013D7CAD}"/>
              </a:ext>
            </a:extLst>
          </p:cNvPr>
          <p:cNvSpPr>
            <a:spLocks noGrp="1"/>
          </p:cNvSpPr>
          <p:nvPr>
            <p:ph type="title"/>
          </p:nvPr>
        </p:nvSpPr>
        <p:spPr>
          <a:xfrm>
            <a:off x="825909" y="808055"/>
            <a:ext cx="3979205" cy="1453363"/>
          </a:xfrm>
        </p:spPr>
        <p:txBody>
          <a:bodyPr>
            <a:normAutofit/>
          </a:bodyPr>
          <a:lstStyle/>
          <a:p>
            <a:r>
              <a:rPr lang="en-GB" sz="4000" dirty="0"/>
              <a:t>Bombardment History</a:t>
            </a:r>
          </a:p>
        </p:txBody>
      </p:sp>
      <p:sp>
        <p:nvSpPr>
          <p:cNvPr id="3" name="Content Placeholder 2">
            <a:extLst>
              <a:ext uri="{FF2B5EF4-FFF2-40B4-BE49-F238E27FC236}">
                <a16:creationId xmlns:a16="http://schemas.microsoft.com/office/drawing/2014/main" id="{DBDCA4E6-7C36-8148-80DE-7F333927D3BA}"/>
              </a:ext>
            </a:extLst>
          </p:cNvPr>
          <p:cNvSpPr>
            <a:spLocks noGrp="1"/>
          </p:cNvSpPr>
          <p:nvPr>
            <p:ph idx="1"/>
          </p:nvPr>
        </p:nvSpPr>
        <p:spPr>
          <a:xfrm>
            <a:off x="802177" y="2261420"/>
            <a:ext cx="5111999" cy="3637935"/>
          </a:xfrm>
        </p:spPr>
        <p:txBody>
          <a:bodyPr>
            <a:normAutofit/>
          </a:bodyPr>
          <a:lstStyle/>
          <a:p>
            <a:r>
              <a:rPr lang="en-GB" sz="2000" dirty="0"/>
              <a:t>Nice Model </a:t>
            </a:r>
          </a:p>
          <a:p>
            <a:r>
              <a:rPr lang="en-GB" sz="2000" dirty="0"/>
              <a:t>Grand Tack</a:t>
            </a:r>
          </a:p>
          <a:p>
            <a:endParaRPr lang="en-GB" sz="2000" dirty="0"/>
          </a:p>
          <a:p>
            <a:r>
              <a:rPr lang="en-GB" sz="2000" dirty="0"/>
              <a:t>Asteroids (</a:t>
            </a:r>
            <a:r>
              <a:rPr lang="en-GB" sz="2000" dirty="0" err="1"/>
              <a:t>Nesvorny</a:t>
            </a:r>
            <a:r>
              <a:rPr lang="en-GB" sz="2000" dirty="0"/>
              <a:t> (2017))</a:t>
            </a:r>
          </a:p>
          <a:p>
            <a:r>
              <a:rPr lang="en-GB" sz="2000" dirty="0"/>
              <a:t>Comets (</a:t>
            </a:r>
            <a:r>
              <a:rPr lang="en-GB" sz="2000" dirty="0" err="1"/>
              <a:t>Nesvorny</a:t>
            </a:r>
            <a:r>
              <a:rPr lang="en-GB" sz="2000" dirty="0"/>
              <a:t> (2013))</a:t>
            </a:r>
          </a:p>
          <a:p>
            <a:r>
              <a:rPr lang="en-GB" sz="2000" dirty="0"/>
              <a:t>Left-over planetesimals (</a:t>
            </a:r>
            <a:r>
              <a:rPr lang="en-GB" sz="2000" dirty="0" err="1"/>
              <a:t>Morbidelli</a:t>
            </a:r>
            <a:r>
              <a:rPr lang="en-GB" sz="2000" dirty="0"/>
              <a:t> (2018))</a:t>
            </a:r>
          </a:p>
          <a:p>
            <a:endParaRPr lang="en-GB" dirty="0"/>
          </a:p>
        </p:txBody>
      </p:sp>
      <p:sp>
        <p:nvSpPr>
          <p:cNvPr id="8" name="Footer Placeholder 3">
            <a:extLst>
              <a:ext uri="{FF2B5EF4-FFF2-40B4-BE49-F238E27FC236}">
                <a16:creationId xmlns:a16="http://schemas.microsoft.com/office/drawing/2014/main" id="{3ABAC1E4-90D6-7E44-973E-3C3BB17F9414}"/>
              </a:ext>
            </a:extLst>
          </p:cNvPr>
          <p:cNvSpPr>
            <a:spLocks noGrp="1"/>
          </p:cNvSpPr>
          <p:nvPr>
            <p:ph type="ftr" sz="quarter" idx="11"/>
          </p:nvPr>
        </p:nvSpPr>
        <p:spPr>
          <a:xfrm>
            <a:off x="4455626" y="6480175"/>
            <a:ext cx="3280748" cy="377825"/>
          </a:xfrm>
        </p:spPr>
        <p:txBody>
          <a:bodyPr/>
          <a:lstStyle/>
          <a:p>
            <a:r>
              <a:rPr lang="en-US" sz="1400" dirty="0"/>
              <a:t>Catriona Sinclair – Rocky Worlds - 8/1/20</a:t>
            </a:r>
          </a:p>
        </p:txBody>
      </p:sp>
    </p:spTree>
    <p:extLst>
      <p:ext uri="{BB962C8B-B14F-4D97-AF65-F5344CB8AC3E}">
        <p14:creationId xmlns:p14="http://schemas.microsoft.com/office/powerpoint/2010/main" val="35056139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617F2-96CE-BE49-9532-4A6E189CABBB}"/>
              </a:ext>
            </a:extLst>
          </p:cNvPr>
          <p:cNvSpPr>
            <a:spLocks noGrp="1"/>
          </p:cNvSpPr>
          <p:nvPr>
            <p:ph type="title"/>
          </p:nvPr>
        </p:nvSpPr>
        <p:spPr>
          <a:xfrm>
            <a:off x="825909" y="808055"/>
            <a:ext cx="3979205" cy="1453363"/>
          </a:xfrm>
        </p:spPr>
        <p:txBody>
          <a:bodyPr>
            <a:normAutofit/>
          </a:bodyPr>
          <a:lstStyle/>
          <a:p>
            <a:r>
              <a:rPr lang="en-GB" dirty="0"/>
              <a:t>Impact velocities and Impact rates</a:t>
            </a:r>
          </a:p>
        </p:txBody>
      </p:sp>
      <p:pic>
        <p:nvPicPr>
          <p:cNvPr id="6" name="Picture 5">
            <a:extLst>
              <a:ext uri="{FF2B5EF4-FFF2-40B4-BE49-F238E27FC236}">
                <a16:creationId xmlns:a16="http://schemas.microsoft.com/office/drawing/2014/main" id="{7F273BFC-7E7C-8347-B474-AF69F43820AA}"/>
              </a:ext>
            </a:extLst>
          </p:cNvPr>
          <p:cNvPicPr>
            <a:picLocks noChangeAspect="1"/>
          </p:cNvPicPr>
          <p:nvPr/>
        </p:nvPicPr>
        <p:blipFill>
          <a:blip r:embed="rId3"/>
          <a:srcRect/>
          <a:stretch/>
        </p:blipFill>
        <p:spPr>
          <a:xfrm>
            <a:off x="6786563" y="184693"/>
            <a:ext cx="4526982" cy="6366069"/>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a:extLst>
              <a:ext uri="{FF2B5EF4-FFF2-40B4-BE49-F238E27FC236}">
                <a16:creationId xmlns:a16="http://schemas.microsoft.com/office/drawing/2014/main" id="{2494D6B0-5808-B142-AB8F-06C8B11183B0}"/>
              </a:ext>
            </a:extLst>
          </p:cNvPr>
          <p:cNvSpPr txBox="1"/>
          <p:nvPr/>
        </p:nvSpPr>
        <p:spPr>
          <a:xfrm>
            <a:off x="5483066" y="5678131"/>
            <a:ext cx="1417797" cy="651232"/>
          </a:xfrm>
          <a:prstGeom prst="rect">
            <a:avLst/>
          </a:prstGeom>
          <a:noFill/>
        </p:spPr>
        <p:txBody>
          <a:bodyPr wrap="square" rtlCol="0">
            <a:spAutoFit/>
          </a:bodyPr>
          <a:lstStyle/>
          <a:p>
            <a:r>
              <a:rPr lang="en-GB" dirty="0"/>
              <a:t>Sinclair </a:t>
            </a:r>
            <a:r>
              <a:rPr lang="en-GB" i="1" dirty="0"/>
              <a:t>et al. </a:t>
            </a:r>
            <a:r>
              <a:rPr lang="en-GB" dirty="0"/>
              <a:t>(</a:t>
            </a:r>
            <a:r>
              <a:rPr lang="en-GB" i="1" dirty="0"/>
              <a:t>in prep</a:t>
            </a:r>
            <a:r>
              <a:rPr lang="en-GB" dirty="0"/>
              <a:t>)</a:t>
            </a:r>
          </a:p>
        </p:txBody>
      </p:sp>
      <p:sp>
        <p:nvSpPr>
          <p:cNvPr id="22" name="Content Placeholder 2">
            <a:extLst>
              <a:ext uri="{FF2B5EF4-FFF2-40B4-BE49-F238E27FC236}">
                <a16:creationId xmlns:a16="http://schemas.microsoft.com/office/drawing/2014/main" id="{4A8E7ABB-DE37-DC4F-9F97-2C1423F2C1A4}"/>
              </a:ext>
            </a:extLst>
          </p:cNvPr>
          <p:cNvSpPr>
            <a:spLocks noGrp="1"/>
          </p:cNvSpPr>
          <p:nvPr>
            <p:ph idx="1"/>
          </p:nvPr>
        </p:nvSpPr>
        <p:spPr>
          <a:xfrm>
            <a:off x="802177" y="2261420"/>
            <a:ext cx="5124842" cy="2754333"/>
          </a:xfrm>
        </p:spPr>
        <p:txBody>
          <a:bodyPr>
            <a:normAutofit/>
          </a:bodyPr>
          <a:lstStyle/>
          <a:p>
            <a:r>
              <a:rPr lang="en-GB" sz="2000" dirty="0"/>
              <a:t>For each particle</a:t>
            </a:r>
          </a:p>
          <a:p>
            <a:pPr lvl="1"/>
            <a:r>
              <a:rPr lang="en-GB" sz="1800" dirty="0"/>
              <a:t>Orbital Elements  →  Impact Probability</a:t>
            </a:r>
          </a:p>
          <a:p>
            <a:endParaRPr lang="en-GB" dirty="0"/>
          </a:p>
          <a:p>
            <a:r>
              <a:rPr lang="en-GB" sz="2000" dirty="0"/>
              <a:t>Combine to get time, velocity dependence</a:t>
            </a:r>
          </a:p>
        </p:txBody>
      </p:sp>
      <p:sp>
        <p:nvSpPr>
          <p:cNvPr id="7" name="Footer Placeholder 3">
            <a:extLst>
              <a:ext uri="{FF2B5EF4-FFF2-40B4-BE49-F238E27FC236}">
                <a16:creationId xmlns:a16="http://schemas.microsoft.com/office/drawing/2014/main" id="{986AA601-9CB0-4142-A2B7-7C0D30ED5E12}"/>
              </a:ext>
            </a:extLst>
          </p:cNvPr>
          <p:cNvSpPr>
            <a:spLocks noGrp="1"/>
          </p:cNvSpPr>
          <p:nvPr>
            <p:ph type="ftr" sz="quarter" idx="11"/>
          </p:nvPr>
        </p:nvSpPr>
        <p:spPr>
          <a:xfrm>
            <a:off x="4455626" y="6480175"/>
            <a:ext cx="3280748" cy="377825"/>
          </a:xfrm>
        </p:spPr>
        <p:txBody>
          <a:bodyPr/>
          <a:lstStyle/>
          <a:p>
            <a:r>
              <a:rPr lang="en-US" sz="1400" dirty="0"/>
              <a:t>Catriona Sinclair – Rocky Worlds - 8/1/20</a:t>
            </a:r>
          </a:p>
        </p:txBody>
      </p:sp>
    </p:spTree>
    <p:extLst>
      <p:ext uri="{BB962C8B-B14F-4D97-AF65-F5344CB8AC3E}">
        <p14:creationId xmlns:p14="http://schemas.microsoft.com/office/powerpoint/2010/main" val="3441628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55703-0F32-904E-88C4-AA830961F2A9}"/>
              </a:ext>
            </a:extLst>
          </p:cNvPr>
          <p:cNvSpPr>
            <a:spLocks noGrp="1"/>
          </p:cNvSpPr>
          <p:nvPr>
            <p:ph type="title"/>
          </p:nvPr>
        </p:nvSpPr>
        <p:spPr>
          <a:xfrm>
            <a:off x="825909" y="808055"/>
            <a:ext cx="3979205" cy="1453363"/>
          </a:xfrm>
        </p:spPr>
        <p:txBody>
          <a:bodyPr>
            <a:normAutofit/>
          </a:bodyPr>
          <a:lstStyle/>
          <a:p>
            <a:pPr>
              <a:lnSpc>
                <a:spcPct val="90000"/>
              </a:lnSpc>
            </a:pPr>
            <a:r>
              <a:rPr lang="en-GB" sz="3300"/>
              <a:t>Impact Compositions and volatile content</a:t>
            </a:r>
          </a:p>
        </p:txBody>
      </p:sp>
      <p:sp>
        <p:nvSpPr>
          <p:cNvPr id="3" name="Content Placeholder 2">
            <a:extLst>
              <a:ext uri="{FF2B5EF4-FFF2-40B4-BE49-F238E27FC236}">
                <a16:creationId xmlns:a16="http://schemas.microsoft.com/office/drawing/2014/main" id="{C74EA1D6-2947-AC48-8513-9335174C7CF5}"/>
              </a:ext>
            </a:extLst>
          </p:cNvPr>
          <p:cNvSpPr>
            <a:spLocks noGrp="1"/>
          </p:cNvSpPr>
          <p:nvPr>
            <p:ph idx="1"/>
          </p:nvPr>
        </p:nvSpPr>
        <p:spPr>
          <a:xfrm>
            <a:off x="802178" y="2261421"/>
            <a:ext cx="4002936" cy="1624780"/>
          </a:xfrm>
        </p:spPr>
        <p:txBody>
          <a:bodyPr>
            <a:normAutofit/>
          </a:bodyPr>
          <a:lstStyle/>
          <a:p>
            <a:r>
              <a:rPr lang="en-GB" sz="2000" dirty="0">
                <a:solidFill>
                  <a:srgbClr val="00B0F0"/>
                </a:solidFill>
              </a:rPr>
              <a:t>Volatile Fraction </a:t>
            </a:r>
            <a:r>
              <a:rPr lang="en-GB" sz="2000" dirty="0"/>
              <a:t>= fraction of mass contributing to the atmosphere</a:t>
            </a:r>
          </a:p>
        </p:txBody>
      </p:sp>
      <p:sp>
        <p:nvSpPr>
          <p:cNvPr id="7" name="Footer Placeholder 3">
            <a:extLst>
              <a:ext uri="{FF2B5EF4-FFF2-40B4-BE49-F238E27FC236}">
                <a16:creationId xmlns:a16="http://schemas.microsoft.com/office/drawing/2014/main" id="{A6D18A1B-3DDF-8046-A095-BD4160C7ABD0}"/>
              </a:ext>
            </a:extLst>
          </p:cNvPr>
          <p:cNvSpPr>
            <a:spLocks noGrp="1"/>
          </p:cNvSpPr>
          <p:nvPr>
            <p:ph type="ftr" sz="quarter" idx="11"/>
          </p:nvPr>
        </p:nvSpPr>
        <p:spPr>
          <a:xfrm>
            <a:off x="4455626" y="6480175"/>
            <a:ext cx="3280748" cy="377825"/>
          </a:xfrm>
        </p:spPr>
        <p:txBody>
          <a:bodyPr/>
          <a:lstStyle/>
          <a:p>
            <a:r>
              <a:rPr lang="en-US" sz="1400" dirty="0"/>
              <a:t>Catriona Sinclair – Rocky Worlds - 8/1/20</a:t>
            </a:r>
          </a:p>
        </p:txBody>
      </p:sp>
      <p:pic>
        <p:nvPicPr>
          <p:cNvPr id="8" name="Picture 7">
            <a:extLst>
              <a:ext uri="{FF2B5EF4-FFF2-40B4-BE49-F238E27FC236}">
                <a16:creationId xmlns:a16="http://schemas.microsoft.com/office/drawing/2014/main" id="{40D4EFAC-870D-1A45-AC48-A3E0BCF849C0}"/>
              </a:ext>
            </a:extLst>
          </p:cNvPr>
          <p:cNvPicPr>
            <a:picLocks noChangeAspect="1"/>
          </p:cNvPicPr>
          <p:nvPr/>
        </p:nvPicPr>
        <p:blipFill>
          <a:blip r:embed="rId3"/>
          <a:srcRect/>
          <a:stretch/>
        </p:blipFill>
        <p:spPr>
          <a:xfrm>
            <a:off x="6065448" y="610868"/>
            <a:ext cx="4911604" cy="540359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54243F42-0C2B-6940-9036-21DB869EE1A1}"/>
              </a:ext>
            </a:extLst>
          </p:cNvPr>
          <p:cNvSpPr txBox="1"/>
          <p:nvPr/>
        </p:nvSpPr>
        <p:spPr>
          <a:xfrm>
            <a:off x="6096000" y="5368136"/>
            <a:ext cx="1390650" cy="646331"/>
          </a:xfrm>
          <a:prstGeom prst="rect">
            <a:avLst/>
          </a:prstGeom>
          <a:noFill/>
        </p:spPr>
        <p:txBody>
          <a:bodyPr wrap="square" rtlCol="0">
            <a:spAutoFit/>
          </a:bodyPr>
          <a:lstStyle/>
          <a:p>
            <a:r>
              <a:rPr lang="en-GB" dirty="0">
                <a:solidFill>
                  <a:schemeClr val="bg1"/>
                </a:solidFill>
              </a:rPr>
              <a:t>Sinclair </a:t>
            </a:r>
            <a:r>
              <a:rPr lang="en-GB" i="1" dirty="0">
                <a:solidFill>
                  <a:schemeClr val="bg1"/>
                </a:solidFill>
              </a:rPr>
              <a:t>et al. </a:t>
            </a:r>
            <a:r>
              <a:rPr lang="en-GB" dirty="0">
                <a:solidFill>
                  <a:schemeClr val="bg1"/>
                </a:solidFill>
              </a:rPr>
              <a:t>(</a:t>
            </a:r>
            <a:r>
              <a:rPr lang="en-GB" i="1" dirty="0">
                <a:solidFill>
                  <a:schemeClr val="bg1"/>
                </a:solidFill>
              </a:rPr>
              <a:t>in prep</a:t>
            </a:r>
            <a:r>
              <a:rPr lang="en-GB" dirty="0">
                <a:solidFill>
                  <a:schemeClr val="bg1"/>
                </a:solidFill>
              </a:rPr>
              <a:t>)</a:t>
            </a:r>
          </a:p>
        </p:txBody>
      </p:sp>
    </p:spTree>
    <p:extLst>
      <p:ext uri="{BB962C8B-B14F-4D97-AF65-F5344CB8AC3E}">
        <p14:creationId xmlns:p14="http://schemas.microsoft.com/office/powerpoint/2010/main" val="4066683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67950-AFF1-2444-8283-F64B5CA18834}"/>
              </a:ext>
            </a:extLst>
          </p:cNvPr>
          <p:cNvSpPr>
            <a:spLocks noGrp="1"/>
          </p:cNvSpPr>
          <p:nvPr>
            <p:ph type="title"/>
          </p:nvPr>
        </p:nvSpPr>
        <p:spPr>
          <a:xfrm>
            <a:off x="645446" y="494919"/>
            <a:ext cx="5715014" cy="2300757"/>
          </a:xfrm>
        </p:spPr>
        <p:txBody>
          <a:bodyPr>
            <a:noAutofit/>
          </a:bodyPr>
          <a:lstStyle/>
          <a:p>
            <a:pPr>
              <a:lnSpc>
                <a:spcPct val="90000"/>
              </a:lnSpc>
            </a:pPr>
            <a:r>
              <a:rPr lang="en-GB" dirty="0"/>
              <a:t>Terrestrial Planet Atmospheres:</a:t>
            </a:r>
            <a:br>
              <a:rPr lang="en-GB" dirty="0"/>
            </a:br>
            <a:r>
              <a:rPr lang="en-GB" dirty="0"/>
              <a:t>Current and Future Prospects</a:t>
            </a:r>
          </a:p>
        </p:txBody>
      </p:sp>
      <p:sp>
        <p:nvSpPr>
          <p:cNvPr id="3" name="Content Placeholder 2">
            <a:extLst>
              <a:ext uri="{FF2B5EF4-FFF2-40B4-BE49-F238E27FC236}">
                <a16:creationId xmlns:a16="http://schemas.microsoft.com/office/drawing/2014/main" id="{119BA5F8-28A6-D84B-9ED3-9444CB03CE76}"/>
              </a:ext>
            </a:extLst>
          </p:cNvPr>
          <p:cNvSpPr>
            <a:spLocks noGrp="1"/>
          </p:cNvSpPr>
          <p:nvPr>
            <p:ph idx="1"/>
          </p:nvPr>
        </p:nvSpPr>
        <p:spPr>
          <a:xfrm>
            <a:off x="991078" y="2895100"/>
            <a:ext cx="4099947" cy="1070763"/>
          </a:xfrm>
        </p:spPr>
        <p:txBody>
          <a:bodyPr>
            <a:normAutofit/>
          </a:bodyPr>
          <a:lstStyle/>
          <a:p>
            <a:r>
              <a:rPr lang="en-GB" dirty="0"/>
              <a:t>Atmospheric characterisation of planets around low mass  is currently feasible</a:t>
            </a:r>
          </a:p>
        </p:txBody>
      </p:sp>
      <p:pic>
        <p:nvPicPr>
          <p:cNvPr id="7" name="Picture 6">
            <a:extLst>
              <a:ext uri="{FF2B5EF4-FFF2-40B4-BE49-F238E27FC236}">
                <a16:creationId xmlns:a16="http://schemas.microsoft.com/office/drawing/2014/main" id="{F73A49DC-7151-4C48-BA96-AE862EA8D89B}"/>
              </a:ext>
            </a:extLst>
          </p:cNvPr>
          <p:cNvPicPr>
            <a:picLocks noChangeAspect="1"/>
          </p:cNvPicPr>
          <p:nvPr/>
        </p:nvPicPr>
        <p:blipFill rotWithShape="1">
          <a:blip r:embed="rId3"/>
          <a:srcRect b="30108"/>
          <a:stretch/>
        </p:blipFill>
        <p:spPr>
          <a:xfrm>
            <a:off x="5072006" y="1519882"/>
            <a:ext cx="7012902" cy="4141706"/>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a:extLst>
              <a:ext uri="{FF2B5EF4-FFF2-40B4-BE49-F238E27FC236}">
                <a16:creationId xmlns:a16="http://schemas.microsoft.com/office/drawing/2014/main" id="{DC3893AD-2D85-E043-B394-AE5968DBFFBE}"/>
              </a:ext>
            </a:extLst>
          </p:cNvPr>
          <p:cNvSpPr txBox="1"/>
          <p:nvPr/>
        </p:nvSpPr>
        <p:spPr>
          <a:xfrm>
            <a:off x="5072006" y="5292256"/>
            <a:ext cx="1439818" cy="369332"/>
          </a:xfrm>
          <a:prstGeom prst="rect">
            <a:avLst/>
          </a:prstGeom>
          <a:noFill/>
        </p:spPr>
        <p:txBody>
          <a:bodyPr wrap="none" rtlCol="0">
            <a:spAutoFit/>
          </a:bodyPr>
          <a:lstStyle/>
          <a:p>
            <a:r>
              <a:rPr lang="en-GB" dirty="0" err="1">
                <a:solidFill>
                  <a:schemeClr val="bg1"/>
                </a:solidFill>
              </a:rPr>
              <a:t>DeWit</a:t>
            </a:r>
            <a:r>
              <a:rPr lang="en-GB" dirty="0">
                <a:solidFill>
                  <a:schemeClr val="bg1"/>
                </a:solidFill>
              </a:rPr>
              <a:t> (2018)</a:t>
            </a:r>
          </a:p>
        </p:txBody>
      </p:sp>
      <p:sp>
        <p:nvSpPr>
          <p:cNvPr id="8" name="Footer Placeholder 3">
            <a:extLst>
              <a:ext uri="{FF2B5EF4-FFF2-40B4-BE49-F238E27FC236}">
                <a16:creationId xmlns:a16="http://schemas.microsoft.com/office/drawing/2014/main" id="{4F27C9A7-8D99-B049-A1CC-0BA875AFA2F3}"/>
              </a:ext>
            </a:extLst>
          </p:cNvPr>
          <p:cNvSpPr>
            <a:spLocks noGrp="1"/>
          </p:cNvSpPr>
          <p:nvPr>
            <p:ph type="ftr" sz="quarter" idx="11"/>
          </p:nvPr>
        </p:nvSpPr>
        <p:spPr>
          <a:xfrm>
            <a:off x="4455626" y="6480175"/>
            <a:ext cx="3280748" cy="377825"/>
          </a:xfrm>
        </p:spPr>
        <p:txBody>
          <a:bodyPr/>
          <a:lstStyle/>
          <a:p>
            <a:r>
              <a:rPr lang="en-US" sz="1400" dirty="0"/>
              <a:t>Catriona Sinclair – Rocky Worlds - 8/1/20</a:t>
            </a:r>
          </a:p>
        </p:txBody>
      </p:sp>
    </p:spTree>
    <p:extLst>
      <p:ext uri="{BB962C8B-B14F-4D97-AF65-F5344CB8AC3E}">
        <p14:creationId xmlns:p14="http://schemas.microsoft.com/office/powerpoint/2010/main" val="22975289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55703-0F32-904E-88C4-AA830961F2A9}"/>
              </a:ext>
            </a:extLst>
          </p:cNvPr>
          <p:cNvSpPr>
            <a:spLocks noGrp="1"/>
          </p:cNvSpPr>
          <p:nvPr>
            <p:ph type="title"/>
          </p:nvPr>
        </p:nvSpPr>
        <p:spPr>
          <a:xfrm>
            <a:off x="825909" y="808055"/>
            <a:ext cx="3979205" cy="1453363"/>
          </a:xfrm>
        </p:spPr>
        <p:txBody>
          <a:bodyPr>
            <a:normAutofit/>
          </a:bodyPr>
          <a:lstStyle/>
          <a:p>
            <a:pPr>
              <a:lnSpc>
                <a:spcPct val="90000"/>
              </a:lnSpc>
            </a:pPr>
            <a:r>
              <a:rPr lang="en-GB" sz="3300"/>
              <a:t>Impact Compositions and volatile content</a:t>
            </a:r>
          </a:p>
        </p:txBody>
      </p:sp>
      <p:sp>
        <p:nvSpPr>
          <p:cNvPr id="3" name="Content Placeholder 2">
            <a:extLst>
              <a:ext uri="{FF2B5EF4-FFF2-40B4-BE49-F238E27FC236}">
                <a16:creationId xmlns:a16="http://schemas.microsoft.com/office/drawing/2014/main" id="{C74EA1D6-2947-AC48-8513-9335174C7CF5}"/>
              </a:ext>
            </a:extLst>
          </p:cNvPr>
          <p:cNvSpPr>
            <a:spLocks noGrp="1"/>
          </p:cNvSpPr>
          <p:nvPr>
            <p:ph idx="1"/>
          </p:nvPr>
        </p:nvSpPr>
        <p:spPr>
          <a:xfrm>
            <a:off x="802178" y="2261421"/>
            <a:ext cx="4002936" cy="1624780"/>
          </a:xfrm>
        </p:spPr>
        <p:txBody>
          <a:bodyPr>
            <a:normAutofit/>
          </a:bodyPr>
          <a:lstStyle/>
          <a:p>
            <a:r>
              <a:rPr lang="en-GB" sz="2000" dirty="0">
                <a:solidFill>
                  <a:srgbClr val="00B0F0"/>
                </a:solidFill>
              </a:rPr>
              <a:t>Volatile Fraction </a:t>
            </a:r>
            <a:r>
              <a:rPr lang="en-GB" sz="2000" dirty="0"/>
              <a:t>= fraction of mass contributing to the atmosphere</a:t>
            </a:r>
          </a:p>
        </p:txBody>
      </p:sp>
      <p:sp>
        <p:nvSpPr>
          <p:cNvPr id="13" name="Content Placeholder 2">
            <a:extLst>
              <a:ext uri="{FF2B5EF4-FFF2-40B4-BE49-F238E27FC236}">
                <a16:creationId xmlns:a16="http://schemas.microsoft.com/office/drawing/2014/main" id="{0BE3A07D-98BF-1D49-AF34-967FEB231492}"/>
              </a:ext>
            </a:extLst>
          </p:cNvPr>
          <p:cNvSpPr txBox="1">
            <a:spLocks/>
          </p:cNvSpPr>
          <p:nvPr/>
        </p:nvSpPr>
        <p:spPr>
          <a:xfrm>
            <a:off x="802178" y="3558408"/>
            <a:ext cx="4002936" cy="2292728"/>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GB" sz="2000" dirty="0">
                <a:solidFill>
                  <a:srgbClr val="00B0F0"/>
                </a:solidFill>
              </a:rPr>
              <a:t>Two </a:t>
            </a:r>
            <a:r>
              <a:rPr lang="en-GB" sz="2000" dirty="0"/>
              <a:t>asteroid populations</a:t>
            </a:r>
          </a:p>
          <a:p>
            <a:pPr lvl="1"/>
            <a:r>
              <a:rPr lang="en-GB" sz="1800" dirty="0"/>
              <a:t>C-Type / S-Type</a:t>
            </a:r>
          </a:p>
          <a:p>
            <a:endParaRPr lang="en-GB" sz="2000" dirty="0"/>
          </a:p>
          <a:p>
            <a:r>
              <a:rPr lang="en-GB" sz="2000" dirty="0"/>
              <a:t>Split by initial location</a:t>
            </a:r>
          </a:p>
        </p:txBody>
      </p:sp>
      <p:sp>
        <p:nvSpPr>
          <p:cNvPr id="8" name="Footer Placeholder 3">
            <a:extLst>
              <a:ext uri="{FF2B5EF4-FFF2-40B4-BE49-F238E27FC236}">
                <a16:creationId xmlns:a16="http://schemas.microsoft.com/office/drawing/2014/main" id="{81268C09-401A-914F-9220-338340B71C42}"/>
              </a:ext>
            </a:extLst>
          </p:cNvPr>
          <p:cNvSpPr>
            <a:spLocks noGrp="1"/>
          </p:cNvSpPr>
          <p:nvPr>
            <p:ph type="ftr" sz="quarter" idx="11"/>
          </p:nvPr>
        </p:nvSpPr>
        <p:spPr>
          <a:xfrm>
            <a:off x="4455626" y="6480175"/>
            <a:ext cx="3280748" cy="377825"/>
          </a:xfrm>
        </p:spPr>
        <p:txBody>
          <a:bodyPr/>
          <a:lstStyle/>
          <a:p>
            <a:r>
              <a:rPr lang="en-US" sz="1400" dirty="0"/>
              <a:t>Catriona Sinclair – Rocky Worlds - 8/1/20</a:t>
            </a:r>
          </a:p>
        </p:txBody>
      </p:sp>
      <p:pic>
        <p:nvPicPr>
          <p:cNvPr id="9" name="Picture 8">
            <a:extLst>
              <a:ext uri="{FF2B5EF4-FFF2-40B4-BE49-F238E27FC236}">
                <a16:creationId xmlns:a16="http://schemas.microsoft.com/office/drawing/2014/main" id="{89E88963-10AE-9145-9242-EECF89F3DD32}"/>
              </a:ext>
            </a:extLst>
          </p:cNvPr>
          <p:cNvPicPr>
            <a:picLocks noChangeAspect="1"/>
          </p:cNvPicPr>
          <p:nvPr/>
        </p:nvPicPr>
        <p:blipFill>
          <a:blip r:embed="rId3"/>
          <a:srcRect/>
          <a:stretch/>
        </p:blipFill>
        <p:spPr>
          <a:xfrm>
            <a:off x="6065448" y="610868"/>
            <a:ext cx="4911604" cy="540359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a:extLst>
              <a:ext uri="{FF2B5EF4-FFF2-40B4-BE49-F238E27FC236}">
                <a16:creationId xmlns:a16="http://schemas.microsoft.com/office/drawing/2014/main" id="{D8BD8EAB-DBC8-E141-8B28-FB792FDBF4AD}"/>
              </a:ext>
            </a:extLst>
          </p:cNvPr>
          <p:cNvSpPr txBox="1"/>
          <p:nvPr/>
        </p:nvSpPr>
        <p:spPr>
          <a:xfrm>
            <a:off x="6096000" y="5368136"/>
            <a:ext cx="1390650" cy="646331"/>
          </a:xfrm>
          <a:prstGeom prst="rect">
            <a:avLst/>
          </a:prstGeom>
          <a:noFill/>
        </p:spPr>
        <p:txBody>
          <a:bodyPr wrap="square" rtlCol="0">
            <a:spAutoFit/>
          </a:bodyPr>
          <a:lstStyle/>
          <a:p>
            <a:r>
              <a:rPr lang="en-GB" dirty="0">
                <a:solidFill>
                  <a:schemeClr val="bg1"/>
                </a:solidFill>
              </a:rPr>
              <a:t>Sinclair </a:t>
            </a:r>
            <a:r>
              <a:rPr lang="en-GB" i="1" dirty="0">
                <a:solidFill>
                  <a:schemeClr val="bg1"/>
                </a:solidFill>
              </a:rPr>
              <a:t>et al. </a:t>
            </a:r>
            <a:r>
              <a:rPr lang="en-GB" dirty="0">
                <a:solidFill>
                  <a:schemeClr val="bg1"/>
                </a:solidFill>
              </a:rPr>
              <a:t>(</a:t>
            </a:r>
            <a:r>
              <a:rPr lang="en-GB" i="1" dirty="0">
                <a:solidFill>
                  <a:schemeClr val="bg1"/>
                </a:solidFill>
              </a:rPr>
              <a:t>in prep</a:t>
            </a:r>
            <a:r>
              <a:rPr lang="en-GB" dirty="0">
                <a:solidFill>
                  <a:schemeClr val="bg1"/>
                </a:solidFill>
              </a:rPr>
              <a:t>)</a:t>
            </a:r>
          </a:p>
        </p:txBody>
      </p:sp>
    </p:spTree>
    <p:extLst>
      <p:ext uri="{BB962C8B-B14F-4D97-AF65-F5344CB8AC3E}">
        <p14:creationId xmlns:p14="http://schemas.microsoft.com/office/powerpoint/2010/main" val="3195465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55703-0F32-904E-88C4-AA830961F2A9}"/>
              </a:ext>
            </a:extLst>
          </p:cNvPr>
          <p:cNvSpPr>
            <a:spLocks noGrp="1"/>
          </p:cNvSpPr>
          <p:nvPr>
            <p:ph type="title"/>
          </p:nvPr>
        </p:nvSpPr>
        <p:spPr>
          <a:xfrm>
            <a:off x="825909" y="808055"/>
            <a:ext cx="3979205" cy="1453363"/>
          </a:xfrm>
        </p:spPr>
        <p:txBody>
          <a:bodyPr>
            <a:normAutofit/>
          </a:bodyPr>
          <a:lstStyle/>
          <a:p>
            <a:pPr>
              <a:lnSpc>
                <a:spcPct val="90000"/>
              </a:lnSpc>
            </a:pPr>
            <a:r>
              <a:rPr lang="en-GB" sz="3300"/>
              <a:t>Impact Compositions and volatile content</a:t>
            </a:r>
          </a:p>
        </p:txBody>
      </p:sp>
      <p:pic>
        <p:nvPicPr>
          <p:cNvPr id="10" name="Picture 9">
            <a:extLst>
              <a:ext uri="{FF2B5EF4-FFF2-40B4-BE49-F238E27FC236}">
                <a16:creationId xmlns:a16="http://schemas.microsoft.com/office/drawing/2014/main" id="{6A852D87-482B-E743-9B22-7EFDDE2618A3}"/>
              </a:ext>
            </a:extLst>
          </p:cNvPr>
          <p:cNvPicPr>
            <a:picLocks noChangeAspect="1"/>
          </p:cNvPicPr>
          <p:nvPr/>
        </p:nvPicPr>
        <p:blipFill>
          <a:blip r:embed="rId3"/>
          <a:srcRect/>
          <a:stretch/>
        </p:blipFill>
        <p:spPr>
          <a:xfrm>
            <a:off x="5357215" y="808055"/>
            <a:ext cx="6104379" cy="54036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Box 11">
            <a:extLst>
              <a:ext uri="{FF2B5EF4-FFF2-40B4-BE49-F238E27FC236}">
                <a16:creationId xmlns:a16="http://schemas.microsoft.com/office/drawing/2014/main" id="{D21E4C0B-8641-D641-93EA-0864D43F8D0A}"/>
              </a:ext>
            </a:extLst>
          </p:cNvPr>
          <p:cNvSpPr txBox="1"/>
          <p:nvPr/>
        </p:nvSpPr>
        <p:spPr>
          <a:xfrm>
            <a:off x="5357215" y="5565324"/>
            <a:ext cx="1400773" cy="646331"/>
          </a:xfrm>
          <a:prstGeom prst="rect">
            <a:avLst/>
          </a:prstGeom>
          <a:noFill/>
        </p:spPr>
        <p:txBody>
          <a:bodyPr wrap="square" rtlCol="0">
            <a:spAutoFit/>
          </a:bodyPr>
          <a:lstStyle/>
          <a:p>
            <a:r>
              <a:rPr lang="en-GB" dirty="0">
                <a:solidFill>
                  <a:schemeClr val="bg1"/>
                </a:solidFill>
              </a:rPr>
              <a:t>Sinclair </a:t>
            </a:r>
            <a:r>
              <a:rPr lang="en-GB" i="1" dirty="0">
                <a:solidFill>
                  <a:schemeClr val="bg1"/>
                </a:solidFill>
              </a:rPr>
              <a:t>et al. </a:t>
            </a:r>
            <a:r>
              <a:rPr lang="en-GB" dirty="0">
                <a:solidFill>
                  <a:schemeClr val="bg1"/>
                </a:solidFill>
              </a:rPr>
              <a:t>(</a:t>
            </a:r>
            <a:r>
              <a:rPr lang="en-GB" i="1" dirty="0">
                <a:solidFill>
                  <a:schemeClr val="bg1"/>
                </a:solidFill>
              </a:rPr>
              <a:t>in prep</a:t>
            </a:r>
            <a:r>
              <a:rPr lang="en-GB" dirty="0">
                <a:solidFill>
                  <a:schemeClr val="bg1"/>
                </a:solidFill>
              </a:rPr>
              <a:t>)</a:t>
            </a:r>
          </a:p>
        </p:txBody>
      </p:sp>
      <p:sp>
        <p:nvSpPr>
          <p:cNvPr id="3" name="Content Placeholder 2">
            <a:extLst>
              <a:ext uri="{FF2B5EF4-FFF2-40B4-BE49-F238E27FC236}">
                <a16:creationId xmlns:a16="http://schemas.microsoft.com/office/drawing/2014/main" id="{C74EA1D6-2947-AC48-8513-9335174C7CF5}"/>
              </a:ext>
            </a:extLst>
          </p:cNvPr>
          <p:cNvSpPr>
            <a:spLocks noGrp="1"/>
          </p:cNvSpPr>
          <p:nvPr>
            <p:ph idx="1"/>
          </p:nvPr>
        </p:nvSpPr>
        <p:spPr>
          <a:xfrm>
            <a:off x="802178" y="2261421"/>
            <a:ext cx="4002936" cy="1624780"/>
          </a:xfrm>
        </p:spPr>
        <p:txBody>
          <a:bodyPr>
            <a:normAutofit/>
          </a:bodyPr>
          <a:lstStyle/>
          <a:p>
            <a:r>
              <a:rPr lang="en-GB" sz="2000" dirty="0">
                <a:solidFill>
                  <a:srgbClr val="00B0F0"/>
                </a:solidFill>
              </a:rPr>
              <a:t>Volatile Fraction </a:t>
            </a:r>
            <a:r>
              <a:rPr lang="en-GB" sz="2000" dirty="0"/>
              <a:t>= fraction of mass contributing to the atmosphere</a:t>
            </a:r>
          </a:p>
        </p:txBody>
      </p:sp>
      <p:sp>
        <p:nvSpPr>
          <p:cNvPr id="13" name="Content Placeholder 2">
            <a:extLst>
              <a:ext uri="{FF2B5EF4-FFF2-40B4-BE49-F238E27FC236}">
                <a16:creationId xmlns:a16="http://schemas.microsoft.com/office/drawing/2014/main" id="{465B9F89-B2C2-1A41-A90B-2DD4082BCFCD}"/>
              </a:ext>
            </a:extLst>
          </p:cNvPr>
          <p:cNvSpPr txBox="1">
            <a:spLocks/>
          </p:cNvSpPr>
          <p:nvPr/>
        </p:nvSpPr>
        <p:spPr>
          <a:xfrm>
            <a:off x="802178" y="3558408"/>
            <a:ext cx="4002936" cy="2292728"/>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GB" sz="2000" dirty="0">
                <a:solidFill>
                  <a:srgbClr val="00B0F0"/>
                </a:solidFill>
              </a:rPr>
              <a:t>Two </a:t>
            </a:r>
            <a:r>
              <a:rPr lang="en-GB" sz="2000" dirty="0"/>
              <a:t>asteroid populations</a:t>
            </a:r>
          </a:p>
          <a:p>
            <a:pPr lvl="1"/>
            <a:r>
              <a:rPr lang="en-GB" sz="1800" dirty="0"/>
              <a:t>C-Type / S-Type</a:t>
            </a:r>
          </a:p>
          <a:p>
            <a:endParaRPr lang="en-GB" sz="2000" dirty="0"/>
          </a:p>
          <a:p>
            <a:r>
              <a:rPr lang="en-GB" sz="2000" dirty="0"/>
              <a:t>Split by initial location</a:t>
            </a:r>
          </a:p>
        </p:txBody>
      </p:sp>
      <p:sp>
        <p:nvSpPr>
          <p:cNvPr id="8" name="Footer Placeholder 3">
            <a:extLst>
              <a:ext uri="{FF2B5EF4-FFF2-40B4-BE49-F238E27FC236}">
                <a16:creationId xmlns:a16="http://schemas.microsoft.com/office/drawing/2014/main" id="{ECDF6BC0-526B-BD4D-B51C-1D783A19D9DA}"/>
              </a:ext>
            </a:extLst>
          </p:cNvPr>
          <p:cNvSpPr>
            <a:spLocks noGrp="1"/>
          </p:cNvSpPr>
          <p:nvPr>
            <p:ph type="ftr" sz="quarter" idx="11"/>
          </p:nvPr>
        </p:nvSpPr>
        <p:spPr>
          <a:xfrm>
            <a:off x="4455626" y="6480175"/>
            <a:ext cx="3280748" cy="377825"/>
          </a:xfrm>
        </p:spPr>
        <p:txBody>
          <a:bodyPr/>
          <a:lstStyle/>
          <a:p>
            <a:r>
              <a:rPr lang="en-US" sz="1400" dirty="0"/>
              <a:t>Catriona Sinclair – Rocky Worlds - 8/1/20</a:t>
            </a:r>
          </a:p>
        </p:txBody>
      </p:sp>
    </p:spTree>
    <p:extLst>
      <p:ext uri="{BB962C8B-B14F-4D97-AF65-F5344CB8AC3E}">
        <p14:creationId xmlns:p14="http://schemas.microsoft.com/office/powerpoint/2010/main" val="39285451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E7316-B44F-2740-93BF-4E291883D392}"/>
              </a:ext>
            </a:extLst>
          </p:cNvPr>
          <p:cNvSpPr>
            <a:spLocks noGrp="1"/>
          </p:cNvSpPr>
          <p:nvPr>
            <p:ph type="title"/>
          </p:nvPr>
        </p:nvSpPr>
        <p:spPr>
          <a:xfrm>
            <a:off x="825909" y="808055"/>
            <a:ext cx="3979205" cy="1453363"/>
          </a:xfrm>
        </p:spPr>
        <p:txBody>
          <a:bodyPr>
            <a:normAutofit/>
          </a:bodyPr>
          <a:lstStyle/>
          <a:p>
            <a:r>
              <a:rPr lang="en-GB" dirty="0"/>
              <a:t>Impact size distributions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77AFD47-609F-F145-94CB-CD104EC258AF}"/>
                  </a:ext>
                </a:extLst>
              </p:cNvPr>
              <p:cNvSpPr>
                <a:spLocks noGrp="1"/>
              </p:cNvSpPr>
              <p:nvPr>
                <p:ph idx="1"/>
              </p:nvPr>
            </p:nvSpPr>
            <p:spPr>
              <a:xfrm>
                <a:off x="802178" y="2261420"/>
                <a:ext cx="4002936" cy="3637935"/>
              </a:xfrm>
            </p:spPr>
            <p:txBody>
              <a:bodyPr>
                <a:normAutofit/>
              </a:bodyPr>
              <a:lstStyle/>
              <a:p>
                <a:r>
                  <a:rPr lang="en-GB" dirty="0"/>
                  <a:t>Asteroid Main Belt Distribution</a:t>
                </a:r>
              </a:p>
              <a:p>
                <a:endParaRPr lang="en-GB" dirty="0"/>
              </a:p>
              <a:p>
                <a:r>
                  <a:rPr lang="en-GB" dirty="0"/>
                  <a:t>Assume </a:t>
                </a:r>
                <a14:m>
                  <m:oMath xmlns:m="http://schemas.openxmlformats.org/officeDocument/2006/math">
                    <m:r>
                      <a:rPr lang="en-GB" i="1" dirty="0" smtClean="0">
                        <a:latin typeface="Cambria Math" panose="02040503050406030204" pitchFamily="18" charset="0"/>
                      </a:rPr>
                      <m:t>𝛼</m:t>
                    </m:r>
                    <m:r>
                      <a:rPr lang="en-GB" i="1" dirty="0" smtClean="0">
                        <a:latin typeface="Cambria Math" panose="02040503050406030204" pitchFamily="18" charset="0"/>
                      </a:rPr>
                      <m:t> = 3.5 </m:t>
                    </m:r>
                  </m:oMath>
                </a14:m>
                <a:r>
                  <a:rPr lang="en-GB" dirty="0"/>
                  <a:t>below 1km</a:t>
                </a:r>
              </a:p>
              <a:p>
                <a:endParaRPr lang="en-GB" dirty="0"/>
              </a:p>
              <a:p>
                <a:r>
                  <a:rPr lang="en-GB" dirty="0"/>
                  <a:t>Mass Normalisation</a:t>
                </a:r>
              </a:p>
              <a:p>
                <a:pPr lvl="1"/>
                <a:r>
                  <a:rPr lang="en-GB" dirty="0"/>
                  <a:t>Comets – Jupiter Trojan</a:t>
                </a:r>
              </a:p>
              <a:p>
                <a:pPr lvl="1"/>
                <a:r>
                  <a:rPr lang="en-GB" dirty="0"/>
                  <a:t>Asteroids – Number in belt today</a:t>
                </a:r>
              </a:p>
              <a:p>
                <a:pPr lvl="1"/>
                <a:r>
                  <a:rPr lang="en-GB" dirty="0"/>
                  <a:t>Planetesimals – Late Veneer Mass</a:t>
                </a:r>
              </a:p>
            </p:txBody>
          </p:sp>
        </mc:Choice>
        <mc:Fallback xmlns="">
          <p:sp>
            <p:nvSpPr>
              <p:cNvPr id="3" name="Content Placeholder 2">
                <a:extLst>
                  <a:ext uri="{FF2B5EF4-FFF2-40B4-BE49-F238E27FC236}">
                    <a16:creationId xmlns:a16="http://schemas.microsoft.com/office/drawing/2014/main" id="{677AFD47-609F-F145-94CB-CD104EC258AF}"/>
                  </a:ext>
                </a:extLst>
              </p:cNvPr>
              <p:cNvSpPr>
                <a:spLocks noGrp="1" noRot="1" noChangeAspect="1" noMove="1" noResize="1" noEditPoints="1" noAdjustHandles="1" noChangeArrowheads="1" noChangeShapeType="1" noTextEdit="1"/>
              </p:cNvSpPr>
              <p:nvPr>
                <p:ph idx="1"/>
              </p:nvPr>
            </p:nvSpPr>
            <p:spPr>
              <a:xfrm>
                <a:off x="802178" y="2261420"/>
                <a:ext cx="4002936" cy="3637935"/>
              </a:xfrm>
              <a:blipFill>
                <a:blip r:embed="rId3"/>
                <a:stretch>
                  <a:fillRect l="-633"/>
                </a:stretch>
              </a:blipFill>
            </p:spPr>
            <p:txBody>
              <a:bodyPr/>
              <a:lstStyle/>
              <a:p>
                <a:r>
                  <a:rPr lang="en-GB">
                    <a:noFill/>
                  </a:rPr>
                  <a:t> </a:t>
                </a:r>
              </a:p>
            </p:txBody>
          </p:sp>
        </mc:Fallback>
      </mc:AlternateContent>
      <p:pic>
        <p:nvPicPr>
          <p:cNvPr id="6" name="Picture 5">
            <a:extLst>
              <a:ext uri="{FF2B5EF4-FFF2-40B4-BE49-F238E27FC236}">
                <a16:creationId xmlns:a16="http://schemas.microsoft.com/office/drawing/2014/main" id="{2ACDEA36-9688-A044-AC1B-F050533C4174}"/>
              </a:ext>
            </a:extLst>
          </p:cNvPr>
          <p:cNvPicPr>
            <a:picLocks noChangeAspect="1"/>
          </p:cNvPicPr>
          <p:nvPr/>
        </p:nvPicPr>
        <p:blipFill>
          <a:blip r:embed="rId4"/>
          <a:srcRect/>
          <a:stretch/>
        </p:blipFill>
        <p:spPr>
          <a:xfrm>
            <a:off x="4885268" y="1127169"/>
            <a:ext cx="6450616" cy="47721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E9DB8470-B0A3-4B40-BD53-FAD5B159A86E}"/>
              </a:ext>
            </a:extLst>
          </p:cNvPr>
          <p:cNvSpPr txBox="1"/>
          <p:nvPr/>
        </p:nvSpPr>
        <p:spPr>
          <a:xfrm>
            <a:off x="4835808" y="5603165"/>
            <a:ext cx="2253308" cy="369332"/>
          </a:xfrm>
          <a:prstGeom prst="rect">
            <a:avLst/>
          </a:prstGeom>
          <a:noFill/>
        </p:spPr>
        <p:txBody>
          <a:bodyPr wrap="square" rtlCol="0">
            <a:spAutoFit/>
          </a:bodyPr>
          <a:lstStyle/>
          <a:p>
            <a:r>
              <a:rPr lang="en-GB" dirty="0">
                <a:solidFill>
                  <a:schemeClr val="bg1"/>
                </a:solidFill>
              </a:rPr>
              <a:t>Sinclair </a:t>
            </a:r>
            <a:r>
              <a:rPr lang="en-GB" i="1" dirty="0">
                <a:solidFill>
                  <a:schemeClr val="bg1"/>
                </a:solidFill>
              </a:rPr>
              <a:t>et al. </a:t>
            </a:r>
            <a:r>
              <a:rPr lang="en-GB" dirty="0">
                <a:solidFill>
                  <a:schemeClr val="bg1"/>
                </a:solidFill>
              </a:rPr>
              <a:t>(</a:t>
            </a:r>
            <a:r>
              <a:rPr lang="en-GB" i="1" dirty="0">
                <a:solidFill>
                  <a:schemeClr val="bg1"/>
                </a:solidFill>
              </a:rPr>
              <a:t>in prep</a:t>
            </a:r>
            <a:r>
              <a:rPr lang="en-GB" dirty="0">
                <a:solidFill>
                  <a:schemeClr val="bg1"/>
                </a:solidFill>
              </a:rPr>
              <a:t>)</a:t>
            </a:r>
          </a:p>
        </p:txBody>
      </p:sp>
      <p:sp>
        <p:nvSpPr>
          <p:cNvPr id="8" name="Footer Placeholder 3">
            <a:extLst>
              <a:ext uri="{FF2B5EF4-FFF2-40B4-BE49-F238E27FC236}">
                <a16:creationId xmlns:a16="http://schemas.microsoft.com/office/drawing/2014/main" id="{F8A10C94-47CB-9D4C-A91F-5B523D1D55B9}"/>
              </a:ext>
            </a:extLst>
          </p:cNvPr>
          <p:cNvSpPr>
            <a:spLocks noGrp="1"/>
          </p:cNvSpPr>
          <p:nvPr>
            <p:ph type="ftr" sz="quarter" idx="11"/>
          </p:nvPr>
        </p:nvSpPr>
        <p:spPr>
          <a:xfrm>
            <a:off x="4455626" y="6480175"/>
            <a:ext cx="3280748" cy="377825"/>
          </a:xfrm>
        </p:spPr>
        <p:txBody>
          <a:bodyPr/>
          <a:lstStyle/>
          <a:p>
            <a:r>
              <a:rPr lang="en-US" sz="1400" dirty="0"/>
              <a:t>Catriona Sinclair – Rocky Worlds - 8/1/20</a:t>
            </a:r>
          </a:p>
        </p:txBody>
      </p:sp>
    </p:spTree>
    <p:extLst>
      <p:ext uri="{BB962C8B-B14F-4D97-AF65-F5344CB8AC3E}">
        <p14:creationId xmlns:p14="http://schemas.microsoft.com/office/powerpoint/2010/main" val="9884580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4B9A4-07F4-FD48-B064-AD006D99B0B9}"/>
              </a:ext>
            </a:extLst>
          </p:cNvPr>
          <p:cNvSpPr>
            <a:spLocks noGrp="1"/>
          </p:cNvSpPr>
          <p:nvPr>
            <p:ph type="title"/>
          </p:nvPr>
        </p:nvSpPr>
        <p:spPr/>
        <p:txBody>
          <a:bodyPr/>
          <a:lstStyle/>
          <a:p>
            <a:r>
              <a:rPr lang="en-GB" dirty="0"/>
              <a:t>Earth initial conditions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AFCFF7E-4291-914F-8225-401E6B8E0F31}"/>
                  </a:ext>
                </a:extLst>
              </p:cNvPr>
              <p:cNvSpPr>
                <a:spLocks noGrp="1"/>
              </p:cNvSpPr>
              <p:nvPr>
                <p:ph idx="1"/>
              </p:nvPr>
            </p:nvSpPr>
            <p:spPr/>
            <p:txBody>
              <a:bodyPr/>
              <a:lstStyle/>
              <a:p>
                <a:r>
                  <a:rPr lang="en-GB" sz="2000" dirty="0"/>
                  <a:t>Poorly constrained by observation</a:t>
                </a:r>
              </a:p>
              <a:p>
                <a:endParaRPr lang="en-GB" sz="2000" dirty="0"/>
              </a:p>
              <a:p>
                <a:r>
                  <a:rPr lang="en-GB" sz="2000" dirty="0"/>
                  <a:t>To be explored…</a:t>
                </a:r>
              </a:p>
              <a:p>
                <a:endParaRPr lang="en-GB" sz="2000" dirty="0"/>
              </a:p>
              <a:p>
                <a:r>
                  <a:rPr lang="en-GB" sz="2000" dirty="0"/>
                  <a:t>For now:</a:t>
                </a:r>
              </a:p>
              <a:p>
                <a:pPr lvl="1"/>
                <a14:m>
                  <m:oMath xmlns:m="http://schemas.openxmlformats.org/officeDocument/2006/math">
                    <m:sSub>
                      <m:sSubPr>
                        <m:ctrlPr>
                          <a:rPr lang="en-GB" sz="1800" b="0" i="1" dirty="0" smtClean="0">
                            <a:latin typeface="Cambria Math" panose="02040503050406030204" pitchFamily="18" charset="0"/>
                          </a:rPr>
                        </m:ctrlPr>
                      </m:sSubPr>
                      <m:e>
                        <m:r>
                          <a:rPr lang="en-GB" sz="1800" i="1" dirty="0" smtClean="0">
                            <a:latin typeface="Cambria Math" panose="02040503050406030204" pitchFamily="18" charset="0"/>
                          </a:rPr>
                          <m:t>𝑚</m:t>
                        </m:r>
                      </m:e>
                      <m:sub>
                        <m:r>
                          <a:rPr lang="en-GB" sz="1800" b="0" i="1" dirty="0" smtClean="0">
                            <a:latin typeface="Cambria Math" panose="02040503050406030204" pitchFamily="18" charset="0"/>
                          </a:rPr>
                          <m:t>0</m:t>
                        </m:r>
                      </m:sub>
                    </m:sSub>
                    <m:r>
                      <a:rPr lang="en-GB" sz="1800" i="1" dirty="0" smtClean="0">
                        <a:latin typeface="Cambria Math" panose="02040503050406030204" pitchFamily="18" charset="0"/>
                      </a:rPr>
                      <m:t> =</m:t>
                    </m:r>
                    <m:r>
                      <a:rPr lang="en-GB" sz="1800" i="1" dirty="0">
                        <a:latin typeface="Cambria Math" panose="02040503050406030204" pitchFamily="18" charset="0"/>
                      </a:rPr>
                      <m:t> </m:t>
                    </m:r>
                    <m:r>
                      <a:rPr lang="en-GB" sz="1800" i="1" dirty="0" smtClean="0">
                        <a:latin typeface="Cambria Math" panose="02040503050406030204" pitchFamily="18" charset="0"/>
                      </a:rPr>
                      <m:t>0.85</m:t>
                    </m:r>
                    <m:r>
                      <a:rPr lang="en-GB" sz="1800" i="1" dirty="0">
                        <a:latin typeface="Cambria Math" panose="02040503050406030204" pitchFamily="18" charset="0"/>
                      </a:rPr>
                      <m:t> </m:t>
                    </m:r>
                    <m:r>
                      <a:rPr lang="en-GB" sz="1800" i="1" dirty="0" smtClean="0">
                        <a:latin typeface="Cambria Math" panose="02040503050406030204" pitchFamily="18" charset="0"/>
                      </a:rPr>
                      <m:t>𝑥</m:t>
                    </m:r>
                    <m:r>
                      <a:rPr lang="en-GB" sz="1800" i="1" dirty="0">
                        <a:latin typeface="Cambria Math" panose="02040503050406030204" pitchFamily="18" charset="0"/>
                      </a:rPr>
                      <m:t> </m:t>
                    </m:r>
                    <m:sSup>
                      <m:sSupPr>
                        <m:ctrlPr>
                          <a:rPr lang="en-GB" sz="1800" i="1" dirty="0" smtClean="0">
                            <a:latin typeface="Cambria Math" panose="02040503050406030204" pitchFamily="18" charset="0"/>
                          </a:rPr>
                        </m:ctrlPr>
                      </m:sSupPr>
                      <m:e>
                        <m:r>
                          <a:rPr lang="en-GB" sz="1800" i="1" dirty="0" smtClean="0">
                            <a:latin typeface="Cambria Math" panose="02040503050406030204" pitchFamily="18" charset="0"/>
                          </a:rPr>
                          <m:t>10</m:t>
                        </m:r>
                      </m:e>
                      <m:sup>
                        <m:r>
                          <a:rPr lang="en-GB" sz="1800" b="0" i="1" dirty="0" smtClean="0">
                            <a:latin typeface="Cambria Math" panose="02040503050406030204" pitchFamily="18" charset="0"/>
                          </a:rPr>
                          <m:t>−6</m:t>
                        </m:r>
                      </m:sup>
                    </m:sSup>
                    <m:r>
                      <a:rPr lang="en-GB" sz="1800" b="0" i="1" dirty="0" smtClean="0">
                        <a:latin typeface="Cambria Math" panose="02040503050406030204" pitchFamily="18" charset="0"/>
                      </a:rPr>
                      <m:t> </m:t>
                    </m:r>
                    <m:sSub>
                      <m:sSubPr>
                        <m:ctrlPr>
                          <a:rPr lang="en-GB" sz="1800" b="0" i="1" dirty="0" smtClean="0">
                            <a:latin typeface="Cambria Math" panose="02040503050406030204" pitchFamily="18" charset="0"/>
                          </a:rPr>
                        </m:ctrlPr>
                      </m:sSubPr>
                      <m:e>
                        <m:r>
                          <a:rPr lang="en-GB" sz="1800" b="0" i="1" dirty="0" smtClean="0">
                            <a:latin typeface="Cambria Math" panose="02040503050406030204" pitchFamily="18" charset="0"/>
                          </a:rPr>
                          <m:t>𝑀</m:t>
                        </m:r>
                      </m:e>
                      <m:sub>
                        <m:r>
                          <a:rPr lang="en-GB" sz="1800" b="0" i="1" dirty="0" smtClean="0">
                            <a:latin typeface="Cambria Math" panose="02040503050406030204" pitchFamily="18" charset="0"/>
                            <a:ea typeface="Cambria Math" panose="02040503050406030204" pitchFamily="18" charset="0"/>
                          </a:rPr>
                          <m:t>⊕</m:t>
                        </m:r>
                      </m:sub>
                    </m:sSub>
                  </m:oMath>
                </a14:m>
                <a:r>
                  <a:rPr lang="en-GB" sz="1800" dirty="0"/>
                  <a:t>  (current atmosphere mass)</a:t>
                </a:r>
              </a:p>
              <a:p>
                <a:pPr lvl="1"/>
                <a14:m>
                  <m:oMath xmlns:m="http://schemas.openxmlformats.org/officeDocument/2006/math">
                    <m:sSub>
                      <m:sSubPr>
                        <m:ctrlPr>
                          <a:rPr lang="en-GB" sz="1800" b="0" i="1" dirty="0" smtClean="0">
                            <a:latin typeface="Cambria Math" panose="02040503050406030204" pitchFamily="18" charset="0"/>
                          </a:rPr>
                        </m:ctrlPr>
                      </m:sSubPr>
                      <m:e>
                        <m:r>
                          <a:rPr lang="en-GB" sz="1800" i="1" dirty="0" smtClean="0">
                            <a:latin typeface="Cambria Math" panose="02040503050406030204" pitchFamily="18" charset="0"/>
                          </a:rPr>
                          <m:t>𝜇</m:t>
                        </m:r>
                      </m:e>
                      <m:sub>
                        <m:r>
                          <a:rPr lang="en-GB" sz="1800" b="0" i="1" dirty="0" smtClean="0">
                            <a:latin typeface="Cambria Math" panose="02040503050406030204" pitchFamily="18" charset="0"/>
                          </a:rPr>
                          <m:t>0</m:t>
                        </m:r>
                      </m:sub>
                    </m:sSub>
                    <m:r>
                      <a:rPr lang="en-GB" sz="1800" i="1" dirty="0" smtClean="0">
                        <a:latin typeface="Cambria Math" panose="02040503050406030204" pitchFamily="18" charset="0"/>
                      </a:rPr>
                      <m:t>=</m:t>
                    </m:r>
                    <m:r>
                      <a:rPr lang="en-GB" sz="1800" i="1" dirty="0">
                        <a:latin typeface="Cambria Math" panose="02040503050406030204" pitchFamily="18" charset="0"/>
                      </a:rPr>
                      <m:t> </m:t>
                    </m:r>
                    <m:r>
                      <a:rPr lang="en-GB" sz="1800" i="1" dirty="0" smtClean="0">
                        <a:latin typeface="Cambria Math" panose="02040503050406030204" pitchFamily="18" charset="0"/>
                      </a:rPr>
                      <m:t>29</m:t>
                    </m:r>
                    <m:r>
                      <a:rPr lang="en-GB" sz="1800" i="1" dirty="0">
                        <a:latin typeface="Cambria Math" panose="02040503050406030204" pitchFamily="18" charset="0"/>
                      </a:rPr>
                      <m:t> </m:t>
                    </m:r>
                  </m:oMath>
                </a14:m>
                <a:r>
                  <a:rPr lang="en-GB" sz="1800" dirty="0"/>
                  <a:t> (Nitrogen dominated)</a:t>
                </a:r>
              </a:p>
            </p:txBody>
          </p:sp>
        </mc:Choice>
        <mc:Fallback xmlns="">
          <p:sp>
            <p:nvSpPr>
              <p:cNvPr id="3" name="Content Placeholder 2">
                <a:extLst>
                  <a:ext uri="{FF2B5EF4-FFF2-40B4-BE49-F238E27FC236}">
                    <a16:creationId xmlns:a16="http://schemas.microsoft.com/office/drawing/2014/main" id="{2AFCFF7E-4291-914F-8225-401E6B8E0F31}"/>
                  </a:ext>
                </a:extLst>
              </p:cNvPr>
              <p:cNvSpPr>
                <a:spLocks noGrp="1" noRot="1" noChangeAspect="1" noMove="1" noResize="1" noEditPoints="1" noAdjustHandles="1" noChangeArrowheads="1" noChangeShapeType="1" noTextEdit="1"/>
              </p:cNvSpPr>
              <p:nvPr>
                <p:ph idx="1"/>
              </p:nvPr>
            </p:nvSpPr>
            <p:spPr>
              <a:blipFill>
                <a:blip r:embed="rId3"/>
                <a:stretch>
                  <a:fillRect l="-501"/>
                </a:stretch>
              </a:blipFill>
            </p:spPr>
            <p:txBody>
              <a:bodyPr/>
              <a:lstStyle/>
              <a:p>
                <a:r>
                  <a:rPr lang="en-GB">
                    <a:noFill/>
                  </a:rPr>
                  <a:t> </a:t>
                </a:r>
              </a:p>
            </p:txBody>
          </p:sp>
        </mc:Fallback>
      </mc:AlternateContent>
      <p:sp>
        <p:nvSpPr>
          <p:cNvPr id="5" name="Footer Placeholder 3">
            <a:extLst>
              <a:ext uri="{FF2B5EF4-FFF2-40B4-BE49-F238E27FC236}">
                <a16:creationId xmlns:a16="http://schemas.microsoft.com/office/drawing/2014/main" id="{8F7D2CE5-0EC8-1A45-B5DD-1E2FCC3BF63C}"/>
              </a:ext>
            </a:extLst>
          </p:cNvPr>
          <p:cNvSpPr>
            <a:spLocks noGrp="1"/>
          </p:cNvSpPr>
          <p:nvPr>
            <p:ph type="ftr" sz="quarter" idx="11"/>
          </p:nvPr>
        </p:nvSpPr>
        <p:spPr>
          <a:xfrm>
            <a:off x="4455626" y="6480175"/>
            <a:ext cx="3280748" cy="377825"/>
          </a:xfrm>
        </p:spPr>
        <p:txBody>
          <a:bodyPr/>
          <a:lstStyle/>
          <a:p>
            <a:r>
              <a:rPr lang="en-US" sz="1400" dirty="0"/>
              <a:t>Catriona Sinclair – Rocky Worlds - 8/1/20</a:t>
            </a:r>
          </a:p>
        </p:txBody>
      </p:sp>
    </p:spTree>
    <p:extLst>
      <p:ext uri="{BB962C8B-B14F-4D97-AF65-F5344CB8AC3E}">
        <p14:creationId xmlns:p14="http://schemas.microsoft.com/office/powerpoint/2010/main" val="19683808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1AF6977D-449A-DA46-87BE-C60C0DF50A10}"/>
              </a:ext>
            </a:extLst>
          </p:cNvPr>
          <p:cNvSpPr>
            <a:spLocks noGrp="1"/>
          </p:cNvSpPr>
          <p:nvPr>
            <p:ph sz="half" idx="2"/>
          </p:nvPr>
        </p:nvSpPr>
        <p:spPr>
          <a:xfrm>
            <a:off x="756181" y="2142065"/>
            <a:ext cx="4165443" cy="3649133"/>
          </a:xfrm>
        </p:spPr>
        <p:txBody>
          <a:bodyPr>
            <a:normAutofit/>
          </a:bodyPr>
          <a:lstStyle/>
          <a:p>
            <a:r>
              <a:rPr lang="en-GB" sz="2000" dirty="0"/>
              <a:t>500 Runs</a:t>
            </a:r>
          </a:p>
          <a:p>
            <a:endParaRPr lang="en-GB" sz="2000" dirty="0"/>
          </a:p>
          <a:p>
            <a:r>
              <a:rPr lang="en-GB" sz="2000" dirty="0"/>
              <a:t>Identical initial conditions</a:t>
            </a:r>
          </a:p>
          <a:p>
            <a:endParaRPr lang="en-GB" sz="2000" dirty="0"/>
          </a:p>
          <a:p>
            <a:r>
              <a:rPr lang="en-GB" sz="2000" dirty="0"/>
              <a:t>Identical impactor populations</a:t>
            </a:r>
          </a:p>
        </p:txBody>
      </p:sp>
      <p:sp>
        <p:nvSpPr>
          <p:cNvPr id="6" name="Footer Placeholder 3">
            <a:extLst>
              <a:ext uri="{FF2B5EF4-FFF2-40B4-BE49-F238E27FC236}">
                <a16:creationId xmlns:a16="http://schemas.microsoft.com/office/drawing/2014/main" id="{26B78111-D3FA-D54F-9C8A-980B01DBCF23}"/>
              </a:ext>
            </a:extLst>
          </p:cNvPr>
          <p:cNvSpPr>
            <a:spLocks noGrp="1"/>
          </p:cNvSpPr>
          <p:nvPr>
            <p:ph type="ftr" sz="quarter" idx="11"/>
          </p:nvPr>
        </p:nvSpPr>
        <p:spPr>
          <a:xfrm>
            <a:off x="4455626" y="6480175"/>
            <a:ext cx="3280748" cy="377825"/>
          </a:xfrm>
        </p:spPr>
        <p:txBody>
          <a:bodyPr/>
          <a:lstStyle/>
          <a:p>
            <a:r>
              <a:rPr lang="en-US" sz="1400" dirty="0"/>
              <a:t>Catriona Sinclair – Rocky Worlds - 8/1/20</a:t>
            </a:r>
          </a:p>
        </p:txBody>
      </p:sp>
      <p:sp>
        <p:nvSpPr>
          <p:cNvPr id="12" name="Title 1">
            <a:extLst>
              <a:ext uri="{FF2B5EF4-FFF2-40B4-BE49-F238E27FC236}">
                <a16:creationId xmlns:a16="http://schemas.microsoft.com/office/drawing/2014/main" id="{547017E1-0179-5442-B5C8-6DADF6700AAF}"/>
              </a:ext>
            </a:extLst>
          </p:cNvPr>
          <p:cNvSpPr txBox="1">
            <a:spLocks/>
          </p:cNvSpPr>
          <p:nvPr/>
        </p:nvSpPr>
        <p:spPr>
          <a:xfrm>
            <a:off x="685801" y="609600"/>
            <a:ext cx="5771411" cy="14562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a:t>Representative evolution</a:t>
            </a:r>
            <a:br>
              <a:rPr lang="en-GB"/>
            </a:br>
            <a:r>
              <a:rPr lang="en-GB"/>
              <a:t> – All three populations</a:t>
            </a:r>
            <a:endParaRPr lang="en-GB" dirty="0"/>
          </a:p>
        </p:txBody>
      </p:sp>
    </p:spTree>
    <p:extLst>
      <p:ext uri="{BB962C8B-B14F-4D97-AF65-F5344CB8AC3E}">
        <p14:creationId xmlns:p14="http://schemas.microsoft.com/office/powerpoint/2010/main" val="16887247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26B78111-D3FA-D54F-9C8A-980B01DBCF23}"/>
              </a:ext>
            </a:extLst>
          </p:cNvPr>
          <p:cNvSpPr>
            <a:spLocks noGrp="1"/>
          </p:cNvSpPr>
          <p:nvPr>
            <p:ph type="ftr" sz="quarter" idx="11"/>
          </p:nvPr>
        </p:nvSpPr>
        <p:spPr>
          <a:xfrm>
            <a:off x="4455626" y="6480175"/>
            <a:ext cx="3280748" cy="377825"/>
          </a:xfrm>
        </p:spPr>
        <p:txBody>
          <a:bodyPr/>
          <a:lstStyle/>
          <a:p>
            <a:r>
              <a:rPr lang="en-US" sz="1400" dirty="0"/>
              <a:t>Catriona Sinclair – Rocky Worlds - 8/1/20</a:t>
            </a:r>
          </a:p>
        </p:txBody>
      </p:sp>
      <p:pic>
        <p:nvPicPr>
          <p:cNvPr id="5" name="Picture 4">
            <a:extLst>
              <a:ext uri="{FF2B5EF4-FFF2-40B4-BE49-F238E27FC236}">
                <a16:creationId xmlns:a16="http://schemas.microsoft.com/office/drawing/2014/main" id="{D8EFDE93-2785-8841-B5AB-80DADE9EEF92}"/>
              </a:ext>
            </a:extLst>
          </p:cNvPr>
          <p:cNvPicPr>
            <a:picLocks noChangeAspect="1"/>
          </p:cNvPicPr>
          <p:nvPr/>
        </p:nvPicPr>
        <p:blipFill>
          <a:blip r:embed="rId3"/>
          <a:srcRect/>
          <a:stretch/>
        </p:blipFill>
        <p:spPr>
          <a:xfrm>
            <a:off x="5214938" y="1975516"/>
            <a:ext cx="6517239" cy="4460029"/>
          </a:xfrm>
          <a:prstGeom prst="rect">
            <a:avLst/>
          </a:prstGeom>
          <a:ln>
            <a:solidFill>
              <a:schemeClr val="bg1"/>
            </a:solidFill>
          </a:ln>
        </p:spPr>
      </p:pic>
      <p:sp>
        <p:nvSpPr>
          <p:cNvPr id="8" name="TextBox 7">
            <a:extLst>
              <a:ext uri="{FF2B5EF4-FFF2-40B4-BE49-F238E27FC236}">
                <a16:creationId xmlns:a16="http://schemas.microsoft.com/office/drawing/2014/main" id="{AABAD4A9-86F3-E142-AFDB-48E6F2E1A32F}"/>
              </a:ext>
            </a:extLst>
          </p:cNvPr>
          <p:cNvSpPr txBox="1"/>
          <p:nvPr/>
        </p:nvSpPr>
        <p:spPr>
          <a:xfrm>
            <a:off x="5228487" y="6110843"/>
            <a:ext cx="2253308" cy="369332"/>
          </a:xfrm>
          <a:prstGeom prst="rect">
            <a:avLst/>
          </a:prstGeom>
          <a:noFill/>
        </p:spPr>
        <p:txBody>
          <a:bodyPr wrap="square" rtlCol="0">
            <a:spAutoFit/>
          </a:bodyPr>
          <a:lstStyle/>
          <a:p>
            <a:r>
              <a:rPr lang="en-GB" dirty="0">
                <a:solidFill>
                  <a:schemeClr val="bg1"/>
                </a:solidFill>
              </a:rPr>
              <a:t>Sinclair </a:t>
            </a:r>
            <a:r>
              <a:rPr lang="en-GB" i="1" dirty="0">
                <a:solidFill>
                  <a:schemeClr val="bg1"/>
                </a:solidFill>
              </a:rPr>
              <a:t>et al. </a:t>
            </a:r>
            <a:r>
              <a:rPr lang="en-GB" dirty="0">
                <a:solidFill>
                  <a:schemeClr val="bg1"/>
                </a:solidFill>
              </a:rPr>
              <a:t>(</a:t>
            </a:r>
            <a:r>
              <a:rPr lang="en-GB" i="1" dirty="0">
                <a:solidFill>
                  <a:schemeClr val="bg1"/>
                </a:solidFill>
              </a:rPr>
              <a:t>in prep</a:t>
            </a:r>
            <a:r>
              <a:rPr lang="en-GB" dirty="0">
                <a:solidFill>
                  <a:schemeClr val="bg1"/>
                </a:solidFill>
              </a:rPr>
              <a:t>)</a:t>
            </a:r>
          </a:p>
        </p:txBody>
      </p:sp>
      <p:sp>
        <p:nvSpPr>
          <p:cNvPr id="12" name="Title 1">
            <a:extLst>
              <a:ext uri="{FF2B5EF4-FFF2-40B4-BE49-F238E27FC236}">
                <a16:creationId xmlns:a16="http://schemas.microsoft.com/office/drawing/2014/main" id="{547017E1-0179-5442-B5C8-6DADF6700AAF}"/>
              </a:ext>
            </a:extLst>
          </p:cNvPr>
          <p:cNvSpPr txBox="1">
            <a:spLocks/>
          </p:cNvSpPr>
          <p:nvPr/>
        </p:nvSpPr>
        <p:spPr>
          <a:xfrm>
            <a:off x="685801" y="609600"/>
            <a:ext cx="5771411" cy="14562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a:t>Representative evolution</a:t>
            </a:r>
            <a:br>
              <a:rPr lang="en-GB"/>
            </a:br>
            <a:r>
              <a:rPr lang="en-GB"/>
              <a:t> – All three populations</a:t>
            </a:r>
            <a:endParaRPr lang="en-GB" dirty="0"/>
          </a:p>
        </p:txBody>
      </p:sp>
      <p:sp>
        <p:nvSpPr>
          <p:cNvPr id="15" name="Content Placeholder 10">
            <a:extLst>
              <a:ext uri="{FF2B5EF4-FFF2-40B4-BE49-F238E27FC236}">
                <a16:creationId xmlns:a16="http://schemas.microsoft.com/office/drawing/2014/main" id="{A36BE028-BE2B-DA44-B8CD-4E0522A0BD7C}"/>
              </a:ext>
            </a:extLst>
          </p:cNvPr>
          <p:cNvSpPr txBox="1">
            <a:spLocks/>
          </p:cNvSpPr>
          <p:nvPr/>
        </p:nvSpPr>
        <p:spPr>
          <a:xfrm>
            <a:off x="685801" y="2562753"/>
            <a:ext cx="4165443" cy="4106334"/>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GB" sz="2000" dirty="0">
                <a:solidFill>
                  <a:srgbClr val="00B0F0"/>
                </a:solidFill>
              </a:rPr>
              <a:t>Atmosphere Mass</a:t>
            </a:r>
          </a:p>
          <a:p>
            <a:endParaRPr lang="en-GB" sz="2000" dirty="0"/>
          </a:p>
          <a:p>
            <a:endParaRPr lang="en-GB" sz="2000" dirty="0"/>
          </a:p>
          <a:p>
            <a:endParaRPr lang="en-GB" sz="2000" dirty="0"/>
          </a:p>
          <a:p>
            <a:endParaRPr lang="en-GB" sz="2000" dirty="0"/>
          </a:p>
          <a:p>
            <a:pPr marL="0" indent="0">
              <a:buNone/>
            </a:pPr>
            <a:r>
              <a:rPr lang="en-GB" sz="2000" dirty="0"/>
              <a:t>	 </a:t>
            </a:r>
          </a:p>
          <a:p>
            <a:pPr marL="0" indent="0">
              <a:buNone/>
            </a:pPr>
            <a:r>
              <a:rPr lang="en-GB" sz="2000" dirty="0"/>
              <a:t>	  </a:t>
            </a:r>
          </a:p>
          <a:p>
            <a:pPr marL="0" indent="0">
              <a:buNone/>
            </a:pPr>
            <a:r>
              <a:rPr lang="en-GB" sz="2000" dirty="0"/>
              <a:t>	 </a:t>
            </a:r>
          </a:p>
          <a:p>
            <a:pPr marL="0" indent="0">
              <a:buNone/>
            </a:pPr>
            <a:r>
              <a:rPr lang="en-GB" sz="2000" dirty="0"/>
              <a:t>	 </a:t>
            </a:r>
          </a:p>
          <a:p>
            <a:pPr marL="0" indent="0">
              <a:buNone/>
            </a:pPr>
            <a:endParaRPr lang="en-GB" sz="2000" dirty="0"/>
          </a:p>
        </p:txBody>
      </p:sp>
    </p:spTree>
    <p:extLst>
      <p:ext uri="{BB962C8B-B14F-4D97-AF65-F5344CB8AC3E}">
        <p14:creationId xmlns:p14="http://schemas.microsoft.com/office/powerpoint/2010/main" val="15124923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26B78111-D3FA-D54F-9C8A-980B01DBCF23}"/>
              </a:ext>
            </a:extLst>
          </p:cNvPr>
          <p:cNvSpPr>
            <a:spLocks noGrp="1"/>
          </p:cNvSpPr>
          <p:nvPr>
            <p:ph type="ftr" sz="quarter" idx="11"/>
          </p:nvPr>
        </p:nvSpPr>
        <p:spPr>
          <a:xfrm>
            <a:off x="4455626" y="6480175"/>
            <a:ext cx="3280748" cy="377825"/>
          </a:xfrm>
        </p:spPr>
        <p:txBody>
          <a:bodyPr/>
          <a:lstStyle/>
          <a:p>
            <a:r>
              <a:rPr lang="en-US" sz="1400" dirty="0"/>
              <a:t>Catriona Sinclair – Rocky Worlds - 8/1/20</a:t>
            </a:r>
          </a:p>
        </p:txBody>
      </p:sp>
      <p:pic>
        <p:nvPicPr>
          <p:cNvPr id="5" name="Picture 4">
            <a:extLst>
              <a:ext uri="{FF2B5EF4-FFF2-40B4-BE49-F238E27FC236}">
                <a16:creationId xmlns:a16="http://schemas.microsoft.com/office/drawing/2014/main" id="{D8EFDE93-2785-8841-B5AB-80DADE9EEF92}"/>
              </a:ext>
            </a:extLst>
          </p:cNvPr>
          <p:cNvPicPr>
            <a:picLocks noChangeAspect="1"/>
          </p:cNvPicPr>
          <p:nvPr/>
        </p:nvPicPr>
        <p:blipFill>
          <a:blip r:embed="rId3"/>
          <a:srcRect/>
          <a:stretch/>
        </p:blipFill>
        <p:spPr>
          <a:xfrm>
            <a:off x="5140233" y="1820334"/>
            <a:ext cx="6388506" cy="4754033"/>
          </a:xfrm>
          <a:prstGeom prst="rect">
            <a:avLst/>
          </a:prstGeom>
        </p:spPr>
      </p:pic>
      <p:sp>
        <p:nvSpPr>
          <p:cNvPr id="8" name="TextBox 7">
            <a:extLst>
              <a:ext uri="{FF2B5EF4-FFF2-40B4-BE49-F238E27FC236}">
                <a16:creationId xmlns:a16="http://schemas.microsoft.com/office/drawing/2014/main" id="{AABAD4A9-86F3-E142-AFDB-48E6F2E1A32F}"/>
              </a:ext>
            </a:extLst>
          </p:cNvPr>
          <p:cNvSpPr txBox="1"/>
          <p:nvPr/>
        </p:nvSpPr>
        <p:spPr>
          <a:xfrm>
            <a:off x="9248860" y="1885950"/>
            <a:ext cx="2253308" cy="369332"/>
          </a:xfrm>
          <a:prstGeom prst="rect">
            <a:avLst/>
          </a:prstGeom>
          <a:solidFill>
            <a:schemeClr val="tx1"/>
          </a:solidFill>
        </p:spPr>
        <p:txBody>
          <a:bodyPr wrap="square" rtlCol="0">
            <a:spAutoFit/>
          </a:bodyPr>
          <a:lstStyle/>
          <a:p>
            <a:r>
              <a:rPr lang="en-GB" dirty="0">
                <a:solidFill>
                  <a:schemeClr val="bg1"/>
                </a:solidFill>
              </a:rPr>
              <a:t>Sinclair </a:t>
            </a:r>
            <a:r>
              <a:rPr lang="en-GB" i="1" dirty="0">
                <a:solidFill>
                  <a:schemeClr val="bg1"/>
                </a:solidFill>
              </a:rPr>
              <a:t>et al. </a:t>
            </a:r>
            <a:r>
              <a:rPr lang="en-GB" dirty="0">
                <a:solidFill>
                  <a:schemeClr val="bg1"/>
                </a:solidFill>
              </a:rPr>
              <a:t>(</a:t>
            </a:r>
            <a:r>
              <a:rPr lang="en-GB" i="1" dirty="0">
                <a:solidFill>
                  <a:schemeClr val="bg1"/>
                </a:solidFill>
              </a:rPr>
              <a:t>in prep</a:t>
            </a:r>
            <a:r>
              <a:rPr lang="en-GB" dirty="0">
                <a:solidFill>
                  <a:schemeClr val="bg1"/>
                </a:solidFill>
              </a:rPr>
              <a:t>)</a:t>
            </a:r>
          </a:p>
        </p:txBody>
      </p:sp>
      <p:sp>
        <p:nvSpPr>
          <p:cNvPr id="9" name="Title 1">
            <a:extLst>
              <a:ext uri="{FF2B5EF4-FFF2-40B4-BE49-F238E27FC236}">
                <a16:creationId xmlns:a16="http://schemas.microsoft.com/office/drawing/2014/main" id="{34E8C795-D017-3F44-8F07-45A05ED32F0E}"/>
              </a:ext>
            </a:extLst>
          </p:cNvPr>
          <p:cNvSpPr txBox="1">
            <a:spLocks/>
          </p:cNvSpPr>
          <p:nvPr/>
        </p:nvSpPr>
        <p:spPr>
          <a:xfrm>
            <a:off x="685801" y="609600"/>
            <a:ext cx="5771411" cy="14562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a:t>Representative evolution</a:t>
            </a:r>
            <a:br>
              <a:rPr lang="en-GB"/>
            </a:br>
            <a:r>
              <a:rPr lang="en-GB"/>
              <a:t> – All three populations</a:t>
            </a:r>
            <a:endParaRPr lang="en-GB" dirty="0"/>
          </a:p>
        </p:txBody>
      </p:sp>
      <mc:AlternateContent xmlns:mc="http://schemas.openxmlformats.org/markup-compatibility/2006">
        <mc:Choice xmlns:a14="http://schemas.microsoft.com/office/drawing/2010/main" Requires="a14">
          <p:sp>
            <p:nvSpPr>
              <p:cNvPr id="13" name="Content Placeholder 10">
                <a:extLst>
                  <a:ext uri="{FF2B5EF4-FFF2-40B4-BE49-F238E27FC236}">
                    <a16:creationId xmlns:a16="http://schemas.microsoft.com/office/drawing/2014/main" id="{5EE24F3E-291B-874A-9456-B326BE9F3FB3}"/>
                  </a:ext>
                </a:extLst>
              </p:cNvPr>
              <p:cNvSpPr txBox="1">
                <a:spLocks/>
              </p:cNvSpPr>
              <p:nvPr/>
            </p:nvSpPr>
            <p:spPr>
              <a:xfrm>
                <a:off x="685801" y="2562753"/>
                <a:ext cx="4165443" cy="4106334"/>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GB" sz="2000" dirty="0">
                    <a:solidFill>
                      <a:srgbClr val="00B0F0"/>
                    </a:solidFill>
                  </a:rPr>
                  <a:t>Atmosphere Mass</a:t>
                </a:r>
              </a:p>
              <a:p>
                <a:endParaRPr lang="en-GB" sz="2000" dirty="0"/>
              </a:p>
              <a:p>
                <a14:m>
                  <m:oMath xmlns:m="http://schemas.openxmlformats.org/officeDocument/2006/math">
                    <m:sSub>
                      <m:sSubPr>
                        <m:ctrlPr>
                          <a:rPr lang="en-GB" sz="2000" i="1" smtClean="0">
                            <a:latin typeface="Cambria Math" panose="02040503050406030204" pitchFamily="18" charset="0"/>
                          </a:rPr>
                        </m:ctrlPr>
                      </m:sSubPr>
                      <m:e>
                        <m:r>
                          <a:rPr lang="en-GB" sz="2000" i="1" smtClean="0">
                            <a:latin typeface="Cambria Math" panose="02040503050406030204" pitchFamily="18" charset="0"/>
                          </a:rPr>
                          <m:t>𝑚</m:t>
                        </m:r>
                      </m:e>
                      <m:sub>
                        <m:r>
                          <a:rPr lang="en-GB" sz="2000" i="1" smtClean="0">
                            <a:latin typeface="Cambria Math" panose="02040503050406030204" pitchFamily="18" charset="0"/>
                          </a:rPr>
                          <m:t>𝑓𝑖𝑛</m:t>
                        </m:r>
                      </m:sub>
                    </m:sSub>
                    <m:r>
                      <a:rPr lang="en-GB" sz="2000" i="1">
                        <a:latin typeface="Cambria Math" panose="02040503050406030204" pitchFamily="18" charset="0"/>
                      </a:rPr>
                      <m:t>=(3.7</m:t>
                    </m:r>
                    <m:r>
                      <a:rPr lang="en-GB" sz="2000" i="1">
                        <a:latin typeface="Cambria Math" panose="02040503050406030204" pitchFamily="18" charset="0"/>
                      </a:rPr>
                      <m:t> ±</m:t>
                    </m:r>
                    <m:r>
                      <a:rPr lang="en-GB" sz="2000" i="1">
                        <a:latin typeface="Cambria Math" panose="02040503050406030204" pitchFamily="18" charset="0"/>
                      </a:rPr>
                      <m:t>1.2</m:t>
                    </m:r>
                    <m:r>
                      <a:rPr lang="en-GB" sz="2000" i="1">
                        <a:latin typeface="Cambria Math" panose="02040503050406030204" pitchFamily="18" charset="0"/>
                      </a:rPr>
                      <m:t>)×</m:t>
                    </m:r>
                    <m:sSup>
                      <m:sSupPr>
                        <m:ctrlPr>
                          <a:rPr lang="en-GB" sz="2000" i="1">
                            <a:latin typeface="Cambria Math" panose="02040503050406030204" pitchFamily="18" charset="0"/>
                          </a:rPr>
                        </m:ctrlPr>
                      </m:sSupPr>
                      <m:e>
                        <m:r>
                          <a:rPr lang="en-GB" sz="2000" i="1">
                            <a:latin typeface="Cambria Math" panose="02040503050406030204" pitchFamily="18" charset="0"/>
                          </a:rPr>
                          <m:t>10</m:t>
                        </m:r>
                      </m:e>
                      <m:sup>
                        <m:r>
                          <a:rPr lang="en-GB" sz="2000" i="1">
                            <a:latin typeface="Cambria Math" panose="02040503050406030204" pitchFamily="18" charset="0"/>
                          </a:rPr>
                          <m:t>−</m:t>
                        </m:r>
                        <m:r>
                          <a:rPr lang="en-GB" sz="2000" i="1">
                            <a:latin typeface="Cambria Math" panose="02040503050406030204" pitchFamily="18" charset="0"/>
                          </a:rPr>
                          <m:t>7</m:t>
                        </m:r>
                      </m:sup>
                    </m:sSup>
                    <m:sSub>
                      <m:sSubPr>
                        <m:ctrlPr>
                          <a:rPr lang="en-GB" sz="2000" i="1" smtClean="0">
                            <a:latin typeface="Cambria Math" panose="02040503050406030204" pitchFamily="18" charset="0"/>
                          </a:rPr>
                        </m:ctrlPr>
                      </m:sSubPr>
                      <m:e>
                        <m:r>
                          <a:rPr lang="en-GB" sz="2000" i="1" smtClean="0">
                            <a:latin typeface="Cambria Math" panose="02040503050406030204" pitchFamily="18" charset="0"/>
                          </a:rPr>
                          <m:t>𝑀</m:t>
                        </m:r>
                      </m:e>
                      <m:sub>
                        <m:r>
                          <a:rPr lang="en-GB" sz="2000" i="1" smtClean="0">
                            <a:latin typeface="Cambria Math" panose="02040503050406030204" pitchFamily="18" charset="0"/>
                            <a:ea typeface="Cambria Math" panose="02040503050406030204" pitchFamily="18" charset="0"/>
                          </a:rPr>
                          <m:t>⊕</m:t>
                        </m:r>
                      </m:sub>
                    </m:sSub>
                  </m:oMath>
                </a14:m>
                <a:endParaRPr lang="en-GB" sz="2000" dirty="0"/>
              </a:p>
              <a:p>
                <a:endParaRPr lang="en-GB" sz="2000" dirty="0"/>
              </a:p>
              <a:p>
                <a:endParaRPr lang="en-GB" sz="2000" dirty="0"/>
              </a:p>
              <a:p>
                <a:pPr marL="0" indent="0">
                  <a:buNone/>
                </a:pPr>
                <a:r>
                  <a:rPr lang="en-GB" sz="2000" dirty="0"/>
                  <a:t>	 </a:t>
                </a:r>
              </a:p>
              <a:p>
                <a:pPr marL="0" indent="0">
                  <a:buNone/>
                </a:pPr>
                <a:r>
                  <a:rPr lang="en-GB" sz="2000" dirty="0"/>
                  <a:t>	  </a:t>
                </a:r>
              </a:p>
              <a:p>
                <a:pPr marL="0" indent="0">
                  <a:buNone/>
                </a:pPr>
                <a:r>
                  <a:rPr lang="en-GB" sz="2000" dirty="0"/>
                  <a:t>	 </a:t>
                </a:r>
              </a:p>
              <a:p>
                <a:pPr marL="0" indent="0">
                  <a:buNone/>
                </a:pPr>
                <a:r>
                  <a:rPr lang="en-GB" sz="2000" dirty="0"/>
                  <a:t>	 </a:t>
                </a:r>
              </a:p>
              <a:p>
                <a:pPr marL="0" indent="0">
                  <a:buNone/>
                </a:pPr>
                <a:endParaRPr lang="en-GB" sz="2000" dirty="0"/>
              </a:p>
            </p:txBody>
          </p:sp>
        </mc:Choice>
        <mc:Fallback>
          <p:sp>
            <p:nvSpPr>
              <p:cNvPr id="13" name="Content Placeholder 10">
                <a:extLst>
                  <a:ext uri="{FF2B5EF4-FFF2-40B4-BE49-F238E27FC236}">
                    <a16:creationId xmlns:a16="http://schemas.microsoft.com/office/drawing/2014/main" id="{5EE24F3E-291B-874A-9456-B326BE9F3FB3}"/>
                  </a:ext>
                </a:extLst>
              </p:cNvPr>
              <p:cNvSpPr txBox="1">
                <a:spLocks noRot="1" noChangeAspect="1" noMove="1" noResize="1" noEditPoints="1" noAdjustHandles="1" noChangeArrowheads="1" noChangeShapeType="1" noTextEdit="1"/>
              </p:cNvSpPr>
              <p:nvPr/>
            </p:nvSpPr>
            <p:spPr>
              <a:xfrm>
                <a:off x="685801" y="2562753"/>
                <a:ext cx="4165443" cy="4106334"/>
              </a:xfrm>
              <a:prstGeom prst="rect">
                <a:avLst/>
              </a:prstGeom>
              <a:blipFill>
                <a:blip r:embed="rId4"/>
                <a:stretch>
                  <a:fillRect l="-1216" t="-3086"/>
                </a:stretch>
              </a:blipFill>
            </p:spPr>
            <p:txBody>
              <a:bodyPr/>
              <a:lstStyle/>
              <a:p>
                <a:r>
                  <a:rPr lang="en-GB">
                    <a:noFill/>
                  </a:rPr>
                  <a:t> </a:t>
                </a:r>
              </a:p>
            </p:txBody>
          </p:sp>
        </mc:Fallback>
      </mc:AlternateContent>
    </p:spTree>
    <p:extLst>
      <p:ext uri="{BB962C8B-B14F-4D97-AF65-F5344CB8AC3E}">
        <p14:creationId xmlns:p14="http://schemas.microsoft.com/office/powerpoint/2010/main" val="31284235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7" name="Content Placeholder 10">
                <a:extLst>
                  <a:ext uri="{FF2B5EF4-FFF2-40B4-BE49-F238E27FC236}">
                    <a16:creationId xmlns:a16="http://schemas.microsoft.com/office/drawing/2014/main" id="{1847774A-CE8D-7943-8051-54FCDBCA5ADB}"/>
                  </a:ext>
                </a:extLst>
              </p:cNvPr>
              <p:cNvSpPr txBox="1">
                <a:spLocks/>
              </p:cNvSpPr>
              <p:nvPr/>
            </p:nvSpPr>
            <p:spPr>
              <a:xfrm>
                <a:off x="685801" y="2562753"/>
                <a:ext cx="4165443" cy="4106334"/>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GB" sz="2000" dirty="0">
                    <a:solidFill>
                      <a:srgbClr val="00B0F0"/>
                    </a:solidFill>
                  </a:rPr>
                  <a:t>Atmosphere Mass</a:t>
                </a:r>
              </a:p>
              <a:p>
                <a:endParaRPr lang="en-GB" sz="2000" dirty="0"/>
              </a:p>
              <a:p>
                <a14:m>
                  <m:oMath xmlns:m="http://schemas.openxmlformats.org/officeDocument/2006/math">
                    <m:sSub>
                      <m:sSubPr>
                        <m:ctrlPr>
                          <a:rPr lang="en-GB" sz="2000" i="1" smtClean="0">
                            <a:latin typeface="Cambria Math" panose="02040503050406030204" pitchFamily="18" charset="0"/>
                          </a:rPr>
                        </m:ctrlPr>
                      </m:sSubPr>
                      <m:e>
                        <m:r>
                          <a:rPr lang="en-GB" sz="2000" i="1" smtClean="0">
                            <a:latin typeface="Cambria Math" panose="02040503050406030204" pitchFamily="18" charset="0"/>
                          </a:rPr>
                          <m:t>𝑚</m:t>
                        </m:r>
                      </m:e>
                      <m:sub>
                        <m:r>
                          <a:rPr lang="en-GB" sz="2000" i="1" smtClean="0">
                            <a:latin typeface="Cambria Math" panose="02040503050406030204" pitchFamily="18" charset="0"/>
                          </a:rPr>
                          <m:t>𝑓𝑖𝑛</m:t>
                        </m:r>
                      </m:sub>
                    </m:sSub>
                    <m:r>
                      <a:rPr lang="en-GB" sz="2000" i="1">
                        <a:latin typeface="Cambria Math" panose="02040503050406030204" pitchFamily="18" charset="0"/>
                      </a:rPr>
                      <m:t>=(3.7</m:t>
                    </m:r>
                    <m:r>
                      <a:rPr lang="en-GB" sz="2000" i="1">
                        <a:latin typeface="Cambria Math" panose="02040503050406030204" pitchFamily="18" charset="0"/>
                      </a:rPr>
                      <m:t> ±</m:t>
                    </m:r>
                    <m:r>
                      <a:rPr lang="en-GB" sz="2000" i="1">
                        <a:latin typeface="Cambria Math" panose="02040503050406030204" pitchFamily="18" charset="0"/>
                      </a:rPr>
                      <m:t>1.2</m:t>
                    </m:r>
                    <m:r>
                      <a:rPr lang="en-GB" sz="2000" i="1">
                        <a:latin typeface="Cambria Math" panose="02040503050406030204" pitchFamily="18" charset="0"/>
                      </a:rPr>
                      <m:t>)×</m:t>
                    </m:r>
                    <m:sSup>
                      <m:sSupPr>
                        <m:ctrlPr>
                          <a:rPr lang="en-GB" sz="2000" i="1">
                            <a:latin typeface="Cambria Math" panose="02040503050406030204" pitchFamily="18" charset="0"/>
                          </a:rPr>
                        </m:ctrlPr>
                      </m:sSupPr>
                      <m:e>
                        <m:r>
                          <a:rPr lang="en-GB" sz="2000" i="1">
                            <a:latin typeface="Cambria Math" panose="02040503050406030204" pitchFamily="18" charset="0"/>
                          </a:rPr>
                          <m:t>10</m:t>
                        </m:r>
                      </m:e>
                      <m:sup>
                        <m:r>
                          <a:rPr lang="en-GB" sz="2000" i="1">
                            <a:latin typeface="Cambria Math" panose="02040503050406030204" pitchFamily="18" charset="0"/>
                          </a:rPr>
                          <m:t>−</m:t>
                        </m:r>
                        <m:r>
                          <a:rPr lang="en-GB" sz="2000" i="1">
                            <a:latin typeface="Cambria Math" panose="02040503050406030204" pitchFamily="18" charset="0"/>
                          </a:rPr>
                          <m:t>7</m:t>
                        </m:r>
                      </m:sup>
                    </m:sSup>
                    <m:sSub>
                      <m:sSubPr>
                        <m:ctrlPr>
                          <a:rPr lang="en-GB" sz="2000" i="1" smtClean="0">
                            <a:latin typeface="Cambria Math" panose="02040503050406030204" pitchFamily="18" charset="0"/>
                          </a:rPr>
                        </m:ctrlPr>
                      </m:sSubPr>
                      <m:e>
                        <m:r>
                          <a:rPr lang="en-GB" sz="2000" i="1" smtClean="0">
                            <a:latin typeface="Cambria Math" panose="02040503050406030204" pitchFamily="18" charset="0"/>
                          </a:rPr>
                          <m:t>𝑀</m:t>
                        </m:r>
                      </m:e>
                      <m:sub>
                        <m:r>
                          <a:rPr lang="en-GB" sz="2000" i="1" smtClean="0">
                            <a:latin typeface="Cambria Math" panose="02040503050406030204" pitchFamily="18" charset="0"/>
                            <a:ea typeface="Cambria Math" panose="02040503050406030204" pitchFamily="18" charset="0"/>
                          </a:rPr>
                          <m:t>⊕</m:t>
                        </m:r>
                      </m:sub>
                    </m:sSub>
                  </m:oMath>
                </a14:m>
                <a:endParaRPr lang="en-GB" sz="2000" dirty="0"/>
              </a:p>
              <a:p>
                <a:endParaRPr lang="en-GB" sz="2000" dirty="0"/>
              </a:p>
              <a:p>
                <a:r>
                  <a:rPr lang="en-GB" sz="2000" dirty="0"/>
                  <a:t>~88% Left over planetesimal  </a:t>
                </a:r>
              </a:p>
              <a:p>
                <a:pPr marL="0" indent="0">
                  <a:buNone/>
                </a:pPr>
                <a:r>
                  <a:rPr lang="en-GB" sz="2000" dirty="0"/>
                  <a:t>	+ 5% Primary </a:t>
                </a:r>
              </a:p>
              <a:p>
                <a:pPr marL="0" indent="0">
                  <a:buNone/>
                </a:pPr>
                <a:r>
                  <a:rPr lang="en-GB" sz="2000" dirty="0"/>
                  <a:t>	+ 10</a:t>
                </a:r>
                <a:r>
                  <a:rPr lang="en-GB" sz="2000" baseline="30000" dirty="0"/>
                  <a:t>-4</a:t>
                </a:r>
                <a:r>
                  <a:rPr lang="en-GB" sz="2000" dirty="0"/>
                  <a:t> S-type asteroids, </a:t>
                </a:r>
              </a:p>
              <a:p>
                <a:pPr marL="0" indent="0">
                  <a:buNone/>
                </a:pPr>
                <a:r>
                  <a:rPr lang="en-GB" sz="2000" dirty="0"/>
                  <a:t>	+ 0.2% comets </a:t>
                </a:r>
              </a:p>
              <a:p>
                <a:pPr marL="0" indent="0">
                  <a:buNone/>
                </a:pPr>
                <a:r>
                  <a:rPr lang="en-GB" sz="2000" dirty="0"/>
                  <a:t>	+ 3.4% C-type asteroids</a:t>
                </a:r>
              </a:p>
              <a:p>
                <a:pPr marL="0" indent="0">
                  <a:buNone/>
                </a:pPr>
                <a:endParaRPr lang="en-GB" sz="2000" dirty="0"/>
              </a:p>
            </p:txBody>
          </p:sp>
        </mc:Choice>
        <mc:Fallback>
          <p:sp>
            <p:nvSpPr>
              <p:cNvPr id="7" name="Content Placeholder 10">
                <a:extLst>
                  <a:ext uri="{FF2B5EF4-FFF2-40B4-BE49-F238E27FC236}">
                    <a16:creationId xmlns:a16="http://schemas.microsoft.com/office/drawing/2014/main" id="{1847774A-CE8D-7943-8051-54FCDBCA5ADB}"/>
                  </a:ext>
                </a:extLst>
              </p:cNvPr>
              <p:cNvSpPr txBox="1">
                <a:spLocks noRot="1" noChangeAspect="1" noMove="1" noResize="1" noEditPoints="1" noAdjustHandles="1" noChangeArrowheads="1" noChangeShapeType="1" noTextEdit="1"/>
              </p:cNvSpPr>
              <p:nvPr/>
            </p:nvSpPr>
            <p:spPr>
              <a:xfrm>
                <a:off x="685801" y="2562753"/>
                <a:ext cx="4165443" cy="4106334"/>
              </a:xfrm>
              <a:prstGeom prst="rect">
                <a:avLst/>
              </a:prstGeom>
              <a:blipFill>
                <a:blip r:embed="rId3"/>
                <a:stretch>
                  <a:fillRect l="-1216" t="-3086"/>
                </a:stretch>
              </a:blipFill>
            </p:spPr>
            <p:txBody>
              <a:bodyPr/>
              <a:lstStyle/>
              <a:p>
                <a:r>
                  <a:rPr lang="en-GB">
                    <a:noFill/>
                  </a:rPr>
                  <a:t> </a:t>
                </a:r>
              </a:p>
            </p:txBody>
          </p:sp>
        </mc:Fallback>
      </mc:AlternateContent>
      <p:pic>
        <p:nvPicPr>
          <p:cNvPr id="11" name="Content Placeholder 8">
            <a:extLst>
              <a:ext uri="{FF2B5EF4-FFF2-40B4-BE49-F238E27FC236}">
                <a16:creationId xmlns:a16="http://schemas.microsoft.com/office/drawing/2014/main" id="{50F4F4DF-FA68-B24B-BD86-F3ACC5D2FE29}"/>
              </a:ext>
            </a:extLst>
          </p:cNvPr>
          <p:cNvPicPr>
            <a:picLocks noChangeAspect="1"/>
          </p:cNvPicPr>
          <p:nvPr/>
        </p:nvPicPr>
        <p:blipFill>
          <a:blip r:embed="rId4"/>
          <a:srcRect/>
          <a:stretch/>
        </p:blipFill>
        <p:spPr>
          <a:xfrm>
            <a:off x="6457212" y="571500"/>
            <a:ext cx="5265416" cy="5760000"/>
          </a:xfrm>
          <a:prstGeom prst="rect">
            <a:avLst/>
          </a:prstGeom>
        </p:spPr>
      </p:pic>
      <p:sp>
        <p:nvSpPr>
          <p:cNvPr id="8" name="Footer Placeholder 3">
            <a:extLst>
              <a:ext uri="{FF2B5EF4-FFF2-40B4-BE49-F238E27FC236}">
                <a16:creationId xmlns:a16="http://schemas.microsoft.com/office/drawing/2014/main" id="{62596818-CEA4-1046-89F3-92D21A85512A}"/>
              </a:ext>
            </a:extLst>
          </p:cNvPr>
          <p:cNvSpPr>
            <a:spLocks noGrp="1"/>
          </p:cNvSpPr>
          <p:nvPr>
            <p:ph type="ftr" sz="quarter" idx="11"/>
          </p:nvPr>
        </p:nvSpPr>
        <p:spPr>
          <a:xfrm>
            <a:off x="4455626" y="6480175"/>
            <a:ext cx="3280748" cy="377825"/>
          </a:xfrm>
        </p:spPr>
        <p:txBody>
          <a:bodyPr/>
          <a:lstStyle/>
          <a:p>
            <a:r>
              <a:rPr lang="en-US" sz="1400" dirty="0"/>
              <a:t>Catriona Sinclair – Rocky Worlds - 8/1/20</a:t>
            </a:r>
          </a:p>
        </p:txBody>
      </p:sp>
      <p:sp>
        <p:nvSpPr>
          <p:cNvPr id="13" name="Title 1">
            <a:extLst>
              <a:ext uri="{FF2B5EF4-FFF2-40B4-BE49-F238E27FC236}">
                <a16:creationId xmlns:a16="http://schemas.microsoft.com/office/drawing/2014/main" id="{B36F4D58-8F4F-C741-B1BB-EDD0A54475A8}"/>
              </a:ext>
            </a:extLst>
          </p:cNvPr>
          <p:cNvSpPr txBox="1">
            <a:spLocks/>
          </p:cNvSpPr>
          <p:nvPr/>
        </p:nvSpPr>
        <p:spPr>
          <a:xfrm>
            <a:off x="685801" y="609600"/>
            <a:ext cx="5771411" cy="14562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t>Representative evolution</a:t>
            </a:r>
            <a:br>
              <a:rPr lang="en-GB" dirty="0"/>
            </a:br>
            <a:r>
              <a:rPr lang="en-GB" dirty="0"/>
              <a:t> – All three populations</a:t>
            </a:r>
          </a:p>
        </p:txBody>
      </p:sp>
      <p:sp>
        <p:nvSpPr>
          <p:cNvPr id="14" name="TextBox 13">
            <a:extLst>
              <a:ext uri="{FF2B5EF4-FFF2-40B4-BE49-F238E27FC236}">
                <a16:creationId xmlns:a16="http://schemas.microsoft.com/office/drawing/2014/main" id="{850FE3AD-2BAD-2448-83F0-BBFCD71D4DB3}"/>
              </a:ext>
            </a:extLst>
          </p:cNvPr>
          <p:cNvSpPr txBox="1"/>
          <p:nvPr/>
        </p:nvSpPr>
        <p:spPr>
          <a:xfrm>
            <a:off x="6457212" y="5975504"/>
            <a:ext cx="2253308" cy="369332"/>
          </a:xfrm>
          <a:prstGeom prst="rect">
            <a:avLst/>
          </a:prstGeom>
          <a:noFill/>
        </p:spPr>
        <p:txBody>
          <a:bodyPr wrap="square" rtlCol="0">
            <a:spAutoFit/>
          </a:bodyPr>
          <a:lstStyle/>
          <a:p>
            <a:r>
              <a:rPr lang="en-GB" dirty="0">
                <a:solidFill>
                  <a:schemeClr val="bg1"/>
                </a:solidFill>
              </a:rPr>
              <a:t>Sinclair </a:t>
            </a:r>
            <a:r>
              <a:rPr lang="en-GB" i="1" dirty="0">
                <a:solidFill>
                  <a:schemeClr val="bg1"/>
                </a:solidFill>
              </a:rPr>
              <a:t>et al. </a:t>
            </a:r>
            <a:r>
              <a:rPr lang="en-GB" dirty="0">
                <a:solidFill>
                  <a:schemeClr val="bg1"/>
                </a:solidFill>
              </a:rPr>
              <a:t>(</a:t>
            </a:r>
            <a:r>
              <a:rPr lang="en-GB" i="1" dirty="0">
                <a:solidFill>
                  <a:schemeClr val="bg1"/>
                </a:solidFill>
              </a:rPr>
              <a:t>in prep</a:t>
            </a:r>
            <a:r>
              <a:rPr lang="en-GB" dirty="0">
                <a:solidFill>
                  <a:schemeClr val="bg1"/>
                </a:solidFill>
              </a:rPr>
              <a:t>)</a:t>
            </a:r>
          </a:p>
        </p:txBody>
      </p:sp>
    </p:spTree>
    <p:extLst>
      <p:ext uri="{BB962C8B-B14F-4D97-AF65-F5344CB8AC3E}">
        <p14:creationId xmlns:p14="http://schemas.microsoft.com/office/powerpoint/2010/main" val="2869017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F2A888D-BDBD-1842-9C39-319AEB6F5753}"/>
              </a:ext>
            </a:extLst>
          </p:cNvPr>
          <p:cNvPicPr>
            <a:picLocks noChangeAspect="1"/>
          </p:cNvPicPr>
          <p:nvPr/>
        </p:nvPicPr>
        <p:blipFill>
          <a:blip r:embed="rId3"/>
          <a:srcRect/>
          <a:stretch/>
        </p:blipFill>
        <p:spPr>
          <a:xfrm>
            <a:off x="5214938" y="1975516"/>
            <a:ext cx="6517239" cy="4460029"/>
          </a:xfrm>
          <a:prstGeom prst="rect">
            <a:avLst/>
          </a:prstGeom>
          <a:ln>
            <a:solidFill>
              <a:schemeClr val="bg1"/>
            </a:solidFill>
          </a:ln>
        </p:spPr>
      </p:pic>
      <p:sp>
        <p:nvSpPr>
          <p:cNvPr id="3" name="Doughnut 2">
            <a:extLst>
              <a:ext uri="{FF2B5EF4-FFF2-40B4-BE49-F238E27FC236}">
                <a16:creationId xmlns:a16="http://schemas.microsoft.com/office/drawing/2014/main" id="{9BFDE267-08B6-B940-92AE-3AD60F84C359}"/>
              </a:ext>
            </a:extLst>
          </p:cNvPr>
          <p:cNvSpPr/>
          <p:nvPr/>
        </p:nvSpPr>
        <p:spPr>
          <a:xfrm>
            <a:off x="10930102" y="2065867"/>
            <a:ext cx="1011433" cy="1927379"/>
          </a:xfrm>
          <a:prstGeom prst="donut">
            <a:avLst>
              <a:gd name="adj" fmla="val 977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TextBox 7">
            <a:extLst>
              <a:ext uri="{FF2B5EF4-FFF2-40B4-BE49-F238E27FC236}">
                <a16:creationId xmlns:a16="http://schemas.microsoft.com/office/drawing/2014/main" id="{42C2747B-2B80-AE4D-9841-C519FEFAF90C}"/>
              </a:ext>
            </a:extLst>
          </p:cNvPr>
          <p:cNvSpPr txBox="1"/>
          <p:nvPr/>
        </p:nvSpPr>
        <p:spPr>
          <a:xfrm>
            <a:off x="685801" y="5641712"/>
            <a:ext cx="3317575" cy="400110"/>
          </a:xfrm>
          <a:prstGeom prst="rect">
            <a:avLst/>
          </a:prstGeom>
          <a:noFill/>
        </p:spPr>
        <p:txBody>
          <a:bodyPr wrap="none" rtlCol="0">
            <a:spAutoFit/>
          </a:bodyPr>
          <a:lstStyle/>
          <a:p>
            <a:r>
              <a:rPr lang="en-GB" sz="2000" dirty="0">
                <a:solidFill>
                  <a:srgbClr val="FF0000"/>
                </a:solidFill>
              </a:rPr>
              <a:t>Single (large) asteroid impacts</a:t>
            </a:r>
          </a:p>
        </p:txBody>
      </p:sp>
      <p:cxnSp>
        <p:nvCxnSpPr>
          <p:cNvPr id="6" name="Straight Arrow Connector 5">
            <a:extLst>
              <a:ext uri="{FF2B5EF4-FFF2-40B4-BE49-F238E27FC236}">
                <a16:creationId xmlns:a16="http://schemas.microsoft.com/office/drawing/2014/main" id="{62777EBA-8958-F043-8A59-D1421DA39166}"/>
              </a:ext>
            </a:extLst>
          </p:cNvPr>
          <p:cNvCxnSpPr>
            <a:cxnSpLocks/>
            <a:stCxn id="8" idx="3"/>
            <a:endCxn id="3" idx="3"/>
          </p:cNvCxnSpPr>
          <p:nvPr/>
        </p:nvCxnSpPr>
        <p:spPr>
          <a:xfrm flipV="1">
            <a:off x="4003376" y="3710988"/>
            <a:ext cx="7074847" cy="2130779"/>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3" name="Content Placeholder 10">
                <a:extLst>
                  <a:ext uri="{FF2B5EF4-FFF2-40B4-BE49-F238E27FC236}">
                    <a16:creationId xmlns:a16="http://schemas.microsoft.com/office/drawing/2014/main" id="{3B7C7CFB-76B5-7648-8DDF-12C3BF21BF33}"/>
                  </a:ext>
                </a:extLst>
              </p:cNvPr>
              <p:cNvSpPr txBox="1">
                <a:spLocks/>
              </p:cNvSpPr>
              <p:nvPr/>
            </p:nvSpPr>
            <p:spPr>
              <a:xfrm>
                <a:off x="756181" y="2142066"/>
                <a:ext cx="4165443" cy="2873688"/>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GB" sz="2000" dirty="0">
                    <a:solidFill>
                      <a:srgbClr val="00B0F0"/>
                    </a:solidFill>
                  </a:rPr>
                  <a:t>Atmosphere Mass</a:t>
                </a:r>
              </a:p>
              <a:p>
                <a:endParaRPr lang="en-GB" sz="2000" dirty="0"/>
              </a:p>
              <a:p>
                <a14:m>
                  <m:oMath xmlns:m="http://schemas.openxmlformats.org/officeDocument/2006/math">
                    <m:sSub>
                      <m:sSubPr>
                        <m:ctrlPr>
                          <a:rPr lang="en-GB" sz="2000" i="1" smtClean="0">
                            <a:latin typeface="Cambria Math" panose="02040503050406030204" pitchFamily="18" charset="0"/>
                          </a:rPr>
                        </m:ctrlPr>
                      </m:sSubPr>
                      <m:e>
                        <m:r>
                          <a:rPr lang="en-GB" sz="2000" i="1" smtClean="0">
                            <a:latin typeface="Cambria Math" panose="02040503050406030204" pitchFamily="18" charset="0"/>
                          </a:rPr>
                          <m:t>𝑚</m:t>
                        </m:r>
                      </m:e>
                      <m:sub>
                        <m:r>
                          <a:rPr lang="en-GB" sz="2000" i="1" smtClean="0">
                            <a:latin typeface="Cambria Math" panose="02040503050406030204" pitchFamily="18" charset="0"/>
                          </a:rPr>
                          <m:t>𝑓𝑖𝑛</m:t>
                        </m:r>
                      </m:sub>
                    </m:sSub>
                    <m:r>
                      <a:rPr lang="en-GB" sz="2000" i="1" smtClean="0">
                        <a:latin typeface="Cambria Math" panose="02040503050406030204" pitchFamily="18" charset="0"/>
                      </a:rPr>
                      <m:t>=(</m:t>
                    </m:r>
                    <m:r>
                      <a:rPr lang="en-GB" sz="2000" b="0" i="1" smtClean="0">
                        <a:latin typeface="Cambria Math" panose="02040503050406030204" pitchFamily="18" charset="0"/>
                      </a:rPr>
                      <m:t>10.7−28.2</m:t>
                    </m:r>
                    <m:r>
                      <a:rPr lang="en-GB" sz="2000" i="1" smtClean="0">
                        <a:latin typeface="Cambria Math" panose="02040503050406030204" pitchFamily="18" charset="0"/>
                      </a:rPr>
                      <m:t>)</m:t>
                    </m:r>
                    <m:r>
                      <a:rPr lang="en-GB" sz="2000" i="1">
                        <a:latin typeface="Cambria Math" panose="02040503050406030204" pitchFamily="18" charset="0"/>
                      </a:rPr>
                      <m:t>×</m:t>
                    </m:r>
                    <m:sSup>
                      <m:sSupPr>
                        <m:ctrlPr>
                          <a:rPr lang="en-GB" sz="2000" i="1" smtClean="0">
                            <a:latin typeface="Cambria Math" panose="02040503050406030204" pitchFamily="18" charset="0"/>
                          </a:rPr>
                        </m:ctrlPr>
                      </m:sSupPr>
                      <m:e>
                        <m:r>
                          <a:rPr lang="en-GB" sz="2000" i="1">
                            <a:latin typeface="Cambria Math" panose="02040503050406030204" pitchFamily="18" charset="0"/>
                          </a:rPr>
                          <m:t>10</m:t>
                        </m:r>
                      </m:e>
                      <m:sup>
                        <m:r>
                          <a:rPr lang="en-GB" sz="2000" i="1">
                            <a:latin typeface="Cambria Math" panose="02040503050406030204" pitchFamily="18" charset="0"/>
                          </a:rPr>
                          <m:t>−</m:t>
                        </m:r>
                        <m:r>
                          <a:rPr lang="en-GB" sz="2000" b="0" i="1" smtClean="0">
                            <a:latin typeface="Cambria Math" panose="02040503050406030204" pitchFamily="18" charset="0"/>
                          </a:rPr>
                          <m:t>7</m:t>
                        </m:r>
                      </m:sup>
                    </m:sSup>
                    <m:r>
                      <a:rPr lang="en-GB" sz="2000" i="1" smtClean="0">
                        <a:latin typeface="Cambria Math" panose="02040503050406030204" pitchFamily="18" charset="0"/>
                      </a:rPr>
                      <m:t> </m:t>
                    </m:r>
                    <m:sSub>
                      <m:sSubPr>
                        <m:ctrlPr>
                          <a:rPr lang="en-GB" sz="2000" i="1" smtClean="0">
                            <a:latin typeface="Cambria Math" panose="02040503050406030204" pitchFamily="18" charset="0"/>
                          </a:rPr>
                        </m:ctrlPr>
                      </m:sSubPr>
                      <m:e>
                        <m:r>
                          <a:rPr lang="en-GB" sz="2000" i="1" smtClean="0">
                            <a:latin typeface="Cambria Math" panose="02040503050406030204" pitchFamily="18" charset="0"/>
                          </a:rPr>
                          <m:t>𝑀</m:t>
                        </m:r>
                      </m:e>
                      <m:sub>
                        <m:r>
                          <a:rPr lang="en-GB" sz="2000" i="1" smtClean="0">
                            <a:latin typeface="Cambria Math" panose="02040503050406030204" pitchFamily="18" charset="0"/>
                            <a:ea typeface="Cambria Math" panose="02040503050406030204" pitchFamily="18" charset="0"/>
                          </a:rPr>
                          <m:t>⊕</m:t>
                        </m:r>
                      </m:sub>
                    </m:sSub>
                  </m:oMath>
                </a14:m>
                <a:endParaRPr lang="en-GB" sz="2000" dirty="0"/>
              </a:p>
              <a:p>
                <a:endParaRPr lang="en-GB" sz="2000" dirty="0"/>
              </a:p>
              <a:p>
                <a:endParaRPr lang="en-GB" sz="2000" dirty="0"/>
              </a:p>
            </p:txBody>
          </p:sp>
        </mc:Choice>
        <mc:Fallback>
          <p:sp>
            <p:nvSpPr>
              <p:cNvPr id="13" name="Content Placeholder 10">
                <a:extLst>
                  <a:ext uri="{FF2B5EF4-FFF2-40B4-BE49-F238E27FC236}">
                    <a16:creationId xmlns:a16="http://schemas.microsoft.com/office/drawing/2014/main" id="{3B7C7CFB-76B5-7648-8DDF-12C3BF21BF33}"/>
                  </a:ext>
                </a:extLst>
              </p:cNvPr>
              <p:cNvSpPr txBox="1">
                <a:spLocks noRot="1" noChangeAspect="1" noMove="1" noResize="1" noEditPoints="1" noAdjustHandles="1" noChangeArrowheads="1" noChangeShapeType="1" noTextEdit="1"/>
              </p:cNvSpPr>
              <p:nvPr/>
            </p:nvSpPr>
            <p:spPr>
              <a:xfrm>
                <a:off x="756181" y="2142066"/>
                <a:ext cx="4165443" cy="2873688"/>
              </a:xfrm>
              <a:prstGeom prst="rect">
                <a:avLst/>
              </a:prstGeom>
              <a:blipFill>
                <a:blip r:embed="rId4"/>
                <a:stretch>
                  <a:fillRect l="-1524"/>
                </a:stretch>
              </a:blipFill>
            </p:spPr>
            <p:txBody>
              <a:bodyPr/>
              <a:lstStyle/>
              <a:p>
                <a:r>
                  <a:rPr lang="en-GB">
                    <a:noFill/>
                  </a:rPr>
                  <a:t> </a:t>
                </a:r>
              </a:p>
            </p:txBody>
          </p:sp>
        </mc:Fallback>
      </mc:AlternateContent>
      <p:sp>
        <p:nvSpPr>
          <p:cNvPr id="14" name="TextBox 13">
            <a:extLst>
              <a:ext uri="{FF2B5EF4-FFF2-40B4-BE49-F238E27FC236}">
                <a16:creationId xmlns:a16="http://schemas.microsoft.com/office/drawing/2014/main" id="{FF354581-F282-0B4C-B813-8C2A30DA59C7}"/>
              </a:ext>
            </a:extLst>
          </p:cNvPr>
          <p:cNvSpPr txBox="1"/>
          <p:nvPr/>
        </p:nvSpPr>
        <p:spPr>
          <a:xfrm>
            <a:off x="1896035" y="5257800"/>
            <a:ext cx="1451038" cy="400110"/>
          </a:xfrm>
          <a:prstGeom prst="rect">
            <a:avLst/>
          </a:prstGeom>
          <a:noFill/>
        </p:spPr>
        <p:txBody>
          <a:bodyPr wrap="none" rtlCol="0">
            <a:spAutoFit/>
          </a:bodyPr>
          <a:lstStyle/>
          <a:p>
            <a:r>
              <a:rPr lang="en-GB" sz="2000" dirty="0">
                <a:solidFill>
                  <a:srgbClr val="00B0F0"/>
                </a:solidFill>
              </a:rPr>
              <a:t>13/500 runs</a:t>
            </a:r>
          </a:p>
        </p:txBody>
      </p:sp>
      <p:sp>
        <p:nvSpPr>
          <p:cNvPr id="11" name="Footer Placeholder 3">
            <a:extLst>
              <a:ext uri="{FF2B5EF4-FFF2-40B4-BE49-F238E27FC236}">
                <a16:creationId xmlns:a16="http://schemas.microsoft.com/office/drawing/2014/main" id="{7952CFA4-921D-5C47-8FEF-4EC43A226B46}"/>
              </a:ext>
            </a:extLst>
          </p:cNvPr>
          <p:cNvSpPr>
            <a:spLocks noGrp="1"/>
          </p:cNvSpPr>
          <p:nvPr>
            <p:ph type="ftr" sz="quarter" idx="11"/>
          </p:nvPr>
        </p:nvSpPr>
        <p:spPr>
          <a:xfrm>
            <a:off x="4455626" y="6480175"/>
            <a:ext cx="3280748" cy="377825"/>
          </a:xfrm>
        </p:spPr>
        <p:txBody>
          <a:bodyPr/>
          <a:lstStyle/>
          <a:p>
            <a:r>
              <a:rPr lang="en-US" sz="1400" dirty="0"/>
              <a:t>Catriona Sinclair – Rocky Worlds - 8/1/20</a:t>
            </a:r>
          </a:p>
        </p:txBody>
      </p:sp>
      <p:sp>
        <p:nvSpPr>
          <p:cNvPr id="16" name="Title 1">
            <a:extLst>
              <a:ext uri="{FF2B5EF4-FFF2-40B4-BE49-F238E27FC236}">
                <a16:creationId xmlns:a16="http://schemas.microsoft.com/office/drawing/2014/main" id="{5190167E-A693-0D40-9BE3-B23B9FE2A50F}"/>
              </a:ext>
            </a:extLst>
          </p:cNvPr>
          <p:cNvSpPr txBox="1">
            <a:spLocks/>
          </p:cNvSpPr>
          <p:nvPr/>
        </p:nvSpPr>
        <p:spPr>
          <a:xfrm>
            <a:off x="685801" y="609600"/>
            <a:ext cx="5771411" cy="14562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t>Representative evolution</a:t>
            </a:r>
            <a:br>
              <a:rPr lang="en-GB" dirty="0"/>
            </a:br>
            <a:r>
              <a:rPr lang="en-GB" dirty="0"/>
              <a:t> – All three populations</a:t>
            </a:r>
          </a:p>
        </p:txBody>
      </p:sp>
    </p:spTree>
    <p:extLst>
      <p:ext uri="{BB962C8B-B14F-4D97-AF65-F5344CB8AC3E}">
        <p14:creationId xmlns:p14="http://schemas.microsoft.com/office/powerpoint/2010/main" val="11645272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Content Placeholder 8">
            <a:extLst>
              <a:ext uri="{FF2B5EF4-FFF2-40B4-BE49-F238E27FC236}">
                <a16:creationId xmlns:a16="http://schemas.microsoft.com/office/drawing/2014/main" id="{7C70884A-2214-A440-B24F-968DD8908CDE}"/>
              </a:ext>
            </a:extLst>
          </p:cNvPr>
          <p:cNvPicPr>
            <a:picLocks noChangeAspect="1"/>
          </p:cNvPicPr>
          <p:nvPr/>
        </p:nvPicPr>
        <p:blipFill>
          <a:blip r:embed="rId3"/>
          <a:srcRect/>
          <a:stretch/>
        </p:blipFill>
        <p:spPr>
          <a:xfrm>
            <a:off x="6457212" y="571500"/>
            <a:ext cx="5265416" cy="5760000"/>
          </a:xfrm>
          <a:prstGeom prst="rect">
            <a:avLst/>
          </a:prstGeom>
        </p:spPr>
      </p:pic>
      <p:sp>
        <p:nvSpPr>
          <p:cNvPr id="23" name="TextBox 22">
            <a:extLst>
              <a:ext uri="{FF2B5EF4-FFF2-40B4-BE49-F238E27FC236}">
                <a16:creationId xmlns:a16="http://schemas.microsoft.com/office/drawing/2014/main" id="{CA305C8B-4F48-8441-B32F-3B82207D2CCB}"/>
              </a:ext>
            </a:extLst>
          </p:cNvPr>
          <p:cNvSpPr txBox="1"/>
          <p:nvPr/>
        </p:nvSpPr>
        <p:spPr>
          <a:xfrm>
            <a:off x="6457212" y="5975504"/>
            <a:ext cx="2253308" cy="369332"/>
          </a:xfrm>
          <a:prstGeom prst="rect">
            <a:avLst/>
          </a:prstGeom>
          <a:noFill/>
        </p:spPr>
        <p:txBody>
          <a:bodyPr wrap="square" rtlCol="0">
            <a:spAutoFit/>
          </a:bodyPr>
          <a:lstStyle/>
          <a:p>
            <a:r>
              <a:rPr lang="en-GB" dirty="0">
                <a:solidFill>
                  <a:schemeClr val="bg1"/>
                </a:solidFill>
              </a:rPr>
              <a:t>Sinclair </a:t>
            </a:r>
            <a:r>
              <a:rPr lang="en-GB" i="1" dirty="0">
                <a:solidFill>
                  <a:schemeClr val="bg1"/>
                </a:solidFill>
              </a:rPr>
              <a:t>et al. </a:t>
            </a:r>
            <a:r>
              <a:rPr lang="en-GB" dirty="0">
                <a:solidFill>
                  <a:schemeClr val="bg1"/>
                </a:solidFill>
              </a:rPr>
              <a:t>(</a:t>
            </a:r>
            <a:r>
              <a:rPr lang="en-GB" i="1" dirty="0">
                <a:solidFill>
                  <a:schemeClr val="bg1"/>
                </a:solidFill>
              </a:rPr>
              <a:t>in prep</a:t>
            </a:r>
            <a:r>
              <a:rPr lang="en-GB" dirty="0">
                <a:solidFill>
                  <a:schemeClr val="bg1"/>
                </a:solidFill>
              </a:rPr>
              <a:t>)</a:t>
            </a:r>
          </a:p>
        </p:txBody>
      </p:sp>
      <p:sp>
        <p:nvSpPr>
          <p:cNvPr id="10" name="Content Placeholder 10">
            <a:extLst>
              <a:ext uri="{FF2B5EF4-FFF2-40B4-BE49-F238E27FC236}">
                <a16:creationId xmlns:a16="http://schemas.microsoft.com/office/drawing/2014/main" id="{CC5CA37C-51A5-D945-A609-0233D08AAEA2}"/>
              </a:ext>
            </a:extLst>
          </p:cNvPr>
          <p:cNvSpPr txBox="1">
            <a:spLocks/>
          </p:cNvSpPr>
          <p:nvPr/>
        </p:nvSpPr>
        <p:spPr>
          <a:xfrm>
            <a:off x="404336" y="3929063"/>
            <a:ext cx="4165443" cy="2123327"/>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GB" sz="2000" dirty="0">
                <a:solidFill>
                  <a:srgbClr val="00B0F0"/>
                </a:solidFill>
              </a:rPr>
              <a:t>	19 – 74% Planetesimals </a:t>
            </a:r>
          </a:p>
          <a:p>
            <a:pPr marL="0" indent="0">
              <a:buNone/>
            </a:pPr>
            <a:r>
              <a:rPr lang="en-GB" sz="2000" dirty="0">
                <a:solidFill>
                  <a:srgbClr val="00B0F0"/>
                </a:solidFill>
              </a:rPr>
              <a:t>	2 – 13% Primary</a:t>
            </a:r>
          </a:p>
          <a:p>
            <a:pPr marL="0" indent="0">
              <a:buNone/>
            </a:pPr>
            <a:r>
              <a:rPr lang="en-GB" sz="2000" dirty="0">
                <a:solidFill>
                  <a:srgbClr val="00B0F0"/>
                </a:solidFill>
              </a:rPr>
              <a:t>	+ 60% C-Type Asteroid</a:t>
            </a:r>
          </a:p>
        </p:txBody>
      </p:sp>
      <p:sp>
        <p:nvSpPr>
          <p:cNvPr id="7" name="Doughnut 6">
            <a:extLst>
              <a:ext uri="{FF2B5EF4-FFF2-40B4-BE49-F238E27FC236}">
                <a16:creationId xmlns:a16="http://schemas.microsoft.com/office/drawing/2014/main" id="{55032BD4-4D21-CE45-B084-14E2450FA9AC}"/>
              </a:ext>
            </a:extLst>
          </p:cNvPr>
          <p:cNvSpPr/>
          <p:nvPr/>
        </p:nvSpPr>
        <p:spPr>
          <a:xfrm>
            <a:off x="6888206" y="322135"/>
            <a:ext cx="845384" cy="3487463"/>
          </a:xfrm>
          <a:prstGeom prst="donut">
            <a:avLst>
              <a:gd name="adj" fmla="val 977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TextBox 7">
            <a:extLst>
              <a:ext uri="{FF2B5EF4-FFF2-40B4-BE49-F238E27FC236}">
                <a16:creationId xmlns:a16="http://schemas.microsoft.com/office/drawing/2014/main" id="{AD0AA244-9490-7347-BB17-B9854AF57E80}"/>
              </a:ext>
            </a:extLst>
          </p:cNvPr>
          <p:cNvSpPr txBox="1"/>
          <p:nvPr/>
        </p:nvSpPr>
        <p:spPr>
          <a:xfrm>
            <a:off x="685801" y="5848290"/>
            <a:ext cx="3317575" cy="400110"/>
          </a:xfrm>
          <a:prstGeom prst="rect">
            <a:avLst/>
          </a:prstGeom>
          <a:noFill/>
        </p:spPr>
        <p:txBody>
          <a:bodyPr wrap="none" rtlCol="0">
            <a:spAutoFit/>
          </a:bodyPr>
          <a:lstStyle/>
          <a:p>
            <a:r>
              <a:rPr lang="en-GB" sz="2000" dirty="0">
                <a:solidFill>
                  <a:srgbClr val="FF0000"/>
                </a:solidFill>
              </a:rPr>
              <a:t>Single (large) asteroid impacts</a:t>
            </a:r>
          </a:p>
        </p:txBody>
      </p:sp>
      <p:cxnSp>
        <p:nvCxnSpPr>
          <p:cNvPr id="11" name="Straight Arrow Connector 10">
            <a:extLst>
              <a:ext uri="{FF2B5EF4-FFF2-40B4-BE49-F238E27FC236}">
                <a16:creationId xmlns:a16="http://schemas.microsoft.com/office/drawing/2014/main" id="{03727091-BC2E-2942-BF64-4E6D5BE303AB}"/>
              </a:ext>
            </a:extLst>
          </p:cNvPr>
          <p:cNvCxnSpPr>
            <a:cxnSpLocks/>
            <a:stCxn id="8" idx="3"/>
            <a:endCxn id="7" idx="3"/>
          </p:cNvCxnSpPr>
          <p:nvPr/>
        </p:nvCxnSpPr>
        <p:spPr>
          <a:xfrm flipV="1">
            <a:off x="4003376" y="3298871"/>
            <a:ext cx="3008634" cy="2749474"/>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D281D34F-0A96-7C46-BB2B-9AFD0DFB664D}"/>
              </a:ext>
            </a:extLst>
          </p:cNvPr>
          <p:cNvSpPr txBox="1">
            <a:spLocks/>
          </p:cNvSpPr>
          <p:nvPr/>
        </p:nvSpPr>
        <p:spPr>
          <a:xfrm>
            <a:off x="685801" y="609600"/>
            <a:ext cx="5771411" cy="14562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t>Representative evolution</a:t>
            </a:r>
            <a:br>
              <a:rPr lang="en-GB" dirty="0"/>
            </a:br>
            <a:r>
              <a:rPr lang="en-GB" dirty="0"/>
              <a:t> – All three populations</a:t>
            </a:r>
          </a:p>
        </p:txBody>
      </p:sp>
      <mc:AlternateContent xmlns:mc="http://schemas.openxmlformats.org/markup-compatibility/2006">
        <mc:Choice xmlns:a14="http://schemas.microsoft.com/office/drawing/2010/main" Requires="a14">
          <p:sp>
            <p:nvSpPr>
              <p:cNvPr id="18" name="Content Placeholder 10">
                <a:extLst>
                  <a:ext uri="{FF2B5EF4-FFF2-40B4-BE49-F238E27FC236}">
                    <a16:creationId xmlns:a16="http://schemas.microsoft.com/office/drawing/2014/main" id="{EA0E776F-E026-0043-AAF6-E5518640B994}"/>
                  </a:ext>
                </a:extLst>
              </p:cNvPr>
              <p:cNvSpPr txBox="1">
                <a:spLocks/>
              </p:cNvSpPr>
              <p:nvPr/>
            </p:nvSpPr>
            <p:spPr>
              <a:xfrm>
                <a:off x="756181" y="2142066"/>
                <a:ext cx="4165443" cy="2873688"/>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GB" sz="2000" dirty="0">
                    <a:solidFill>
                      <a:srgbClr val="00B0F0"/>
                    </a:solidFill>
                  </a:rPr>
                  <a:t>Atmosphere Mass</a:t>
                </a:r>
              </a:p>
              <a:p>
                <a:endParaRPr lang="en-GB" sz="2000" dirty="0"/>
              </a:p>
              <a:p>
                <a14:m>
                  <m:oMath xmlns:m="http://schemas.openxmlformats.org/officeDocument/2006/math">
                    <m:sSub>
                      <m:sSubPr>
                        <m:ctrlPr>
                          <a:rPr lang="en-GB" sz="2000" i="1" smtClean="0">
                            <a:latin typeface="Cambria Math" panose="02040503050406030204" pitchFamily="18" charset="0"/>
                          </a:rPr>
                        </m:ctrlPr>
                      </m:sSubPr>
                      <m:e>
                        <m:r>
                          <a:rPr lang="en-GB" sz="2000" i="1" smtClean="0">
                            <a:latin typeface="Cambria Math" panose="02040503050406030204" pitchFamily="18" charset="0"/>
                          </a:rPr>
                          <m:t>𝑚</m:t>
                        </m:r>
                      </m:e>
                      <m:sub>
                        <m:r>
                          <a:rPr lang="en-GB" sz="2000" i="1" smtClean="0">
                            <a:latin typeface="Cambria Math" panose="02040503050406030204" pitchFamily="18" charset="0"/>
                          </a:rPr>
                          <m:t>𝑓𝑖𝑛</m:t>
                        </m:r>
                      </m:sub>
                    </m:sSub>
                    <m:r>
                      <a:rPr lang="en-GB" sz="2000" i="1" smtClean="0">
                        <a:latin typeface="Cambria Math" panose="02040503050406030204" pitchFamily="18" charset="0"/>
                      </a:rPr>
                      <m:t>=(</m:t>
                    </m:r>
                    <m:r>
                      <a:rPr lang="en-GB" sz="2000" b="0" i="1" smtClean="0">
                        <a:latin typeface="Cambria Math" panose="02040503050406030204" pitchFamily="18" charset="0"/>
                      </a:rPr>
                      <m:t>10.7−28.2</m:t>
                    </m:r>
                    <m:r>
                      <a:rPr lang="en-GB" sz="2000" i="1" smtClean="0">
                        <a:latin typeface="Cambria Math" panose="02040503050406030204" pitchFamily="18" charset="0"/>
                      </a:rPr>
                      <m:t>)</m:t>
                    </m:r>
                    <m:r>
                      <a:rPr lang="en-GB" sz="2000" i="1">
                        <a:latin typeface="Cambria Math" panose="02040503050406030204" pitchFamily="18" charset="0"/>
                      </a:rPr>
                      <m:t>×</m:t>
                    </m:r>
                    <m:sSup>
                      <m:sSupPr>
                        <m:ctrlPr>
                          <a:rPr lang="en-GB" sz="2000" i="1" smtClean="0">
                            <a:latin typeface="Cambria Math" panose="02040503050406030204" pitchFamily="18" charset="0"/>
                          </a:rPr>
                        </m:ctrlPr>
                      </m:sSupPr>
                      <m:e>
                        <m:r>
                          <a:rPr lang="en-GB" sz="2000" i="1">
                            <a:latin typeface="Cambria Math" panose="02040503050406030204" pitchFamily="18" charset="0"/>
                          </a:rPr>
                          <m:t>10</m:t>
                        </m:r>
                      </m:e>
                      <m:sup>
                        <m:r>
                          <a:rPr lang="en-GB" sz="2000" i="1">
                            <a:latin typeface="Cambria Math" panose="02040503050406030204" pitchFamily="18" charset="0"/>
                          </a:rPr>
                          <m:t>−</m:t>
                        </m:r>
                        <m:r>
                          <a:rPr lang="en-GB" sz="2000" b="0" i="1" smtClean="0">
                            <a:latin typeface="Cambria Math" panose="02040503050406030204" pitchFamily="18" charset="0"/>
                          </a:rPr>
                          <m:t>7</m:t>
                        </m:r>
                      </m:sup>
                    </m:sSup>
                    <m:r>
                      <a:rPr lang="en-GB" sz="2000" i="1" smtClean="0">
                        <a:latin typeface="Cambria Math" panose="02040503050406030204" pitchFamily="18" charset="0"/>
                      </a:rPr>
                      <m:t> </m:t>
                    </m:r>
                    <m:sSub>
                      <m:sSubPr>
                        <m:ctrlPr>
                          <a:rPr lang="en-GB" sz="2000" i="1" smtClean="0">
                            <a:latin typeface="Cambria Math" panose="02040503050406030204" pitchFamily="18" charset="0"/>
                          </a:rPr>
                        </m:ctrlPr>
                      </m:sSubPr>
                      <m:e>
                        <m:r>
                          <a:rPr lang="en-GB" sz="2000" i="1" smtClean="0">
                            <a:latin typeface="Cambria Math" panose="02040503050406030204" pitchFamily="18" charset="0"/>
                          </a:rPr>
                          <m:t>𝑀</m:t>
                        </m:r>
                      </m:e>
                      <m:sub>
                        <m:r>
                          <a:rPr lang="en-GB" sz="2000" i="1" smtClean="0">
                            <a:latin typeface="Cambria Math" panose="02040503050406030204" pitchFamily="18" charset="0"/>
                            <a:ea typeface="Cambria Math" panose="02040503050406030204" pitchFamily="18" charset="0"/>
                          </a:rPr>
                          <m:t>⊕</m:t>
                        </m:r>
                      </m:sub>
                    </m:sSub>
                  </m:oMath>
                </a14:m>
                <a:endParaRPr lang="en-GB" sz="2000" dirty="0"/>
              </a:p>
              <a:p>
                <a:endParaRPr lang="en-GB" sz="2000" dirty="0"/>
              </a:p>
              <a:p>
                <a:endParaRPr lang="en-GB" sz="2000" dirty="0"/>
              </a:p>
            </p:txBody>
          </p:sp>
        </mc:Choice>
        <mc:Fallback>
          <p:sp>
            <p:nvSpPr>
              <p:cNvPr id="18" name="Content Placeholder 10">
                <a:extLst>
                  <a:ext uri="{FF2B5EF4-FFF2-40B4-BE49-F238E27FC236}">
                    <a16:creationId xmlns:a16="http://schemas.microsoft.com/office/drawing/2014/main" id="{EA0E776F-E026-0043-AAF6-E5518640B994}"/>
                  </a:ext>
                </a:extLst>
              </p:cNvPr>
              <p:cNvSpPr txBox="1">
                <a:spLocks noRot="1" noChangeAspect="1" noMove="1" noResize="1" noEditPoints="1" noAdjustHandles="1" noChangeArrowheads="1" noChangeShapeType="1" noTextEdit="1"/>
              </p:cNvSpPr>
              <p:nvPr/>
            </p:nvSpPr>
            <p:spPr>
              <a:xfrm>
                <a:off x="756181" y="2142066"/>
                <a:ext cx="4165443" cy="2873688"/>
              </a:xfrm>
              <a:prstGeom prst="rect">
                <a:avLst/>
              </a:prstGeom>
              <a:blipFill>
                <a:blip r:embed="rId4"/>
                <a:stretch>
                  <a:fillRect l="-1524"/>
                </a:stretch>
              </a:blipFill>
            </p:spPr>
            <p:txBody>
              <a:bodyPr/>
              <a:lstStyle/>
              <a:p>
                <a:r>
                  <a:rPr lang="en-GB">
                    <a:noFill/>
                  </a:rPr>
                  <a:t> </a:t>
                </a:r>
              </a:p>
            </p:txBody>
          </p:sp>
        </mc:Fallback>
      </mc:AlternateContent>
      <p:sp>
        <p:nvSpPr>
          <p:cNvPr id="14" name="Footer Placeholder 3">
            <a:extLst>
              <a:ext uri="{FF2B5EF4-FFF2-40B4-BE49-F238E27FC236}">
                <a16:creationId xmlns:a16="http://schemas.microsoft.com/office/drawing/2014/main" id="{81ACF006-493C-9D42-9D94-9CA230DF789A}"/>
              </a:ext>
            </a:extLst>
          </p:cNvPr>
          <p:cNvSpPr>
            <a:spLocks noGrp="1"/>
          </p:cNvSpPr>
          <p:nvPr>
            <p:ph type="ftr" sz="quarter" idx="11"/>
          </p:nvPr>
        </p:nvSpPr>
        <p:spPr>
          <a:xfrm>
            <a:off x="4455626" y="6480175"/>
            <a:ext cx="3280748" cy="377825"/>
          </a:xfrm>
        </p:spPr>
        <p:txBody>
          <a:bodyPr/>
          <a:lstStyle/>
          <a:p>
            <a:r>
              <a:rPr lang="en-US" sz="1400" dirty="0"/>
              <a:t>Catriona Sinclair – Rocky Worlds - 8/1/20</a:t>
            </a:r>
          </a:p>
        </p:txBody>
      </p:sp>
    </p:spTree>
    <p:extLst>
      <p:ext uri="{BB962C8B-B14F-4D97-AF65-F5344CB8AC3E}">
        <p14:creationId xmlns:p14="http://schemas.microsoft.com/office/powerpoint/2010/main" val="3252086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6F4B0-6E5A-CE41-AD4A-555B35A70CAA}"/>
              </a:ext>
            </a:extLst>
          </p:cNvPr>
          <p:cNvSpPr>
            <a:spLocks noGrp="1"/>
          </p:cNvSpPr>
          <p:nvPr>
            <p:ph type="title"/>
          </p:nvPr>
        </p:nvSpPr>
        <p:spPr/>
        <p:txBody>
          <a:bodyPr>
            <a:normAutofit/>
          </a:bodyPr>
          <a:lstStyle/>
          <a:p>
            <a:r>
              <a:rPr lang="en-GB" dirty="0"/>
              <a:t>Terrestrial Planet Atmospheres:</a:t>
            </a:r>
            <a:br>
              <a:rPr lang="en-GB" dirty="0"/>
            </a:br>
            <a:r>
              <a:rPr lang="en-GB" dirty="0"/>
              <a:t>formation and evolution</a:t>
            </a:r>
          </a:p>
        </p:txBody>
      </p:sp>
      <p:sp>
        <p:nvSpPr>
          <p:cNvPr id="3" name="Content Placeholder 2">
            <a:extLst>
              <a:ext uri="{FF2B5EF4-FFF2-40B4-BE49-F238E27FC236}">
                <a16:creationId xmlns:a16="http://schemas.microsoft.com/office/drawing/2014/main" id="{8D85272F-CC22-C042-8906-362FA86A6BEC}"/>
              </a:ext>
            </a:extLst>
          </p:cNvPr>
          <p:cNvSpPr>
            <a:spLocks noGrp="1"/>
          </p:cNvSpPr>
          <p:nvPr>
            <p:ph idx="1"/>
          </p:nvPr>
        </p:nvSpPr>
        <p:spPr>
          <a:xfrm>
            <a:off x="685799" y="1952252"/>
            <a:ext cx="10131425" cy="1031438"/>
          </a:xfrm>
        </p:spPr>
        <p:txBody>
          <a:bodyPr>
            <a:normAutofit/>
          </a:bodyPr>
          <a:lstStyle/>
          <a:p>
            <a:r>
              <a:rPr lang="en-GB" sz="2000" dirty="0"/>
              <a:t>Many processes determine the evolution of terrestrial planet atmospheres:</a:t>
            </a:r>
          </a:p>
        </p:txBody>
      </p:sp>
      <p:sp>
        <p:nvSpPr>
          <p:cNvPr id="9" name="Content Placeholder 2">
            <a:extLst>
              <a:ext uri="{FF2B5EF4-FFF2-40B4-BE49-F238E27FC236}">
                <a16:creationId xmlns:a16="http://schemas.microsoft.com/office/drawing/2014/main" id="{E2901B96-C12C-CB4E-B84C-4FD6B89FF797}"/>
              </a:ext>
            </a:extLst>
          </p:cNvPr>
          <p:cNvSpPr txBox="1">
            <a:spLocks/>
          </p:cNvSpPr>
          <p:nvPr/>
        </p:nvSpPr>
        <p:spPr>
          <a:xfrm>
            <a:off x="685800" y="5431305"/>
            <a:ext cx="10131425" cy="605117"/>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lvl="1"/>
            <a:r>
              <a:rPr lang="en-GB" sz="1800" dirty="0"/>
              <a:t>Biological processes</a:t>
            </a:r>
          </a:p>
        </p:txBody>
      </p:sp>
      <p:sp>
        <p:nvSpPr>
          <p:cNvPr id="10" name="Content Placeholder 2">
            <a:extLst>
              <a:ext uri="{FF2B5EF4-FFF2-40B4-BE49-F238E27FC236}">
                <a16:creationId xmlns:a16="http://schemas.microsoft.com/office/drawing/2014/main" id="{1BC4076E-C4E7-154A-87AE-980128454B74}"/>
              </a:ext>
            </a:extLst>
          </p:cNvPr>
          <p:cNvSpPr txBox="1">
            <a:spLocks/>
          </p:cNvSpPr>
          <p:nvPr/>
        </p:nvSpPr>
        <p:spPr>
          <a:xfrm>
            <a:off x="685800" y="4784539"/>
            <a:ext cx="10131425" cy="605117"/>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lvl="1"/>
            <a:r>
              <a:rPr lang="en-GB" sz="1800" dirty="0"/>
              <a:t>Climate / Oceans / Ice caps</a:t>
            </a:r>
          </a:p>
        </p:txBody>
      </p:sp>
      <p:sp>
        <p:nvSpPr>
          <p:cNvPr id="11" name="Content Placeholder 2">
            <a:extLst>
              <a:ext uri="{FF2B5EF4-FFF2-40B4-BE49-F238E27FC236}">
                <a16:creationId xmlns:a16="http://schemas.microsoft.com/office/drawing/2014/main" id="{CED15DD7-CD35-8947-A7E5-B39F45435893}"/>
              </a:ext>
            </a:extLst>
          </p:cNvPr>
          <p:cNvSpPr txBox="1">
            <a:spLocks/>
          </p:cNvSpPr>
          <p:nvPr/>
        </p:nvSpPr>
        <p:spPr>
          <a:xfrm>
            <a:off x="685800" y="4139641"/>
            <a:ext cx="10131425" cy="605117"/>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lvl="1"/>
            <a:r>
              <a:rPr lang="en-GB" sz="1800" dirty="0"/>
              <a:t>Geological cycles</a:t>
            </a:r>
          </a:p>
        </p:txBody>
      </p:sp>
      <p:sp>
        <p:nvSpPr>
          <p:cNvPr id="12" name="Content Placeholder 2">
            <a:extLst>
              <a:ext uri="{FF2B5EF4-FFF2-40B4-BE49-F238E27FC236}">
                <a16:creationId xmlns:a16="http://schemas.microsoft.com/office/drawing/2014/main" id="{E53604A0-E5EF-0342-98D0-B1A6E6C7DFDC}"/>
              </a:ext>
            </a:extLst>
          </p:cNvPr>
          <p:cNvSpPr txBox="1">
            <a:spLocks/>
          </p:cNvSpPr>
          <p:nvPr/>
        </p:nvSpPr>
        <p:spPr>
          <a:xfrm>
            <a:off x="685800" y="3498478"/>
            <a:ext cx="10131425" cy="605117"/>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lvl="1"/>
            <a:r>
              <a:rPr lang="en-GB" sz="1800" dirty="0"/>
              <a:t>Mantle – Atmosphere exchange</a:t>
            </a:r>
          </a:p>
        </p:txBody>
      </p:sp>
      <p:sp>
        <p:nvSpPr>
          <p:cNvPr id="13" name="Content Placeholder 2">
            <a:extLst>
              <a:ext uri="{FF2B5EF4-FFF2-40B4-BE49-F238E27FC236}">
                <a16:creationId xmlns:a16="http://schemas.microsoft.com/office/drawing/2014/main" id="{C7F33A3B-E2E4-FA46-B070-F6EA07B03F6B}"/>
              </a:ext>
            </a:extLst>
          </p:cNvPr>
          <p:cNvSpPr txBox="1">
            <a:spLocks/>
          </p:cNvSpPr>
          <p:nvPr/>
        </p:nvSpPr>
        <p:spPr>
          <a:xfrm>
            <a:off x="685799" y="2851712"/>
            <a:ext cx="10131425" cy="605117"/>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lvl="1"/>
            <a:r>
              <a:rPr lang="en-GB" sz="1800" dirty="0"/>
              <a:t>Stellar Irradiation</a:t>
            </a:r>
            <a:endParaRPr lang="en-GB" sz="100" dirty="0"/>
          </a:p>
        </p:txBody>
      </p:sp>
      <p:sp>
        <p:nvSpPr>
          <p:cNvPr id="14" name="Content Placeholder 2">
            <a:extLst>
              <a:ext uri="{FF2B5EF4-FFF2-40B4-BE49-F238E27FC236}">
                <a16:creationId xmlns:a16="http://schemas.microsoft.com/office/drawing/2014/main" id="{1CB2EF77-25F1-EA47-B37C-FF498D717F15}"/>
              </a:ext>
            </a:extLst>
          </p:cNvPr>
          <p:cNvSpPr txBox="1">
            <a:spLocks/>
          </p:cNvSpPr>
          <p:nvPr/>
        </p:nvSpPr>
        <p:spPr>
          <a:xfrm>
            <a:off x="685799" y="6077600"/>
            <a:ext cx="10131425" cy="605117"/>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lvl="1"/>
            <a:r>
              <a:rPr lang="en-GB" sz="1800" dirty="0"/>
              <a:t>Impacts</a:t>
            </a:r>
          </a:p>
        </p:txBody>
      </p:sp>
      <p:sp>
        <p:nvSpPr>
          <p:cNvPr id="15" name="Footer Placeholder 3">
            <a:extLst>
              <a:ext uri="{FF2B5EF4-FFF2-40B4-BE49-F238E27FC236}">
                <a16:creationId xmlns:a16="http://schemas.microsoft.com/office/drawing/2014/main" id="{2E9FB6D0-167A-C747-8714-A89C49D5DC1A}"/>
              </a:ext>
            </a:extLst>
          </p:cNvPr>
          <p:cNvSpPr>
            <a:spLocks noGrp="1"/>
          </p:cNvSpPr>
          <p:nvPr>
            <p:ph type="ftr" sz="quarter" idx="11"/>
          </p:nvPr>
        </p:nvSpPr>
        <p:spPr>
          <a:xfrm>
            <a:off x="4455626" y="6480175"/>
            <a:ext cx="3280748" cy="377825"/>
          </a:xfrm>
        </p:spPr>
        <p:txBody>
          <a:bodyPr/>
          <a:lstStyle/>
          <a:p>
            <a:r>
              <a:rPr lang="en-US" sz="1400" dirty="0"/>
              <a:t>Catriona Sinclair – Rocky Worlds - 8/1/20</a:t>
            </a:r>
          </a:p>
        </p:txBody>
      </p:sp>
    </p:spTree>
    <p:extLst>
      <p:ext uri="{BB962C8B-B14F-4D97-AF65-F5344CB8AC3E}">
        <p14:creationId xmlns:p14="http://schemas.microsoft.com/office/powerpoint/2010/main" val="4220766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9AB4-DC43-664E-98F5-4EF8712B0358}"/>
              </a:ext>
            </a:extLst>
          </p:cNvPr>
          <p:cNvSpPr>
            <a:spLocks noGrp="1"/>
          </p:cNvSpPr>
          <p:nvPr>
            <p:ph type="title"/>
          </p:nvPr>
        </p:nvSpPr>
        <p:spPr/>
        <p:txBody>
          <a:bodyPr/>
          <a:lstStyle/>
          <a:p>
            <a:r>
              <a:rPr lang="en-GB" dirty="0"/>
              <a:t>Initial Conditions</a:t>
            </a:r>
          </a:p>
        </p:txBody>
      </p:sp>
      <p:sp>
        <p:nvSpPr>
          <p:cNvPr id="11" name="Content Placeholder 10">
            <a:extLst>
              <a:ext uri="{FF2B5EF4-FFF2-40B4-BE49-F238E27FC236}">
                <a16:creationId xmlns:a16="http://schemas.microsoft.com/office/drawing/2014/main" id="{1AF6977D-449A-DA46-87BE-C60C0DF50A10}"/>
              </a:ext>
            </a:extLst>
          </p:cNvPr>
          <p:cNvSpPr>
            <a:spLocks noGrp="1"/>
          </p:cNvSpPr>
          <p:nvPr>
            <p:ph sz="half" idx="2"/>
          </p:nvPr>
        </p:nvSpPr>
        <p:spPr>
          <a:xfrm>
            <a:off x="756181" y="2142065"/>
            <a:ext cx="4165443" cy="3649133"/>
          </a:xfrm>
        </p:spPr>
        <p:txBody>
          <a:bodyPr>
            <a:normAutofit/>
          </a:bodyPr>
          <a:lstStyle/>
          <a:p>
            <a:r>
              <a:rPr lang="en-GB" sz="2000" dirty="0"/>
              <a:t>100 Runs</a:t>
            </a:r>
          </a:p>
          <a:p>
            <a:endParaRPr lang="en-GB" sz="2000" dirty="0"/>
          </a:p>
          <a:p>
            <a:endParaRPr lang="en-GB" sz="2000" dirty="0"/>
          </a:p>
          <a:p>
            <a:endParaRPr lang="en-GB" sz="2000" dirty="0"/>
          </a:p>
          <a:p>
            <a:endParaRPr lang="en-GB" sz="2000" dirty="0"/>
          </a:p>
        </p:txBody>
      </p:sp>
      <p:sp>
        <p:nvSpPr>
          <p:cNvPr id="6" name="Footer Placeholder 3">
            <a:extLst>
              <a:ext uri="{FF2B5EF4-FFF2-40B4-BE49-F238E27FC236}">
                <a16:creationId xmlns:a16="http://schemas.microsoft.com/office/drawing/2014/main" id="{26B78111-D3FA-D54F-9C8A-980B01DBCF23}"/>
              </a:ext>
            </a:extLst>
          </p:cNvPr>
          <p:cNvSpPr>
            <a:spLocks noGrp="1"/>
          </p:cNvSpPr>
          <p:nvPr>
            <p:ph type="ftr" sz="quarter" idx="11"/>
          </p:nvPr>
        </p:nvSpPr>
        <p:spPr>
          <a:xfrm>
            <a:off x="4455626" y="6480175"/>
            <a:ext cx="3280748" cy="377825"/>
          </a:xfrm>
        </p:spPr>
        <p:txBody>
          <a:bodyPr/>
          <a:lstStyle/>
          <a:p>
            <a:r>
              <a:rPr lang="en-US" sz="1400" dirty="0"/>
              <a:t>Catriona Sinclair – Rocky Worlds - 8/1/20</a:t>
            </a:r>
          </a:p>
        </p:txBody>
      </p:sp>
    </p:spTree>
    <p:extLst>
      <p:ext uri="{BB962C8B-B14F-4D97-AF65-F5344CB8AC3E}">
        <p14:creationId xmlns:p14="http://schemas.microsoft.com/office/powerpoint/2010/main" val="5820032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9AB4-DC43-664E-98F5-4EF8712B0358}"/>
              </a:ext>
            </a:extLst>
          </p:cNvPr>
          <p:cNvSpPr>
            <a:spLocks noGrp="1"/>
          </p:cNvSpPr>
          <p:nvPr>
            <p:ph type="title"/>
          </p:nvPr>
        </p:nvSpPr>
        <p:spPr/>
        <p:txBody>
          <a:bodyPr/>
          <a:lstStyle/>
          <a:p>
            <a:r>
              <a:rPr lang="en-GB" dirty="0"/>
              <a:t>Initial Conditions</a:t>
            </a:r>
          </a:p>
        </p:txBody>
      </p:sp>
      <p:sp>
        <p:nvSpPr>
          <p:cNvPr id="11" name="Content Placeholder 10">
            <a:extLst>
              <a:ext uri="{FF2B5EF4-FFF2-40B4-BE49-F238E27FC236}">
                <a16:creationId xmlns:a16="http://schemas.microsoft.com/office/drawing/2014/main" id="{1AF6977D-449A-DA46-87BE-C60C0DF50A10}"/>
              </a:ext>
            </a:extLst>
          </p:cNvPr>
          <p:cNvSpPr>
            <a:spLocks noGrp="1"/>
          </p:cNvSpPr>
          <p:nvPr>
            <p:ph sz="half" idx="2"/>
          </p:nvPr>
        </p:nvSpPr>
        <p:spPr>
          <a:xfrm>
            <a:off x="756181" y="2142065"/>
            <a:ext cx="4165443" cy="3649133"/>
          </a:xfrm>
        </p:spPr>
        <p:txBody>
          <a:bodyPr>
            <a:normAutofit/>
          </a:bodyPr>
          <a:lstStyle/>
          <a:p>
            <a:r>
              <a:rPr lang="en-GB" sz="2000" dirty="0"/>
              <a:t>100 Runs</a:t>
            </a:r>
          </a:p>
          <a:p>
            <a:endParaRPr lang="en-GB" sz="2000" dirty="0"/>
          </a:p>
          <a:p>
            <a:r>
              <a:rPr lang="en-GB" sz="2000" dirty="0"/>
              <a:t>Initial conditions</a:t>
            </a:r>
          </a:p>
          <a:p>
            <a:endParaRPr lang="en-GB" sz="2000" dirty="0"/>
          </a:p>
          <a:p>
            <a:endParaRPr lang="en-GB" sz="2000" dirty="0"/>
          </a:p>
        </p:txBody>
      </p:sp>
      <p:sp>
        <p:nvSpPr>
          <p:cNvPr id="6" name="Footer Placeholder 3">
            <a:extLst>
              <a:ext uri="{FF2B5EF4-FFF2-40B4-BE49-F238E27FC236}">
                <a16:creationId xmlns:a16="http://schemas.microsoft.com/office/drawing/2014/main" id="{26B78111-D3FA-D54F-9C8A-980B01DBCF23}"/>
              </a:ext>
            </a:extLst>
          </p:cNvPr>
          <p:cNvSpPr>
            <a:spLocks noGrp="1"/>
          </p:cNvSpPr>
          <p:nvPr>
            <p:ph type="ftr" sz="quarter" idx="11"/>
          </p:nvPr>
        </p:nvSpPr>
        <p:spPr>
          <a:xfrm>
            <a:off x="4455626" y="6480175"/>
            <a:ext cx="3280748" cy="377825"/>
          </a:xfrm>
        </p:spPr>
        <p:txBody>
          <a:bodyPr/>
          <a:lstStyle/>
          <a:p>
            <a:r>
              <a:rPr lang="en-US" sz="1400" dirty="0"/>
              <a:t>Catriona Sinclair – Rocky Worlds - 8/1/20</a:t>
            </a: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D44F70ED-721B-2341-A8C8-69379B009FDC}"/>
                  </a:ext>
                </a:extLst>
              </p:cNvPr>
              <p:cNvSpPr txBox="1"/>
              <p:nvPr/>
            </p:nvSpPr>
            <p:spPr>
              <a:xfrm>
                <a:off x="3039765" y="3398751"/>
                <a:ext cx="2678862" cy="1135760"/>
              </a:xfrm>
              <a:prstGeom prst="rect">
                <a:avLst/>
              </a:prstGeom>
              <a:noFill/>
              <a:ln>
                <a:solidFill>
                  <a:srgbClr val="00B0F0"/>
                </a:solidFill>
              </a:ln>
            </p:spPr>
            <p:txBody>
              <a:bodyPr wrap="square" rtlCol="0">
                <a:spAutoFit/>
              </a:bodyPr>
              <a:lstStyle/>
              <a:p>
                <a:pPr algn="ctr"/>
                <a14:m>
                  <m:oMath xmlns:m="http://schemas.openxmlformats.org/officeDocument/2006/math">
                    <m:sSub>
                      <m:sSubPr>
                        <m:ctrlPr>
                          <a:rPr lang="en-GB" i="1" dirty="0" smtClean="0">
                            <a:solidFill>
                              <a:srgbClr val="00B0F0"/>
                            </a:solidFill>
                            <a:latin typeface="Cambria Math" panose="02040503050406030204" pitchFamily="18" charset="0"/>
                          </a:rPr>
                        </m:ctrlPr>
                      </m:sSubPr>
                      <m:e>
                        <m:r>
                          <a:rPr lang="en-GB" i="1" dirty="0" smtClean="0">
                            <a:solidFill>
                              <a:srgbClr val="00B0F0"/>
                            </a:solidFill>
                            <a:latin typeface="Cambria Math" panose="02040503050406030204" pitchFamily="18" charset="0"/>
                          </a:rPr>
                          <m:t>𝑚</m:t>
                        </m:r>
                      </m:e>
                      <m:sub>
                        <m:r>
                          <a:rPr lang="en-GB" i="1" dirty="0" smtClean="0">
                            <a:solidFill>
                              <a:srgbClr val="00B0F0"/>
                            </a:solidFill>
                            <a:latin typeface="Cambria Math" panose="02040503050406030204" pitchFamily="18" charset="0"/>
                          </a:rPr>
                          <m:t>0</m:t>
                        </m:r>
                      </m:sub>
                    </m:sSub>
                    <m:r>
                      <a:rPr lang="en-GB" i="1" dirty="0" smtClean="0">
                        <a:solidFill>
                          <a:srgbClr val="00B0F0"/>
                        </a:solidFill>
                        <a:latin typeface="Cambria Math" panose="02040503050406030204" pitchFamily="18" charset="0"/>
                      </a:rPr>
                      <m:t>=</m:t>
                    </m:r>
                    <m:r>
                      <a:rPr lang="en-GB" b="0" i="1" dirty="0" smtClean="0">
                        <a:solidFill>
                          <a:srgbClr val="00B0F0"/>
                        </a:solidFill>
                        <a:latin typeface="Cambria Math" panose="02040503050406030204" pitchFamily="18" charset="0"/>
                      </a:rPr>
                      <m:t> </m:t>
                    </m:r>
                    <m:d>
                      <m:dPr>
                        <m:begChr m:val="{"/>
                        <m:endChr m:val="}"/>
                        <m:ctrlPr>
                          <a:rPr lang="en-GB" b="0" i="1" dirty="0" smtClean="0">
                            <a:solidFill>
                              <a:srgbClr val="00B0F0"/>
                            </a:solidFill>
                            <a:latin typeface="Cambria Math" panose="02040503050406030204" pitchFamily="18" charset="0"/>
                            <a:ea typeface="Cambria Math" panose="02040503050406030204" pitchFamily="18" charset="0"/>
                          </a:rPr>
                        </m:ctrlPr>
                      </m:dPr>
                      <m:e>
                        <m:m>
                          <m:mPr>
                            <m:mcs>
                              <m:mc>
                                <m:mcPr>
                                  <m:count m:val="1"/>
                                  <m:mcJc m:val="center"/>
                                </m:mcPr>
                              </m:mc>
                            </m:mcs>
                            <m:ctrlPr>
                              <a:rPr lang="en-GB" i="1" dirty="0">
                                <a:solidFill>
                                  <a:srgbClr val="00B0F0"/>
                                </a:solidFill>
                                <a:latin typeface="Cambria Math" panose="02040503050406030204" pitchFamily="18" charset="0"/>
                                <a:ea typeface="Cambria Math" panose="02040503050406030204" pitchFamily="18" charset="0"/>
                              </a:rPr>
                            </m:ctrlPr>
                          </m:mPr>
                          <m:mr>
                            <m:e>
                              <m:r>
                                <a:rPr lang="en-GB" i="1" dirty="0">
                                  <a:solidFill>
                                    <a:srgbClr val="00B0F0"/>
                                  </a:solidFill>
                                  <a:latin typeface="Cambria Math" panose="02040503050406030204" pitchFamily="18" charset="0"/>
                                </a:rPr>
                                <m:t>0.85 </m:t>
                              </m:r>
                              <m:r>
                                <a:rPr lang="en-GB" i="1" dirty="0">
                                  <a:solidFill>
                                    <a:srgbClr val="00B0F0"/>
                                  </a:solidFill>
                                  <a:latin typeface="Cambria Math" panose="02040503050406030204" pitchFamily="18" charset="0"/>
                                  <a:ea typeface="Cambria Math" panose="02040503050406030204" pitchFamily="18" charset="0"/>
                                </a:rPr>
                                <m:t>× </m:t>
                              </m:r>
                              <m:sSup>
                                <m:sSupPr>
                                  <m:ctrlPr>
                                    <a:rPr lang="en-GB" i="1" dirty="0">
                                      <a:solidFill>
                                        <a:srgbClr val="00B0F0"/>
                                      </a:solidFill>
                                      <a:latin typeface="Cambria Math" panose="02040503050406030204" pitchFamily="18" charset="0"/>
                                      <a:ea typeface="Cambria Math" panose="02040503050406030204" pitchFamily="18" charset="0"/>
                                    </a:rPr>
                                  </m:ctrlPr>
                                </m:sSupPr>
                                <m:e>
                                  <m:r>
                                    <a:rPr lang="en-GB" i="1" dirty="0">
                                      <a:solidFill>
                                        <a:srgbClr val="00B0F0"/>
                                      </a:solidFill>
                                      <a:latin typeface="Cambria Math" panose="02040503050406030204" pitchFamily="18" charset="0"/>
                                      <a:ea typeface="Cambria Math" panose="02040503050406030204" pitchFamily="18" charset="0"/>
                                    </a:rPr>
                                    <m:t>10</m:t>
                                  </m:r>
                                </m:e>
                                <m:sup>
                                  <m:r>
                                    <a:rPr lang="en-GB" i="1" dirty="0">
                                      <a:solidFill>
                                        <a:srgbClr val="00B0F0"/>
                                      </a:solidFill>
                                      <a:latin typeface="Cambria Math" panose="02040503050406030204" pitchFamily="18" charset="0"/>
                                      <a:ea typeface="Cambria Math" panose="02040503050406030204" pitchFamily="18" charset="0"/>
                                    </a:rPr>
                                    <m:t>−7</m:t>
                                  </m:r>
                                </m:sup>
                              </m:sSup>
                            </m:e>
                          </m:mr>
                          <m:mr>
                            <m:e>
                              <m:r>
                                <a:rPr lang="en-GB" i="1" dirty="0">
                                  <a:solidFill>
                                    <a:srgbClr val="00B0F0"/>
                                  </a:solidFill>
                                  <a:latin typeface="Cambria Math" panose="02040503050406030204" pitchFamily="18" charset="0"/>
                                </a:rPr>
                                <m:t>0.85 </m:t>
                              </m:r>
                              <m:r>
                                <a:rPr lang="en-GB" i="1" dirty="0">
                                  <a:solidFill>
                                    <a:srgbClr val="00B0F0"/>
                                  </a:solidFill>
                                  <a:latin typeface="Cambria Math" panose="02040503050406030204" pitchFamily="18" charset="0"/>
                                  <a:ea typeface="Cambria Math" panose="02040503050406030204" pitchFamily="18" charset="0"/>
                                </a:rPr>
                                <m:t>× </m:t>
                              </m:r>
                              <m:sSup>
                                <m:sSupPr>
                                  <m:ctrlPr>
                                    <a:rPr lang="en-GB" i="1" dirty="0">
                                      <a:solidFill>
                                        <a:srgbClr val="00B0F0"/>
                                      </a:solidFill>
                                      <a:latin typeface="Cambria Math" panose="02040503050406030204" pitchFamily="18" charset="0"/>
                                      <a:ea typeface="Cambria Math" panose="02040503050406030204" pitchFamily="18" charset="0"/>
                                    </a:rPr>
                                  </m:ctrlPr>
                                </m:sSupPr>
                                <m:e>
                                  <m:r>
                                    <a:rPr lang="en-GB" i="1" dirty="0">
                                      <a:solidFill>
                                        <a:srgbClr val="00B0F0"/>
                                      </a:solidFill>
                                      <a:latin typeface="Cambria Math" panose="02040503050406030204" pitchFamily="18" charset="0"/>
                                      <a:ea typeface="Cambria Math" panose="02040503050406030204" pitchFamily="18" charset="0"/>
                                    </a:rPr>
                                    <m:t>10</m:t>
                                  </m:r>
                                </m:e>
                                <m:sup>
                                  <m:r>
                                    <a:rPr lang="en-GB" i="1" dirty="0">
                                      <a:solidFill>
                                        <a:srgbClr val="00B0F0"/>
                                      </a:solidFill>
                                      <a:latin typeface="Cambria Math" panose="02040503050406030204" pitchFamily="18" charset="0"/>
                                      <a:ea typeface="Cambria Math" panose="02040503050406030204" pitchFamily="18" charset="0"/>
                                    </a:rPr>
                                    <m:t>−</m:t>
                                  </m:r>
                                  <m:r>
                                    <a:rPr lang="en-GB" i="1" dirty="0">
                                      <a:solidFill>
                                        <a:srgbClr val="00B0F0"/>
                                      </a:solidFill>
                                      <a:latin typeface="Cambria Math" panose="02040503050406030204" pitchFamily="18" charset="0"/>
                                      <a:ea typeface="Cambria Math" panose="02040503050406030204" pitchFamily="18" charset="0"/>
                                    </a:rPr>
                                    <m:t>6</m:t>
                                  </m:r>
                                </m:sup>
                              </m:sSup>
                            </m:e>
                          </m:mr>
                          <m:mr>
                            <m:e>
                              <m:r>
                                <a:rPr lang="en-GB" i="1" dirty="0">
                                  <a:solidFill>
                                    <a:srgbClr val="00B0F0"/>
                                  </a:solidFill>
                                  <a:latin typeface="Cambria Math" panose="02040503050406030204" pitchFamily="18" charset="0"/>
                                </a:rPr>
                                <m:t>0.85 </m:t>
                              </m:r>
                              <m:r>
                                <a:rPr lang="en-GB" i="1" dirty="0">
                                  <a:solidFill>
                                    <a:srgbClr val="00B0F0"/>
                                  </a:solidFill>
                                  <a:latin typeface="Cambria Math" panose="02040503050406030204" pitchFamily="18" charset="0"/>
                                  <a:ea typeface="Cambria Math" panose="02040503050406030204" pitchFamily="18" charset="0"/>
                                </a:rPr>
                                <m:t>× </m:t>
                              </m:r>
                              <m:sSup>
                                <m:sSupPr>
                                  <m:ctrlPr>
                                    <a:rPr lang="en-GB" i="1" dirty="0">
                                      <a:solidFill>
                                        <a:srgbClr val="00B0F0"/>
                                      </a:solidFill>
                                      <a:latin typeface="Cambria Math" panose="02040503050406030204" pitchFamily="18" charset="0"/>
                                      <a:ea typeface="Cambria Math" panose="02040503050406030204" pitchFamily="18" charset="0"/>
                                    </a:rPr>
                                  </m:ctrlPr>
                                </m:sSupPr>
                                <m:e>
                                  <m:r>
                                    <a:rPr lang="en-GB" i="1" dirty="0">
                                      <a:solidFill>
                                        <a:srgbClr val="00B0F0"/>
                                      </a:solidFill>
                                      <a:latin typeface="Cambria Math" panose="02040503050406030204" pitchFamily="18" charset="0"/>
                                      <a:ea typeface="Cambria Math" panose="02040503050406030204" pitchFamily="18" charset="0"/>
                                    </a:rPr>
                                    <m:t>10</m:t>
                                  </m:r>
                                </m:e>
                                <m:sup>
                                  <m:r>
                                    <a:rPr lang="en-GB" i="1" dirty="0">
                                      <a:solidFill>
                                        <a:srgbClr val="00B0F0"/>
                                      </a:solidFill>
                                      <a:latin typeface="Cambria Math" panose="02040503050406030204" pitchFamily="18" charset="0"/>
                                      <a:ea typeface="Cambria Math" panose="02040503050406030204" pitchFamily="18" charset="0"/>
                                    </a:rPr>
                                    <m:t>−</m:t>
                                  </m:r>
                                  <m:r>
                                    <a:rPr lang="en-GB" i="1" dirty="0">
                                      <a:solidFill>
                                        <a:srgbClr val="00B0F0"/>
                                      </a:solidFill>
                                      <a:latin typeface="Cambria Math" panose="02040503050406030204" pitchFamily="18" charset="0"/>
                                      <a:ea typeface="Cambria Math" panose="02040503050406030204" pitchFamily="18" charset="0"/>
                                    </a:rPr>
                                    <m:t>5</m:t>
                                  </m:r>
                                </m:sup>
                              </m:sSup>
                            </m:e>
                          </m:mr>
                        </m:m>
                      </m:e>
                    </m:d>
                    <m:r>
                      <a:rPr lang="en-GB" b="0" i="1" dirty="0" smtClean="0">
                        <a:solidFill>
                          <a:srgbClr val="00B0F0"/>
                        </a:solidFill>
                        <a:latin typeface="Cambria Math" panose="02040503050406030204" pitchFamily="18" charset="0"/>
                        <a:ea typeface="Cambria Math" panose="02040503050406030204" pitchFamily="18" charset="0"/>
                      </a:rPr>
                      <m:t> </m:t>
                    </m:r>
                    <m:sSub>
                      <m:sSubPr>
                        <m:ctrlPr>
                          <a:rPr lang="en-GB" b="0" i="1" dirty="0" smtClean="0">
                            <a:solidFill>
                              <a:srgbClr val="00B0F0"/>
                            </a:solidFill>
                            <a:latin typeface="Cambria Math" panose="02040503050406030204" pitchFamily="18" charset="0"/>
                            <a:ea typeface="Cambria Math" panose="02040503050406030204" pitchFamily="18" charset="0"/>
                          </a:rPr>
                        </m:ctrlPr>
                      </m:sSubPr>
                      <m:e>
                        <m:r>
                          <a:rPr lang="en-GB" b="0" i="1" dirty="0" smtClean="0">
                            <a:solidFill>
                              <a:srgbClr val="00B0F0"/>
                            </a:solidFill>
                            <a:latin typeface="Cambria Math" panose="02040503050406030204" pitchFamily="18" charset="0"/>
                            <a:ea typeface="Cambria Math" panose="02040503050406030204" pitchFamily="18" charset="0"/>
                          </a:rPr>
                          <m:t>𝑀</m:t>
                        </m:r>
                      </m:e>
                      <m:sub>
                        <m:r>
                          <a:rPr lang="en-GB" b="0" i="1" dirty="0" smtClean="0">
                            <a:solidFill>
                              <a:srgbClr val="00B0F0"/>
                            </a:solidFill>
                            <a:latin typeface="Cambria Math" panose="02040503050406030204" pitchFamily="18" charset="0"/>
                            <a:ea typeface="Cambria Math" panose="02040503050406030204" pitchFamily="18" charset="0"/>
                          </a:rPr>
                          <m:t>𝐸</m:t>
                        </m:r>
                      </m:sub>
                    </m:sSub>
                  </m:oMath>
                </a14:m>
                <a:r>
                  <a:rPr lang="en-GB" dirty="0">
                    <a:solidFill>
                      <a:srgbClr val="00B0F0"/>
                    </a:solidFill>
                  </a:rPr>
                  <a:t> </a:t>
                </a:r>
              </a:p>
              <a:p>
                <a:pPr algn="ctr"/>
                <a14:m>
                  <m:oMathPara xmlns:m="http://schemas.openxmlformats.org/officeDocument/2006/math">
                    <m:oMathParaPr>
                      <m:jc m:val="centerGroup"/>
                    </m:oMathParaPr>
                    <m:oMath xmlns:m="http://schemas.openxmlformats.org/officeDocument/2006/math">
                      <m:r>
                        <a:rPr lang="en-GB" b="0" i="1" smtClean="0">
                          <a:solidFill>
                            <a:srgbClr val="00B0F0"/>
                          </a:solidFill>
                          <a:latin typeface="Cambria Math" panose="02040503050406030204" pitchFamily="18" charset="0"/>
                        </a:rPr>
                        <m:t>𝜇</m:t>
                      </m:r>
                      <m:r>
                        <a:rPr lang="en-GB" b="0" i="1" smtClean="0">
                          <a:solidFill>
                            <a:srgbClr val="00B0F0"/>
                          </a:solidFill>
                          <a:latin typeface="Cambria Math" panose="02040503050406030204" pitchFamily="18" charset="0"/>
                        </a:rPr>
                        <m:t>=15, 29, 45</m:t>
                      </m:r>
                    </m:oMath>
                  </m:oMathPara>
                </a14:m>
                <a:endParaRPr lang="en-GB" dirty="0">
                  <a:solidFill>
                    <a:srgbClr val="00B0F0"/>
                  </a:solidFill>
                </a:endParaRPr>
              </a:p>
            </p:txBody>
          </p:sp>
        </mc:Choice>
        <mc:Fallback>
          <p:sp>
            <p:nvSpPr>
              <p:cNvPr id="10" name="TextBox 9">
                <a:extLst>
                  <a:ext uri="{FF2B5EF4-FFF2-40B4-BE49-F238E27FC236}">
                    <a16:creationId xmlns:a16="http://schemas.microsoft.com/office/drawing/2014/main" id="{D44F70ED-721B-2341-A8C8-69379B009FDC}"/>
                  </a:ext>
                </a:extLst>
              </p:cNvPr>
              <p:cNvSpPr txBox="1">
                <a:spLocks noRot="1" noChangeAspect="1" noMove="1" noResize="1" noEditPoints="1" noAdjustHandles="1" noChangeArrowheads="1" noChangeShapeType="1" noTextEdit="1"/>
              </p:cNvSpPr>
              <p:nvPr/>
            </p:nvSpPr>
            <p:spPr>
              <a:xfrm>
                <a:off x="3039765" y="3398751"/>
                <a:ext cx="2678862" cy="1135760"/>
              </a:xfrm>
              <a:prstGeom prst="rect">
                <a:avLst/>
              </a:prstGeom>
              <a:blipFill>
                <a:blip r:embed="rId3"/>
                <a:stretch>
                  <a:fillRect/>
                </a:stretch>
              </a:blipFill>
              <a:ln>
                <a:solidFill>
                  <a:srgbClr val="00B0F0"/>
                </a:solidFill>
              </a:ln>
            </p:spPr>
            <p:txBody>
              <a:bodyPr/>
              <a:lstStyle/>
              <a:p>
                <a:r>
                  <a:rPr lang="en-GB">
                    <a:noFill/>
                  </a:rPr>
                  <a:t> </a:t>
                </a:r>
              </a:p>
            </p:txBody>
          </p:sp>
        </mc:Fallback>
      </mc:AlternateContent>
    </p:spTree>
    <p:extLst>
      <p:ext uri="{BB962C8B-B14F-4D97-AF65-F5344CB8AC3E}">
        <p14:creationId xmlns:p14="http://schemas.microsoft.com/office/powerpoint/2010/main" val="41442841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9AB4-DC43-664E-98F5-4EF8712B0358}"/>
              </a:ext>
            </a:extLst>
          </p:cNvPr>
          <p:cNvSpPr>
            <a:spLocks noGrp="1"/>
          </p:cNvSpPr>
          <p:nvPr>
            <p:ph type="title"/>
          </p:nvPr>
        </p:nvSpPr>
        <p:spPr/>
        <p:txBody>
          <a:bodyPr/>
          <a:lstStyle/>
          <a:p>
            <a:r>
              <a:rPr lang="en-GB" dirty="0"/>
              <a:t>Initial Conditions</a:t>
            </a:r>
          </a:p>
        </p:txBody>
      </p:sp>
      <p:sp>
        <p:nvSpPr>
          <p:cNvPr id="11" name="Content Placeholder 10">
            <a:extLst>
              <a:ext uri="{FF2B5EF4-FFF2-40B4-BE49-F238E27FC236}">
                <a16:creationId xmlns:a16="http://schemas.microsoft.com/office/drawing/2014/main" id="{1AF6977D-449A-DA46-87BE-C60C0DF50A10}"/>
              </a:ext>
            </a:extLst>
          </p:cNvPr>
          <p:cNvSpPr>
            <a:spLocks noGrp="1"/>
          </p:cNvSpPr>
          <p:nvPr>
            <p:ph sz="half" idx="2"/>
          </p:nvPr>
        </p:nvSpPr>
        <p:spPr>
          <a:xfrm>
            <a:off x="756181" y="2142065"/>
            <a:ext cx="4165443" cy="3649133"/>
          </a:xfrm>
        </p:spPr>
        <p:txBody>
          <a:bodyPr>
            <a:normAutofit/>
          </a:bodyPr>
          <a:lstStyle/>
          <a:p>
            <a:r>
              <a:rPr lang="en-GB" sz="2000" dirty="0"/>
              <a:t>100 Runs</a:t>
            </a:r>
          </a:p>
          <a:p>
            <a:endParaRPr lang="en-GB" sz="2000" dirty="0"/>
          </a:p>
          <a:p>
            <a:r>
              <a:rPr lang="en-GB" sz="2000" dirty="0"/>
              <a:t>Initial conditions</a:t>
            </a:r>
          </a:p>
          <a:p>
            <a:endParaRPr lang="en-GB" sz="2000" dirty="0"/>
          </a:p>
          <a:p>
            <a:r>
              <a:rPr lang="en-GB" sz="2000" dirty="0"/>
              <a:t>Identical impactor populations</a:t>
            </a:r>
          </a:p>
        </p:txBody>
      </p:sp>
      <p:sp>
        <p:nvSpPr>
          <p:cNvPr id="6" name="Footer Placeholder 3">
            <a:extLst>
              <a:ext uri="{FF2B5EF4-FFF2-40B4-BE49-F238E27FC236}">
                <a16:creationId xmlns:a16="http://schemas.microsoft.com/office/drawing/2014/main" id="{26B78111-D3FA-D54F-9C8A-980B01DBCF23}"/>
              </a:ext>
            </a:extLst>
          </p:cNvPr>
          <p:cNvSpPr>
            <a:spLocks noGrp="1"/>
          </p:cNvSpPr>
          <p:nvPr>
            <p:ph type="ftr" sz="quarter" idx="11"/>
          </p:nvPr>
        </p:nvSpPr>
        <p:spPr>
          <a:xfrm>
            <a:off x="4455626" y="6480175"/>
            <a:ext cx="3280748" cy="377825"/>
          </a:xfrm>
        </p:spPr>
        <p:txBody>
          <a:bodyPr/>
          <a:lstStyle/>
          <a:p>
            <a:r>
              <a:rPr lang="en-US" sz="1400" dirty="0"/>
              <a:t>Catriona Sinclair – Rocky Worlds - 8/1/20</a:t>
            </a: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D44F70ED-721B-2341-A8C8-69379B009FDC}"/>
                  </a:ext>
                </a:extLst>
              </p:cNvPr>
              <p:cNvSpPr txBox="1"/>
              <p:nvPr/>
            </p:nvSpPr>
            <p:spPr>
              <a:xfrm>
                <a:off x="3039765" y="3398751"/>
                <a:ext cx="2678862" cy="1135760"/>
              </a:xfrm>
              <a:prstGeom prst="rect">
                <a:avLst/>
              </a:prstGeom>
              <a:noFill/>
              <a:ln>
                <a:solidFill>
                  <a:srgbClr val="00B0F0"/>
                </a:solidFill>
              </a:ln>
            </p:spPr>
            <p:txBody>
              <a:bodyPr wrap="square" rtlCol="0">
                <a:spAutoFit/>
              </a:bodyPr>
              <a:lstStyle/>
              <a:p>
                <a:pPr algn="ctr"/>
                <a14:m>
                  <m:oMath xmlns:m="http://schemas.openxmlformats.org/officeDocument/2006/math">
                    <m:sSub>
                      <m:sSubPr>
                        <m:ctrlPr>
                          <a:rPr lang="en-GB" i="1" dirty="0" smtClean="0">
                            <a:solidFill>
                              <a:srgbClr val="00B0F0"/>
                            </a:solidFill>
                            <a:latin typeface="Cambria Math" panose="02040503050406030204" pitchFamily="18" charset="0"/>
                          </a:rPr>
                        </m:ctrlPr>
                      </m:sSubPr>
                      <m:e>
                        <m:r>
                          <a:rPr lang="en-GB" i="1" dirty="0" smtClean="0">
                            <a:solidFill>
                              <a:srgbClr val="00B0F0"/>
                            </a:solidFill>
                            <a:latin typeface="Cambria Math" panose="02040503050406030204" pitchFamily="18" charset="0"/>
                          </a:rPr>
                          <m:t>𝑚</m:t>
                        </m:r>
                      </m:e>
                      <m:sub>
                        <m:r>
                          <a:rPr lang="en-GB" i="1" dirty="0" smtClean="0">
                            <a:solidFill>
                              <a:srgbClr val="00B0F0"/>
                            </a:solidFill>
                            <a:latin typeface="Cambria Math" panose="02040503050406030204" pitchFamily="18" charset="0"/>
                          </a:rPr>
                          <m:t>0</m:t>
                        </m:r>
                      </m:sub>
                    </m:sSub>
                    <m:r>
                      <a:rPr lang="en-GB" i="1" dirty="0" smtClean="0">
                        <a:solidFill>
                          <a:srgbClr val="00B0F0"/>
                        </a:solidFill>
                        <a:latin typeface="Cambria Math" panose="02040503050406030204" pitchFamily="18" charset="0"/>
                      </a:rPr>
                      <m:t>=</m:t>
                    </m:r>
                    <m:r>
                      <a:rPr lang="en-GB" b="0" i="1" dirty="0" smtClean="0">
                        <a:solidFill>
                          <a:srgbClr val="00B0F0"/>
                        </a:solidFill>
                        <a:latin typeface="Cambria Math" panose="02040503050406030204" pitchFamily="18" charset="0"/>
                      </a:rPr>
                      <m:t> </m:t>
                    </m:r>
                    <m:d>
                      <m:dPr>
                        <m:begChr m:val="{"/>
                        <m:endChr m:val="}"/>
                        <m:ctrlPr>
                          <a:rPr lang="en-GB" b="0" i="1" dirty="0" smtClean="0">
                            <a:solidFill>
                              <a:srgbClr val="00B0F0"/>
                            </a:solidFill>
                            <a:latin typeface="Cambria Math" panose="02040503050406030204" pitchFamily="18" charset="0"/>
                            <a:ea typeface="Cambria Math" panose="02040503050406030204" pitchFamily="18" charset="0"/>
                          </a:rPr>
                        </m:ctrlPr>
                      </m:dPr>
                      <m:e>
                        <m:m>
                          <m:mPr>
                            <m:mcs>
                              <m:mc>
                                <m:mcPr>
                                  <m:count m:val="1"/>
                                  <m:mcJc m:val="center"/>
                                </m:mcPr>
                              </m:mc>
                            </m:mcs>
                            <m:ctrlPr>
                              <a:rPr lang="en-GB" i="1" dirty="0">
                                <a:solidFill>
                                  <a:srgbClr val="00B0F0"/>
                                </a:solidFill>
                                <a:latin typeface="Cambria Math" panose="02040503050406030204" pitchFamily="18" charset="0"/>
                                <a:ea typeface="Cambria Math" panose="02040503050406030204" pitchFamily="18" charset="0"/>
                              </a:rPr>
                            </m:ctrlPr>
                          </m:mPr>
                          <m:mr>
                            <m:e>
                              <m:r>
                                <a:rPr lang="en-GB" i="1" dirty="0">
                                  <a:solidFill>
                                    <a:srgbClr val="00B0F0"/>
                                  </a:solidFill>
                                  <a:latin typeface="Cambria Math" panose="02040503050406030204" pitchFamily="18" charset="0"/>
                                </a:rPr>
                                <m:t>0.85 </m:t>
                              </m:r>
                              <m:r>
                                <a:rPr lang="en-GB" i="1" dirty="0">
                                  <a:solidFill>
                                    <a:srgbClr val="00B0F0"/>
                                  </a:solidFill>
                                  <a:latin typeface="Cambria Math" panose="02040503050406030204" pitchFamily="18" charset="0"/>
                                  <a:ea typeface="Cambria Math" panose="02040503050406030204" pitchFamily="18" charset="0"/>
                                </a:rPr>
                                <m:t>× </m:t>
                              </m:r>
                              <m:sSup>
                                <m:sSupPr>
                                  <m:ctrlPr>
                                    <a:rPr lang="en-GB" i="1" dirty="0">
                                      <a:solidFill>
                                        <a:srgbClr val="00B0F0"/>
                                      </a:solidFill>
                                      <a:latin typeface="Cambria Math" panose="02040503050406030204" pitchFamily="18" charset="0"/>
                                      <a:ea typeface="Cambria Math" panose="02040503050406030204" pitchFamily="18" charset="0"/>
                                    </a:rPr>
                                  </m:ctrlPr>
                                </m:sSupPr>
                                <m:e>
                                  <m:r>
                                    <a:rPr lang="en-GB" i="1" dirty="0">
                                      <a:solidFill>
                                        <a:srgbClr val="00B0F0"/>
                                      </a:solidFill>
                                      <a:latin typeface="Cambria Math" panose="02040503050406030204" pitchFamily="18" charset="0"/>
                                      <a:ea typeface="Cambria Math" panose="02040503050406030204" pitchFamily="18" charset="0"/>
                                    </a:rPr>
                                    <m:t>10</m:t>
                                  </m:r>
                                </m:e>
                                <m:sup>
                                  <m:r>
                                    <a:rPr lang="en-GB" i="1" dirty="0">
                                      <a:solidFill>
                                        <a:srgbClr val="00B0F0"/>
                                      </a:solidFill>
                                      <a:latin typeface="Cambria Math" panose="02040503050406030204" pitchFamily="18" charset="0"/>
                                      <a:ea typeface="Cambria Math" panose="02040503050406030204" pitchFamily="18" charset="0"/>
                                    </a:rPr>
                                    <m:t>−7</m:t>
                                  </m:r>
                                </m:sup>
                              </m:sSup>
                            </m:e>
                          </m:mr>
                          <m:mr>
                            <m:e>
                              <m:r>
                                <a:rPr lang="en-GB" i="1" dirty="0">
                                  <a:solidFill>
                                    <a:srgbClr val="00B0F0"/>
                                  </a:solidFill>
                                  <a:latin typeface="Cambria Math" panose="02040503050406030204" pitchFamily="18" charset="0"/>
                                </a:rPr>
                                <m:t>0.85 </m:t>
                              </m:r>
                              <m:r>
                                <a:rPr lang="en-GB" i="1" dirty="0">
                                  <a:solidFill>
                                    <a:srgbClr val="00B0F0"/>
                                  </a:solidFill>
                                  <a:latin typeface="Cambria Math" panose="02040503050406030204" pitchFamily="18" charset="0"/>
                                  <a:ea typeface="Cambria Math" panose="02040503050406030204" pitchFamily="18" charset="0"/>
                                </a:rPr>
                                <m:t>× </m:t>
                              </m:r>
                              <m:sSup>
                                <m:sSupPr>
                                  <m:ctrlPr>
                                    <a:rPr lang="en-GB" i="1" dirty="0">
                                      <a:solidFill>
                                        <a:srgbClr val="00B0F0"/>
                                      </a:solidFill>
                                      <a:latin typeface="Cambria Math" panose="02040503050406030204" pitchFamily="18" charset="0"/>
                                      <a:ea typeface="Cambria Math" panose="02040503050406030204" pitchFamily="18" charset="0"/>
                                    </a:rPr>
                                  </m:ctrlPr>
                                </m:sSupPr>
                                <m:e>
                                  <m:r>
                                    <a:rPr lang="en-GB" i="1" dirty="0">
                                      <a:solidFill>
                                        <a:srgbClr val="00B0F0"/>
                                      </a:solidFill>
                                      <a:latin typeface="Cambria Math" panose="02040503050406030204" pitchFamily="18" charset="0"/>
                                      <a:ea typeface="Cambria Math" panose="02040503050406030204" pitchFamily="18" charset="0"/>
                                    </a:rPr>
                                    <m:t>10</m:t>
                                  </m:r>
                                </m:e>
                                <m:sup>
                                  <m:r>
                                    <a:rPr lang="en-GB" i="1" dirty="0">
                                      <a:solidFill>
                                        <a:srgbClr val="00B0F0"/>
                                      </a:solidFill>
                                      <a:latin typeface="Cambria Math" panose="02040503050406030204" pitchFamily="18" charset="0"/>
                                      <a:ea typeface="Cambria Math" panose="02040503050406030204" pitchFamily="18" charset="0"/>
                                    </a:rPr>
                                    <m:t>−</m:t>
                                  </m:r>
                                  <m:r>
                                    <a:rPr lang="en-GB" i="1" dirty="0">
                                      <a:solidFill>
                                        <a:srgbClr val="00B0F0"/>
                                      </a:solidFill>
                                      <a:latin typeface="Cambria Math" panose="02040503050406030204" pitchFamily="18" charset="0"/>
                                      <a:ea typeface="Cambria Math" panose="02040503050406030204" pitchFamily="18" charset="0"/>
                                    </a:rPr>
                                    <m:t>6</m:t>
                                  </m:r>
                                </m:sup>
                              </m:sSup>
                            </m:e>
                          </m:mr>
                          <m:mr>
                            <m:e>
                              <m:r>
                                <a:rPr lang="en-GB" i="1" dirty="0">
                                  <a:solidFill>
                                    <a:srgbClr val="00B0F0"/>
                                  </a:solidFill>
                                  <a:latin typeface="Cambria Math" panose="02040503050406030204" pitchFamily="18" charset="0"/>
                                </a:rPr>
                                <m:t>0.85 </m:t>
                              </m:r>
                              <m:r>
                                <a:rPr lang="en-GB" i="1" dirty="0">
                                  <a:solidFill>
                                    <a:srgbClr val="00B0F0"/>
                                  </a:solidFill>
                                  <a:latin typeface="Cambria Math" panose="02040503050406030204" pitchFamily="18" charset="0"/>
                                  <a:ea typeface="Cambria Math" panose="02040503050406030204" pitchFamily="18" charset="0"/>
                                </a:rPr>
                                <m:t>× </m:t>
                              </m:r>
                              <m:sSup>
                                <m:sSupPr>
                                  <m:ctrlPr>
                                    <a:rPr lang="en-GB" i="1" dirty="0">
                                      <a:solidFill>
                                        <a:srgbClr val="00B0F0"/>
                                      </a:solidFill>
                                      <a:latin typeface="Cambria Math" panose="02040503050406030204" pitchFamily="18" charset="0"/>
                                      <a:ea typeface="Cambria Math" panose="02040503050406030204" pitchFamily="18" charset="0"/>
                                    </a:rPr>
                                  </m:ctrlPr>
                                </m:sSupPr>
                                <m:e>
                                  <m:r>
                                    <a:rPr lang="en-GB" i="1" dirty="0">
                                      <a:solidFill>
                                        <a:srgbClr val="00B0F0"/>
                                      </a:solidFill>
                                      <a:latin typeface="Cambria Math" panose="02040503050406030204" pitchFamily="18" charset="0"/>
                                      <a:ea typeface="Cambria Math" panose="02040503050406030204" pitchFamily="18" charset="0"/>
                                    </a:rPr>
                                    <m:t>10</m:t>
                                  </m:r>
                                </m:e>
                                <m:sup>
                                  <m:r>
                                    <a:rPr lang="en-GB" i="1" dirty="0">
                                      <a:solidFill>
                                        <a:srgbClr val="00B0F0"/>
                                      </a:solidFill>
                                      <a:latin typeface="Cambria Math" panose="02040503050406030204" pitchFamily="18" charset="0"/>
                                      <a:ea typeface="Cambria Math" panose="02040503050406030204" pitchFamily="18" charset="0"/>
                                    </a:rPr>
                                    <m:t>−</m:t>
                                  </m:r>
                                  <m:r>
                                    <a:rPr lang="en-GB" i="1" dirty="0">
                                      <a:solidFill>
                                        <a:srgbClr val="00B0F0"/>
                                      </a:solidFill>
                                      <a:latin typeface="Cambria Math" panose="02040503050406030204" pitchFamily="18" charset="0"/>
                                      <a:ea typeface="Cambria Math" panose="02040503050406030204" pitchFamily="18" charset="0"/>
                                    </a:rPr>
                                    <m:t>5</m:t>
                                  </m:r>
                                </m:sup>
                              </m:sSup>
                            </m:e>
                          </m:mr>
                        </m:m>
                      </m:e>
                    </m:d>
                    <m:r>
                      <a:rPr lang="en-GB" b="0" i="1" dirty="0" smtClean="0">
                        <a:solidFill>
                          <a:srgbClr val="00B0F0"/>
                        </a:solidFill>
                        <a:latin typeface="Cambria Math" panose="02040503050406030204" pitchFamily="18" charset="0"/>
                        <a:ea typeface="Cambria Math" panose="02040503050406030204" pitchFamily="18" charset="0"/>
                      </a:rPr>
                      <m:t> </m:t>
                    </m:r>
                    <m:sSub>
                      <m:sSubPr>
                        <m:ctrlPr>
                          <a:rPr lang="en-GB" b="0" i="1" dirty="0" smtClean="0">
                            <a:solidFill>
                              <a:srgbClr val="00B0F0"/>
                            </a:solidFill>
                            <a:latin typeface="Cambria Math" panose="02040503050406030204" pitchFamily="18" charset="0"/>
                            <a:ea typeface="Cambria Math" panose="02040503050406030204" pitchFamily="18" charset="0"/>
                          </a:rPr>
                        </m:ctrlPr>
                      </m:sSubPr>
                      <m:e>
                        <m:r>
                          <a:rPr lang="en-GB" b="0" i="1" dirty="0" smtClean="0">
                            <a:solidFill>
                              <a:srgbClr val="00B0F0"/>
                            </a:solidFill>
                            <a:latin typeface="Cambria Math" panose="02040503050406030204" pitchFamily="18" charset="0"/>
                            <a:ea typeface="Cambria Math" panose="02040503050406030204" pitchFamily="18" charset="0"/>
                          </a:rPr>
                          <m:t>𝑀</m:t>
                        </m:r>
                      </m:e>
                      <m:sub>
                        <m:r>
                          <a:rPr lang="en-GB" b="0" i="1" dirty="0" smtClean="0">
                            <a:solidFill>
                              <a:srgbClr val="00B0F0"/>
                            </a:solidFill>
                            <a:latin typeface="Cambria Math" panose="02040503050406030204" pitchFamily="18" charset="0"/>
                            <a:ea typeface="Cambria Math" panose="02040503050406030204" pitchFamily="18" charset="0"/>
                          </a:rPr>
                          <m:t>𝐸</m:t>
                        </m:r>
                      </m:sub>
                    </m:sSub>
                  </m:oMath>
                </a14:m>
                <a:r>
                  <a:rPr lang="en-GB" dirty="0">
                    <a:solidFill>
                      <a:srgbClr val="00B0F0"/>
                    </a:solidFill>
                  </a:rPr>
                  <a:t> </a:t>
                </a:r>
              </a:p>
              <a:p>
                <a:pPr algn="ctr"/>
                <a14:m>
                  <m:oMathPara xmlns:m="http://schemas.openxmlformats.org/officeDocument/2006/math">
                    <m:oMathParaPr>
                      <m:jc m:val="centerGroup"/>
                    </m:oMathParaPr>
                    <m:oMath xmlns:m="http://schemas.openxmlformats.org/officeDocument/2006/math">
                      <m:r>
                        <a:rPr lang="en-GB" b="0" i="1" smtClean="0">
                          <a:solidFill>
                            <a:srgbClr val="00B0F0"/>
                          </a:solidFill>
                          <a:latin typeface="Cambria Math" panose="02040503050406030204" pitchFamily="18" charset="0"/>
                        </a:rPr>
                        <m:t>𝜇</m:t>
                      </m:r>
                      <m:r>
                        <a:rPr lang="en-GB" b="0" i="1" smtClean="0">
                          <a:solidFill>
                            <a:srgbClr val="00B0F0"/>
                          </a:solidFill>
                          <a:latin typeface="Cambria Math" panose="02040503050406030204" pitchFamily="18" charset="0"/>
                        </a:rPr>
                        <m:t>=15, 29, 45</m:t>
                      </m:r>
                    </m:oMath>
                  </m:oMathPara>
                </a14:m>
                <a:endParaRPr lang="en-GB" dirty="0">
                  <a:solidFill>
                    <a:srgbClr val="00B0F0"/>
                  </a:solidFill>
                </a:endParaRPr>
              </a:p>
            </p:txBody>
          </p:sp>
        </mc:Choice>
        <mc:Fallback>
          <p:sp>
            <p:nvSpPr>
              <p:cNvPr id="10" name="TextBox 9">
                <a:extLst>
                  <a:ext uri="{FF2B5EF4-FFF2-40B4-BE49-F238E27FC236}">
                    <a16:creationId xmlns:a16="http://schemas.microsoft.com/office/drawing/2014/main" id="{D44F70ED-721B-2341-A8C8-69379B009FDC}"/>
                  </a:ext>
                </a:extLst>
              </p:cNvPr>
              <p:cNvSpPr txBox="1">
                <a:spLocks noRot="1" noChangeAspect="1" noMove="1" noResize="1" noEditPoints="1" noAdjustHandles="1" noChangeArrowheads="1" noChangeShapeType="1" noTextEdit="1"/>
              </p:cNvSpPr>
              <p:nvPr/>
            </p:nvSpPr>
            <p:spPr>
              <a:xfrm>
                <a:off x="3039765" y="3398751"/>
                <a:ext cx="2678862" cy="1135760"/>
              </a:xfrm>
              <a:prstGeom prst="rect">
                <a:avLst/>
              </a:prstGeom>
              <a:blipFill>
                <a:blip r:embed="rId3"/>
                <a:stretch>
                  <a:fillRect/>
                </a:stretch>
              </a:blipFill>
              <a:ln>
                <a:solidFill>
                  <a:srgbClr val="00B0F0"/>
                </a:solidFill>
              </a:ln>
            </p:spPr>
            <p:txBody>
              <a:bodyPr/>
              <a:lstStyle/>
              <a:p>
                <a:r>
                  <a:rPr lang="en-GB">
                    <a:noFill/>
                  </a:rPr>
                  <a:t> </a:t>
                </a:r>
              </a:p>
            </p:txBody>
          </p:sp>
        </mc:Fallback>
      </mc:AlternateContent>
    </p:spTree>
    <p:extLst>
      <p:ext uri="{BB962C8B-B14F-4D97-AF65-F5344CB8AC3E}">
        <p14:creationId xmlns:p14="http://schemas.microsoft.com/office/powerpoint/2010/main" val="15326459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9AB4-DC43-664E-98F5-4EF8712B0358}"/>
              </a:ext>
            </a:extLst>
          </p:cNvPr>
          <p:cNvSpPr>
            <a:spLocks noGrp="1"/>
          </p:cNvSpPr>
          <p:nvPr>
            <p:ph type="title"/>
          </p:nvPr>
        </p:nvSpPr>
        <p:spPr/>
        <p:txBody>
          <a:bodyPr/>
          <a:lstStyle/>
          <a:p>
            <a:r>
              <a:rPr lang="en-GB" dirty="0"/>
              <a:t>Initial Conditions</a:t>
            </a:r>
          </a:p>
        </p:txBody>
      </p:sp>
      <p:sp>
        <p:nvSpPr>
          <p:cNvPr id="11" name="Content Placeholder 10">
            <a:extLst>
              <a:ext uri="{FF2B5EF4-FFF2-40B4-BE49-F238E27FC236}">
                <a16:creationId xmlns:a16="http://schemas.microsoft.com/office/drawing/2014/main" id="{1AF6977D-449A-DA46-87BE-C60C0DF50A10}"/>
              </a:ext>
            </a:extLst>
          </p:cNvPr>
          <p:cNvSpPr>
            <a:spLocks noGrp="1"/>
          </p:cNvSpPr>
          <p:nvPr>
            <p:ph sz="half" idx="2"/>
          </p:nvPr>
        </p:nvSpPr>
        <p:spPr>
          <a:xfrm>
            <a:off x="756181" y="2142065"/>
            <a:ext cx="4165443" cy="3649133"/>
          </a:xfrm>
        </p:spPr>
        <p:txBody>
          <a:bodyPr>
            <a:normAutofit/>
          </a:bodyPr>
          <a:lstStyle/>
          <a:p>
            <a:r>
              <a:rPr lang="en-GB" sz="2000" dirty="0"/>
              <a:t>100 Runs</a:t>
            </a:r>
          </a:p>
          <a:p>
            <a:endParaRPr lang="en-GB" sz="2000" dirty="0"/>
          </a:p>
          <a:p>
            <a:r>
              <a:rPr lang="en-GB" sz="2000" dirty="0"/>
              <a:t>Initial conditions</a:t>
            </a:r>
          </a:p>
          <a:p>
            <a:endParaRPr lang="en-GB" sz="2000" dirty="0"/>
          </a:p>
          <a:p>
            <a:r>
              <a:rPr lang="en-GB" sz="2000" dirty="0"/>
              <a:t>Identical impactor populations</a:t>
            </a:r>
          </a:p>
        </p:txBody>
      </p:sp>
      <p:sp>
        <p:nvSpPr>
          <p:cNvPr id="6" name="Footer Placeholder 3">
            <a:extLst>
              <a:ext uri="{FF2B5EF4-FFF2-40B4-BE49-F238E27FC236}">
                <a16:creationId xmlns:a16="http://schemas.microsoft.com/office/drawing/2014/main" id="{26B78111-D3FA-D54F-9C8A-980B01DBCF23}"/>
              </a:ext>
            </a:extLst>
          </p:cNvPr>
          <p:cNvSpPr>
            <a:spLocks noGrp="1"/>
          </p:cNvSpPr>
          <p:nvPr>
            <p:ph type="ftr" sz="quarter" idx="11"/>
          </p:nvPr>
        </p:nvSpPr>
        <p:spPr>
          <a:xfrm>
            <a:off x="4455626" y="6480175"/>
            <a:ext cx="3280748" cy="377825"/>
          </a:xfrm>
        </p:spPr>
        <p:txBody>
          <a:bodyPr/>
          <a:lstStyle/>
          <a:p>
            <a:r>
              <a:rPr lang="en-US" sz="1400" dirty="0"/>
              <a:t>Catriona Sinclair – Rocky Worlds - 8/1/20</a:t>
            </a:r>
          </a:p>
        </p:txBody>
      </p:sp>
      <p:pic>
        <p:nvPicPr>
          <p:cNvPr id="8" name="Picture 7">
            <a:extLst>
              <a:ext uri="{FF2B5EF4-FFF2-40B4-BE49-F238E27FC236}">
                <a16:creationId xmlns:a16="http://schemas.microsoft.com/office/drawing/2014/main" id="{ADB728D4-9CF0-284E-8365-FC444F2639D8}"/>
              </a:ext>
            </a:extLst>
          </p:cNvPr>
          <p:cNvPicPr>
            <a:picLocks noChangeAspect="1"/>
          </p:cNvPicPr>
          <p:nvPr/>
        </p:nvPicPr>
        <p:blipFill>
          <a:blip r:embed="rId3"/>
          <a:srcRect/>
          <a:stretch/>
        </p:blipFill>
        <p:spPr>
          <a:xfrm>
            <a:off x="6400711" y="609600"/>
            <a:ext cx="4939551" cy="5791198"/>
          </a:xfrm>
          <a:prstGeom prst="rect">
            <a:avLst/>
          </a:prstGeom>
        </p:spPr>
      </p:pic>
      <p:sp>
        <p:nvSpPr>
          <p:cNvPr id="7" name="TextBox 6">
            <a:extLst>
              <a:ext uri="{FF2B5EF4-FFF2-40B4-BE49-F238E27FC236}">
                <a16:creationId xmlns:a16="http://schemas.microsoft.com/office/drawing/2014/main" id="{A011BF13-146A-C847-8D04-284099BF6B83}"/>
              </a:ext>
            </a:extLst>
          </p:cNvPr>
          <p:cNvSpPr txBox="1"/>
          <p:nvPr/>
        </p:nvSpPr>
        <p:spPr>
          <a:xfrm>
            <a:off x="6400711" y="5787802"/>
            <a:ext cx="1406525" cy="646331"/>
          </a:xfrm>
          <a:prstGeom prst="rect">
            <a:avLst/>
          </a:prstGeom>
          <a:noFill/>
        </p:spPr>
        <p:txBody>
          <a:bodyPr wrap="square" rtlCol="0">
            <a:spAutoFit/>
          </a:bodyPr>
          <a:lstStyle/>
          <a:p>
            <a:r>
              <a:rPr lang="en-GB" dirty="0">
                <a:solidFill>
                  <a:schemeClr val="bg1"/>
                </a:solidFill>
              </a:rPr>
              <a:t>Sinclair </a:t>
            </a:r>
            <a:r>
              <a:rPr lang="en-GB" i="1" dirty="0">
                <a:solidFill>
                  <a:schemeClr val="bg1"/>
                </a:solidFill>
              </a:rPr>
              <a:t>et al. </a:t>
            </a:r>
            <a:r>
              <a:rPr lang="en-GB" dirty="0">
                <a:solidFill>
                  <a:schemeClr val="bg1"/>
                </a:solidFill>
              </a:rPr>
              <a:t>(</a:t>
            </a:r>
            <a:r>
              <a:rPr lang="en-GB" i="1" dirty="0">
                <a:solidFill>
                  <a:schemeClr val="bg1"/>
                </a:solidFill>
              </a:rPr>
              <a:t>in prep</a:t>
            </a:r>
            <a:r>
              <a:rPr lang="en-GB" dirty="0">
                <a:solidFill>
                  <a:schemeClr val="bg1"/>
                </a:solidFill>
              </a:rPr>
              <a:t>)</a:t>
            </a: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D44F70ED-721B-2341-A8C8-69379B009FDC}"/>
                  </a:ext>
                </a:extLst>
              </p:cNvPr>
              <p:cNvSpPr txBox="1"/>
              <p:nvPr/>
            </p:nvSpPr>
            <p:spPr>
              <a:xfrm>
                <a:off x="3039765" y="3398751"/>
                <a:ext cx="2678862" cy="1135760"/>
              </a:xfrm>
              <a:prstGeom prst="rect">
                <a:avLst/>
              </a:prstGeom>
              <a:noFill/>
              <a:ln>
                <a:solidFill>
                  <a:srgbClr val="00B0F0"/>
                </a:solidFill>
              </a:ln>
            </p:spPr>
            <p:txBody>
              <a:bodyPr wrap="square" rtlCol="0">
                <a:spAutoFit/>
              </a:bodyPr>
              <a:lstStyle/>
              <a:p>
                <a:pPr algn="ctr"/>
                <a14:m>
                  <m:oMath xmlns:m="http://schemas.openxmlformats.org/officeDocument/2006/math">
                    <m:sSub>
                      <m:sSubPr>
                        <m:ctrlPr>
                          <a:rPr lang="en-GB" i="1" dirty="0" smtClean="0">
                            <a:solidFill>
                              <a:srgbClr val="00B0F0"/>
                            </a:solidFill>
                            <a:latin typeface="Cambria Math" panose="02040503050406030204" pitchFamily="18" charset="0"/>
                          </a:rPr>
                        </m:ctrlPr>
                      </m:sSubPr>
                      <m:e>
                        <m:r>
                          <a:rPr lang="en-GB" i="1" dirty="0" smtClean="0">
                            <a:solidFill>
                              <a:srgbClr val="00B0F0"/>
                            </a:solidFill>
                            <a:latin typeface="Cambria Math" panose="02040503050406030204" pitchFamily="18" charset="0"/>
                          </a:rPr>
                          <m:t>𝑚</m:t>
                        </m:r>
                      </m:e>
                      <m:sub>
                        <m:r>
                          <a:rPr lang="en-GB" i="1" dirty="0" smtClean="0">
                            <a:solidFill>
                              <a:srgbClr val="00B0F0"/>
                            </a:solidFill>
                            <a:latin typeface="Cambria Math" panose="02040503050406030204" pitchFamily="18" charset="0"/>
                          </a:rPr>
                          <m:t>0</m:t>
                        </m:r>
                      </m:sub>
                    </m:sSub>
                    <m:r>
                      <a:rPr lang="en-GB" i="1" dirty="0" smtClean="0">
                        <a:solidFill>
                          <a:srgbClr val="00B0F0"/>
                        </a:solidFill>
                        <a:latin typeface="Cambria Math" panose="02040503050406030204" pitchFamily="18" charset="0"/>
                      </a:rPr>
                      <m:t>=</m:t>
                    </m:r>
                    <m:r>
                      <a:rPr lang="en-GB" b="0" i="1" dirty="0" smtClean="0">
                        <a:solidFill>
                          <a:srgbClr val="00B0F0"/>
                        </a:solidFill>
                        <a:latin typeface="Cambria Math" panose="02040503050406030204" pitchFamily="18" charset="0"/>
                      </a:rPr>
                      <m:t> </m:t>
                    </m:r>
                    <m:d>
                      <m:dPr>
                        <m:begChr m:val="{"/>
                        <m:endChr m:val="}"/>
                        <m:ctrlPr>
                          <a:rPr lang="en-GB" b="0" i="1" dirty="0" smtClean="0">
                            <a:solidFill>
                              <a:srgbClr val="00B0F0"/>
                            </a:solidFill>
                            <a:latin typeface="Cambria Math" panose="02040503050406030204" pitchFamily="18" charset="0"/>
                            <a:ea typeface="Cambria Math" panose="02040503050406030204" pitchFamily="18" charset="0"/>
                          </a:rPr>
                        </m:ctrlPr>
                      </m:dPr>
                      <m:e>
                        <m:m>
                          <m:mPr>
                            <m:mcs>
                              <m:mc>
                                <m:mcPr>
                                  <m:count m:val="1"/>
                                  <m:mcJc m:val="center"/>
                                </m:mcPr>
                              </m:mc>
                            </m:mcs>
                            <m:ctrlPr>
                              <a:rPr lang="en-GB" i="1" dirty="0">
                                <a:solidFill>
                                  <a:srgbClr val="00B0F0"/>
                                </a:solidFill>
                                <a:latin typeface="Cambria Math" panose="02040503050406030204" pitchFamily="18" charset="0"/>
                                <a:ea typeface="Cambria Math" panose="02040503050406030204" pitchFamily="18" charset="0"/>
                              </a:rPr>
                            </m:ctrlPr>
                          </m:mPr>
                          <m:mr>
                            <m:e>
                              <m:r>
                                <a:rPr lang="en-GB" i="1" dirty="0">
                                  <a:solidFill>
                                    <a:srgbClr val="00B0F0"/>
                                  </a:solidFill>
                                  <a:latin typeface="Cambria Math" panose="02040503050406030204" pitchFamily="18" charset="0"/>
                                </a:rPr>
                                <m:t>0.85 </m:t>
                              </m:r>
                              <m:r>
                                <a:rPr lang="en-GB" i="1" dirty="0">
                                  <a:solidFill>
                                    <a:srgbClr val="00B0F0"/>
                                  </a:solidFill>
                                  <a:latin typeface="Cambria Math" panose="02040503050406030204" pitchFamily="18" charset="0"/>
                                  <a:ea typeface="Cambria Math" panose="02040503050406030204" pitchFamily="18" charset="0"/>
                                </a:rPr>
                                <m:t>× </m:t>
                              </m:r>
                              <m:sSup>
                                <m:sSupPr>
                                  <m:ctrlPr>
                                    <a:rPr lang="en-GB" i="1" dirty="0">
                                      <a:solidFill>
                                        <a:srgbClr val="00B0F0"/>
                                      </a:solidFill>
                                      <a:latin typeface="Cambria Math" panose="02040503050406030204" pitchFamily="18" charset="0"/>
                                      <a:ea typeface="Cambria Math" panose="02040503050406030204" pitchFamily="18" charset="0"/>
                                    </a:rPr>
                                  </m:ctrlPr>
                                </m:sSupPr>
                                <m:e>
                                  <m:r>
                                    <a:rPr lang="en-GB" i="1" dirty="0">
                                      <a:solidFill>
                                        <a:srgbClr val="00B0F0"/>
                                      </a:solidFill>
                                      <a:latin typeface="Cambria Math" panose="02040503050406030204" pitchFamily="18" charset="0"/>
                                      <a:ea typeface="Cambria Math" panose="02040503050406030204" pitchFamily="18" charset="0"/>
                                    </a:rPr>
                                    <m:t>10</m:t>
                                  </m:r>
                                </m:e>
                                <m:sup>
                                  <m:r>
                                    <a:rPr lang="en-GB" i="1" dirty="0">
                                      <a:solidFill>
                                        <a:srgbClr val="00B0F0"/>
                                      </a:solidFill>
                                      <a:latin typeface="Cambria Math" panose="02040503050406030204" pitchFamily="18" charset="0"/>
                                      <a:ea typeface="Cambria Math" panose="02040503050406030204" pitchFamily="18" charset="0"/>
                                    </a:rPr>
                                    <m:t>−7</m:t>
                                  </m:r>
                                </m:sup>
                              </m:sSup>
                            </m:e>
                          </m:mr>
                          <m:mr>
                            <m:e>
                              <m:r>
                                <a:rPr lang="en-GB" i="1" dirty="0">
                                  <a:solidFill>
                                    <a:srgbClr val="00B0F0"/>
                                  </a:solidFill>
                                  <a:latin typeface="Cambria Math" panose="02040503050406030204" pitchFamily="18" charset="0"/>
                                </a:rPr>
                                <m:t>0.85 </m:t>
                              </m:r>
                              <m:r>
                                <a:rPr lang="en-GB" i="1" dirty="0">
                                  <a:solidFill>
                                    <a:srgbClr val="00B0F0"/>
                                  </a:solidFill>
                                  <a:latin typeface="Cambria Math" panose="02040503050406030204" pitchFamily="18" charset="0"/>
                                  <a:ea typeface="Cambria Math" panose="02040503050406030204" pitchFamily="18" charset="0"/>
                                </a:rPr>
                                <m:t>× </m:t>
                              </m:r>
                              <m:sSup>
                                <m:sSupPr>
                                  <m:ctrlPr>
                                    <a:rPr lang="en-GB" i="1" dirty="0">
                                      <a:solidFill>
                                        <a:srgbClr val="00B0F0"/>
                                      </a:solidFill>
                                      <a:latin typeface="Cambria Math" panose="02040503050406030204" pitchFamily="18" charset="0"/>
                                      <a:ea typeface="Cambria Math" panose="02040503050406030204" pitchFamily="18" charset="0"/>
                                    </a:rPr>
                                  </m:ctrlPr>
                                </m:sSupPr>
                                <m:e>
                                  <m:r>
                                    <a:rPr lang="en-GB" i="1" dirty="0">
                                      <a:solidFill>
                                        <a:srgbClr val="00B0F0"/>
                                      </a:solidFill>
                                      <a:latin typeface="Cambria Math" panose="02040503050406030204" pitchFamily="18" charset="0"/>
                                      <a:ea typeface="Cambria Math" panose="02040503050406030204" pitchFamily="18" charset="0"/>
                                    </a:rPr>
                                    <m:t>10</m:t>
                                  </m:r>
                                </m:e>
                                <m:sup>
                                  <m:r>
                                    <a:rPr lang="en-GB" i="1" dirty="0">
                                      <a:solidFill>
                                        <a:srgbClr val="00B0F0"/>
                                      </a:solidFill>
                                      <a:latin typeface="Cambria Math" panose="02040503050406030204" pitchFamily="18" charset="0"/>
                                      <a:ea typeface="Cambria Math" panose="02040503050406030204" pitchFamily="18" charset="0"/>
                                    </a:rPr>
                                    <m:t>−</m:t>
                                  </m:r>
                                  <m:r>
                                    <a:rPr lang="en-GB" i="1" dirty="0">
                                      <a:solidFill>
                                        <a:srgbClr val="00B0F0"/>
                                      </a:solidFill>
                                      <a:latin typeface="Cambria Math" panose="02040503050406030204" pitchFamily="18" charset="0"/>
                                      <a:ea typeface="Cambria Math" panose="02040503050406030204" pitchFamily="18" charset="0"/>
                                    </a:rPr>
                                    <m:t>6</m:t>
                                  </m:r>
                                </m:sup>
                              </m:sSup>
                            </m:e>
                          </m:mr>
                          <m:mr>
                            <m:e>
                              <m:r>
                                <a:rPr lang="en-GB" i="1" dirty="0">
                                  <a:solidFill>
                                    <a:srgbClr val="00B0F0"/>
                                  </a:solidFill>
                                  <a:latin typeface="Cambria Math" panose="02040503050406030204" pitchFamily="18" charset="0"/>
                                </a:rPr>
                                <m:t>0.85 </m:t>
                              </m:r>
                              <m:r>
                                <a:rPr lang="en-GB" i="1" dirty="0">
                                  <a:solidFill>
                                    <a:srgbClr val="00B0F0"/>
                                  </a:solidFill>
                                  <a:latin typeface="Cambria Math" panose="02040503050406030204" pitchFamily="18" charset="0"/>
                                  <a:ea typeface="Cambria Math" panose="02040503050406030204" pitchFamily="18" charset="0"/>
                                </a:rPr>
                                <m:t>× </m:t>
                              </m:r>
                              <m:sSup>
                                <m:sSupPr>
                                  <m:ctrlPr>
                                    <a:rPr lang="en-GB" i="1" dirty="0">
                                      <a:solidFill>
                                        <a:srgbClr val="00B0F0"/>
                                      </a:solidFill>
                                      <a:latin typeface="Cambria Math" panose="02040503050406030204" pitchFamily="18" charset="0"/>
                                      <a:ea typeface="Cambria Math" panose="02040503050406030204" pitchFamily="18" charset="0"/>
                                    </a:rPr>
                                  </m:ctrlPr>
                                </m:sSupPr>
                                <m:e>
                                  <m:r>
                                    <a:rPr lang="en-GB" i="1" dirty="0">
                                      <a:solidFill>
                                        <a:srgbClr val="00B0F0"/>
                                      </a:solidFill>
                                      <a:latin typeface="Cambria Math" panose="02040503050406030204" pitchFamily="18" charset="0"/>
                                      <a:ea typeface="Cambria Math" panose="02040503050406030204" pitchFamily="18" charset="0"/>
                                    </a:rPr>
                                    <m:t>10</m:t>
                                  </m:r>
                                </m:e>
                                <m:sup>
                                  <m:r>
                                    <a:rPr lang="en-GB" i="1" dirty="0">
                                      <a:solidFill>
                                        <a:srgbClr val="00B0F0"/>
                                      </a:solidFill>
                                      <a:latin typeface="Cambria Math" panose="02040503050406030204" pitchFamily="18" charset="0"/>
                                      <a:ea typeface="Cambria Math" panose="02040503050406030204" pitchFamily="18" charset="0"/>
                                    </a:rPr>
                                    <m:t>−</m:t>
                                  </m:r>
                                  <m:r>
                                    <a:rPr lang="en-GB" i="1" dirty="0">
                                      <a:solidFill>
                                        <a:srgbClr val="00B0F0"/>
                                      </a:solidFill>
                                      <a:latin typeface="Cambria Math" panose="02040503050406030204" pitchFamily="18" charset="0"/>
                                      <a:ea typeface="Cambria Math" panose="02040503050406030204" pitchFamily="18" charset="0"/>
                                    </a:rPr>
                                    <m:t>5</m:t>
                                  </m:r>
                                </m:sup>
                              </m:sSup>
                            </m:e>
                          </m:mr>
                        </m:m>
                      </m:e>
                    </m:d>
                    <m:r>
                      <a:rPr lang="en-GB" b="0" i="1" dirty="0" smtClean="0">
                        <a:solidFill>
                          <a:srgbClr val="00B0F0"/>
                        </a:solidFill>
                        <a:latin typeface="Cambria Math" panose="02040503050406030204" pitchFamily="18" charset="0"/>
                        <a:ea typeface="Cambria Math" panose="02040503050406030204" pitchFamily="18" charset="0"/>
                      </a:rPr>
                      <m:t> </m:t>
                    </m:r>
                    <m:sSub>
                      <m:sSubPr>
                        <m:ctrlPr>
                          <a:rPr lang="en-GB" b="0" i="1" dirty="0" smtClean="0">
                            <a:solidFill>
                              <a:srgbClr val="00B0F0"/>
                            </a:solidFill>
                            <a:latin typeface="Cambria Math" panose="02040503050406030204" pitchFamily="18" charset="0"/>
                            <a:ea typeface="Cambria Math" panose="02040503050406030204" pitchFamily="18" charset="0"/>
                          </a:rPr>
                        </m:ctrlPr>
                      </m:sSubPr>
                      <m:e>
                        <m:r>
                          <a:rPr lang="en-GB" b="0" i="1" dirty="0" smtClean="0">
                            <a:solidFill>
                              <a:srgbClr val="00B0F0"/>
                            </a:solidFill>
                            <a:latin typeface="Cambria Math" panose="02040503050406030204" pitchFamily="18" charset="0"/>
                            <a:ea typeface="Cambria Math" panose="02040503050406030204" pitchFamily="18" charset="0"/>
                          </a:rPr>
                          <m:t>𝑀</m:t>
                        </m:r>
                      </m:e>
                      <m:sub>
                        <m:r>
                          <a:rPr lang="en-GB" b="0" i="1" dirty="0" smtClean="0">
                            <a:solidFill>
                              <a:srgbClr val="00B0F0"/>
                            </a:solidFill>
                            <a:latin typeface="Cambria Math" panose="02040503050406030204" pitchFamily="18" charset="0"/>
                            <a:ea typeface="Cambria Math" panose="02040503050406030204" pitchFamily="18" charset="0"/>
                          </a:rPr>
                          <m:t>𝐸</m:t>
                        </m:r>
                      </m:sub>
                    </m:sSub>
                  </m:oMath>
                </a14:m>
                <a:r>
                  <a:rPr lang="en-GB" dirty="0">
                    <a:solidFill>
                      <a:srgbClr val="00B0F0"/>
                    </a:solidFill>
                  </a:rPr>
                  <a:t> </a:t>
                </a:r>
              </a:p>
              <a:p>
                <a:pPr algn="ctr"/>
                <a14:m>
                  <m:oMathPara xmlns:m="http://schemas.openxmlformats.org/officeDocument/2006/math">
                    <m:oMathParaPr>
                      <m:jc m:val="centerGroup"/>
                    </m:oMathParaPr>
                    <m:oMath xmlns:m="http://schemas.openxmlformats.org/officeDocument/2006/math">
                      <m:r>
                        <a:rPr lang="en-GB" b="0" i="1" smtClean="0">
                          <a:solidFill>
                            <a:srgbClr val="00B0F0"/>
                          </a:solidFill>
                          <a:latin typeface="Cambria Math" panose="02040503050406030204" pitchFamily="18" charset="0"/>
                        </a:rPr>
                        <m:t>𝜇</m:t>
                      </m:r>
                      <m:r>
                        <a:rPr lang="en-GB" b="0" i="1" smtClean="0">
                          <a:solidFill>
                            <a:srgbClr val="00B0F0"/>
                          </a:solidFill>
                          <a:latin typeface="Cambria Math" panose="02040503050406030204" pitchFamily="18" charset="0"/>
                        </a:rPr>
                        <m:t>=15, 29, 45</m:t>
                      </m:r>
                    </m:oMath>
                  </m:oMathPara>
                </a14:m>
                <a:endParaRPr lang="en-GB" dirty="0">
                  <a:solidFill>
                    <a:srgbClr val="00B0F0"/>
                  </a:solidFill>
                </a:endParaRPr>
              </a:p>
            </p:txBody>
          </p:sp>
        </mc:Choice>
        <mc:Fallback>
          <p:sp>
            <p:nvSpPr>
              <p:cNvPr id="10" name="TextBox 9">
                <a:extLst>
                  <a:ext uri="{FF2B5EF4-FFF2-40B4-BE49-F238E27FC236}">
                    <a16:creationId xmlns:a16="http://schemas.microsoft.com/office/drawing/2014/main" id="{D44F70ED-721B-2341-A8C8-69379B009FDC}"/>
                  </a:ext>
                </a:extLst>
              </p:cNvPr>
              <p:cNvSpPr txBox="1">
                <a:spLocks noRot="1" noChangeAspect="1" noMove="1" noResize="1" noEditPoints="1" noAdjustHandles="1" noChangeArrowheads="1" noChangeShapeType="1" noTextEdit="1"/>
              </p:cNvSpPr>
              <p:nvPr/>
            </p:nvSpPr>
            <p:spPr>
              <a:xfrm>
                <a:off x="3039765" y="3398751"/>
                <a:ext cx="2678862" cy="1135760"/>
              </a:xfrm>
              <a:prstGeom prst="rect">
                <a:avLst/>
              </a:prstGeom>
              <a:blipFill>
                <a:blip r:embed="rId4"/>
                <a:stretch>
                  <a:fillRect/>
                </a:stretch>
              </a:blipFill>
              <a:ln>
                <a:solidFill>
                  <a:srgbClr val="00B0F0"/>
                </a:solidFill>
              </a:ln>
            </p:spPr>
            <p:txBody>
              <a:bodyPr/>
              <a:lstStyle/>
              <a:p>
                <a:r>
                  <a:rPr lang="en-GB">
                    <a:noFill/>
                  </a:rPr>
                  <a:t> </a:t>
                </a:r>
              </a:p>
            </p:txBody>
          </p:sp>
        </mc:Fallback>
      </mc:AlternateContent>
    </p:spTree>
    <p:extLst>
      <p:ext uri="{BB962C8B-B14F-4D97-AF65-F5344CB8AC3E}">
        <p14:creationId xmlns:p14="http://schemas.microsoft.com/office/powerpoint/2010/main" val="20400307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9AB4-DC43-664E-98F5-4EF8712B0358}"/>
              </a:ext>
            </a:extLst>
          </p:cNvPr>
          <p:cNvSpPr>
            <a:spLocks noGrp="1"/>
          </p:cNvSpPr>
          <p:nvPr>
            <p:ph type="title"/>
          </p:nvPr>
        </p:nvSpPr>
        <p:spPr/>
        <p:txBody>
          <a:bodyPr/>
          <a:lstStyle/>
          <a:p>
            <a:r>
              <a:rPr lang="en-GB" dirty="0"/>
              <a:t>Conclusions</a:t>
            </a:r>
          </a:p>
        </p:txBody>
      </p:sp>
      <mc:AlternateContent xmlns:mc="http://schemas.openxmlformats.org/markup-compatibility/2006">
        <mc:Choice xmlns:a14="http://schemas.microsoft.com/office/drawing/2010/main" Requires="a14">
          <p:sp>
            <p:nvSpPr>
              <p:cNvPr id="11" name="Content Placeholder 10">
                <a:extLst>
                  <a:ext uri="{FF2B5EF4-FFF2-40B4-BE49-F238E27FC236}">
                    <a16:creationId xmlns:a16="http://schemas.microsoft.com/office/drawing/2014/main" id="{1AF6977D-449A-DA46-87BE-C60C0DF50A10}"/>
                  </a:ext>
                </a:extLst>
              </p:cNvPr>
              <p:cNvSpPr>
                <a:spLocks noGrp="1"/>
              </p:cNvSpPr>
              <p:nvPr>
                <p:ph sz="half" idx="2"/>
              </p:nvPr>
            </p:nvSpPr>
            <p:spPr>
              <a:xfrm>
                <a:off x="756181" y="2142065"/>
                <a:ext cx="10131425" cy="3649133"/>
              </a:xfrm>
            </p:spPr>
            <p:txBody>
              <a:bodyPr>
                <a:normAutofit/>
              </a:bodyPr>
              <a:lstStyle/>
              <a:p>
                <a:r>
                  <a:rPr lang="en-GB" sz="2000" dirty="0">
                    <a:solidFill>
                      <a:srgbClr val="00B0F0"/>
                    </a:solidFill>
                  </a:rPr>
                  <a:t>Wide range of outcomes </a:t>
                </a:r>
                <a:r>
                  <a:rPr lang="en-GB" sz="2000" dirty="0"/>
                  <a:t>possible for the same initial conditions</a:t>
                </a:r>
              </a:p>
              <a:p>
                <a:pPr lvl="1"/>
                <a:r>
                  <a:rPr lang="en-GB" sz="1800" dirty="0"/>
                  <a:t>Due to the </a:t>
                </a:r>
                <a:r>
                  <a:rPr lang="en-GB" sz="1800" dirty="0">
                    <a:solidFill>
                      <a:srgbClr val="00B0F0"/>
                    </a:solidFill>
                  </a:rPr>
                  <a:t>stochastic</a:t>
                </a:r>
                <a:r>
                  <a:rPr lang="en-GB" sz="1800" dirty="0"/>
                  <a:t> arrival of the impacts that have the largest effects</a:t>
                </a:r>
              </a:p>
              <a:p>
                <a:endParaRPr lang="en-GB" sz="2000" dirty="0"/>
              </a:p>
              <a:p>
                <a:r>
                  <a:rPr lang="en-GB" sz="2000" dirty="0"/>
                  <a:t>In general </a:t>
                </a:r>
                <a14:m>
                  <m:oMath xmlns:m="http://schemas.openxmlformats.org/officeDocument/2006/math">
                    <m:sSub>
                      <m:sSubPr>
                        <m:ctrlPr>
                          <a:rPr lang="en-GB" sz="2000" b="0" i="1" smtClean="0">
                            <a:solidFill>
                              <a:srgbClr val="00B0F0"/>
                            </a:solidFill>
                            <a:latin typeface="Cambria Math" panose="02040503050406030204" pitchFamily="18" charset="0"/>
                          </a:rPr>
                        </m:ctrlPr>
                      </m:sSubPr>
                      <m:e>
                        <m:r>
                          <a:rPr lang="en-GB" sz="2000" b="0" i="1" smtClean="0">
                            <a:solidFill>
                              <a:srgbClr val="00B0F0"/>
                            </a:solidFill>
                            <a:latin typeface="Cambria Math" panose="02040503050406030204" pitchFamily="18" charset="0"/>
                          </a:rPr>
                          <m:t>𝑚</m:t>
                        </m:r>
                      </m:e>
                      <m:sub>
                        <m:r>
                          <a:rPr lang="en-GB" sz="2000" b="0" i="1" smtClean="0">
                            <a:solidFill>
                              <a:srgbClr val="00B0F0"/>
                            </a:solidFill>
                            <a:latin typeface="Cambria Math" panose="02040503050406030204" pitchFamily="18" charset="0"/>
                          </a:rPr>
                          <m:t>𝑓𝑖𝑛𝑎𝑙</m:t>
                        </m:r>
                      </m:sub>
                    </m:sSub>
                    <m:r>
                      <a:rPr lang="en-GB" sz="2000" b="0" i="1" smtClean="0">
                        <a:solidFill>
                          <a:srgbClr val="00B0F0"/>
                        </a:solidFill>
                        <a:latin typeface="Cambria Math" panose="02040503050406030204" pitchFamily="18" charset="0"/>
                        <a:ea typeface="Cambria Math" panose="02040503050406030204" pitchFamily="18" charset="0"/>
                      </a:rPr>
                      <m:t>→2 −5 </m:t>
                    </m:r>
                    <m:r>
                      <a:rPr lang="en-GB" sz="2000" b="0" i="1" smtClean="0">
                        <a:solidFill>
                          <a:srgbClr val="00B0F0"/>
                        </a:solidFill>
                        <a:latin typeface="Cambria Math" panose="02040503050406030204" pitchFamily="18" charset="0"/>
                        <a:ea typeface="Cambria Math" panose="02040503050406030204" pitchFamily="18" charset="0"/>
                      </a:rPr>
                      <m:t>𝑥</m:t>
                    </m:r>
                    <m:r>
                      <a:rPr lang="en-GB" sz="2000" b="0" i="1" smtClean="0">
                        <a:solidFill>
                          <a:srgbClr val="00B0F0"/>
                        </a:solidFill>
                        <a:latin typeface="Cambria Math" panose="02040503050406030204" pitchFamily="18" charset="0"/>
                        <a:ea typeface="Cambria Math" panose="02040503050406030204" pitchFamily="18" charset="0"/>
                      </a:rPr>
                      <m:t> </m:t>
                    </m:r>
                    <m:sSup>
                      <m:sSupPr>
                        <m:ctrlPr>
                          <a:rPr lang="en-GB" sz="2000" b="0" i="1" smtClean="0">
                            <a:solidFill>
                              <a:srgbClr val="00B0F0"/>
                            </a:solidFill>
                            <a:latin typeface="Cambria Math" panose="02040503050406030204" pitchFamily="18" charset="0"/>
                            <a:ea typeface="Cambria Math" panose="02040503050406030204" pitchFamily="18" charset="0"/>
                          </a:rPr>
                        </m:ctrlPr>
                      </m:sSupPr>
                      <m:e>
                        <m:r>
                          <a:rPr lang="en-GB" sz="2000" b="0" i="1" smtClean="0">
                            <a:solidFill>
                              <a:srgbClr val="00B0F0"/>
                            </a:solidFill>
                            <a:latin typeface="Cambria Math" panose="02040503050406030204" pitchFamily="18" charset="0"/>
                            <a:ea typeface="Cambria Math" panose="02040503050406030204" pitchFamily="18" charset="0"/>
                          </a:rPr>
                          <m:t>10</m:t>
                        </m:r>
                      </m:e>
                      <m:sup>
                        <m:r>
                          <a:rPr lang="en-GB" sz="2000" b="0" i="1" smtClean="0">
                            <a:solidFill>
                              <a:srgbClr val="00B0F0"/>
                            </a:solidFill>
                            <a:latin typeface="Cambria Math" panose="02040503050406030204" pitchFamily="18" charset="0"/>
                            <a:ea typeface="Cambria Math" panose="02040503050406030204" pitchFamily="18" charset="0"/>
                          </a:rPr>
                          <m:t>−7</m:t>
                        </m:r>
                      </m:sup>
                    </m:sSup>
                    <m:sSub>
                      <m:sSubPr>
                        <m:ctrlPr>
                          <a:rPr lang="en-GB" sz="2000" b="0" i="1" smtClean="0">
                            <a:solidFill>
                              <a:srgbClr val="00B0F0"/>
                            </a:solidFill>
                            <a:latin typeface="Cambria Math" panose="02040503050406030204" pitchFamily="18" charset="0"/>
                            <a:ea typeface="Cambria Math" panose="02040503050406030204" pitchFamily="18" charset="0"/>
                          </a:rPr>
                        </m:ctrlPr>
                      </m:sSubPr>
                      <m:e>
                        <m:r>
                          <a:rPr lang="en-GB" sz="2000" b="0" i="1" smtClean="0">
                            <a:solidFill>
                              <a:srgbClr val="00B0F0"/>
                            </a:solidFill>
                            <a:latin typeface="Cambria Math" panose="02040503050406030204" pitchFamily="18" charset="0"/>
                            <a:ea typeface="Cambria Math" panose="02040503050406030204" pitchFamily="18" charset="0"/>
                          </a:rPr>
                          <m:t>𝑀</m:t>
                        </m:r>
                      </m:e>
                      <m:sub>
                        <m:r>
                          <a:rPr lang="en-GB" sz="2000" b="0" i="1" smtClean="0">
                            <a:solidFill>
                              <a:srgbClr val="00B0F0"/>
                            </a:solidFill>
                            <a:latin typeface="Cambria Math" panose="02040503050406030204" pitchFamily="18" charset="0"/>
                            <a:ea typeface="Cambria Math" panose="02040503050406030204" pitchFamily="18" charset="0"/>
                          </a:rPr>
                          <m:t>𝐸</m:t>
                        </m:r>
                      </m:sub>
                    </m:sSub>
                  </m:oMath>
                </a14:m>
                <a:r>
                  <a:rPr lang="en-GB" sz="2000" dirty="0">
                    <a:solidFill>
                      <a:srgbClr val="00B0F0"/>
                    </a:solidFill>
                  </a:rPr>
                  <a:t> </a:t>
                </a:r>
                <a:r>
                  <a:rPr lang="en-GB" sz="2000" dirty="0"/>
                  <a:t>with compositions determined by the left-over planetesimals</a:t>
                </a:r>
              </a:p>
              <a:p>
                <a:endParaRPr lang="en-GB" sz="2000" dirty="0"/>
              </a:p>
              <a:p>
                <a:r>
                  <a:rPr lang="en-GB" sz="2000" dirty="0"/>
                  <a:t>Can </a:t>
                </a:r>
                <a:r>
                  <a:rPr lang="en-GB" sz="2000" dirty="0">
                    <a:solidFill>
                      <a:srgbClr val="00B0F0"/>
                    </a:solidFill>
                  </a:rPr>
                  <a:t>rule out large initial atmosphere masses </a:t>
                </a:r>
                <a:r>
                  <a:rPr lang="en-GB" sz="2000" dirty="0"/>
                  <a:t>in the absence of alternative loss mechanisms</a:t>
                </a:r>
              </a:p>
            </p:txBody>
          </p:sp>
        </mc:Choice>
        <mc:Fallback>
          <p:sp>
            <p:nvSpPr>
              <p:cNvPr id="11" name="Content Placeholder 10">
                <a:extLst>
                  <a:ext uri="{FF2B5EF4-FFF2-40B4-BE49-F238E27FC236}">
                    <a16:creationId xmlns:a16="http://schemas.microsoft.com/office/drawing/2014/main" id="{1AF6977D-449A-DA46-87BE-C60C0DF50A10}"/>
                  </a:ext>
                </a:extLst>
              </p:cNvPr>
              <p:cNvSpPr>
                <a:spLocks noGrp="1" noRot="1" noChangeAspect="1" noMove="1" noResize="1" noEditPoints="1" noAdjustHandles="1" noChangeArrowheads="1" noChangeShapeType="1" noTextEdit="1"/>
              </p:cNvSpPr>
              <p:nvPr>
                <p:ph sz="half" idx="2"/>
              </p:nvPr>
            </p:nvSpPr>
            <p:spPr>
              <a:xfrm>
                <a:off x="756181" y="2142065"/>
                <a:ext cx="10131425" cy="3649133"/>
              </a:xfrm>
              <a:blipFill>
                <a:blip r:embed="rId3"/>
                <a:stretch>
                  <a:fillRect l="-627"/>
                </a:stretch>
              </a:blipFill>
            </p:spPr>
            <p:txBody>
              <a:bodyPr/>
              <a:lstStyle/>
              <a:p>
                <a:r>
                  <a:rPr lang="en-GB">
                    <a:noFill/>
                  </a:rPr>
                  <a:t> </a:t>
                </a:r>
              </a:p>
            </p:txBody>
          </p:sp>
        </mc:Fallback>
      </mc:AlternateContent>
      <p:sp>
        <p:nvSpPr>
          <p:cNvPr id="6" name="Footer Placeholder 3">
            <a:extLst>
              <a:ext uri="{FF2B5EF4-FFF2-40B4-BE49-F238E27FC236}">
                <a16:creationId xmlns:a16="http://schemas.microsoft.com/office/drawing/2014/main" id="{26B78111-D3FA-D54F-9C8A-980B01DBCF23}"/>
              </a:ext>
            </a:extLst>
          </p:cNvPr>
          <p:cNvSpPr>
            <a:spLocks noGrp="1"/>
          </p:cNvSpPr>
          <p:nvPr>
            <p:ph type="ftr" sz="quarter" idx="11"/>
          </p:nvPr>
        </p:nvSpPr>
        <p:spPr>
          <a:xfrm>
            <a:off x="4455626" y="6480175"/>
            <a:ext cx="3280748" cy="377825"/>
          </a:xfrm>
        </p:spPr>
        <p:txBody>
          <a:bodyPr/>
          <a:lstStyle/>
          <a:p>
            <a:r>
              <a:rPr lang="en-US" sz="1400" dirty="0"/>
              <a:t>Catriona Sinclair – Rocky Worlds - 8/1/20</a:t>
            </a:r>
          </a:p>
        </p:txBody>
      </p:sp>
    </p:spTree>
    <p:extLst>
      <p:ext uri="{BB962C8B-B14F-4D97-AF65-F5344CB8AC3E}">
        <p14:creationId xmlns:p14="http://schemas.microsoft.com/office/powerpoint/2010/main" val="10800356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82D7BC-A033-5946-AC19-22ECBD71C216}"/>
              </a:ext>
            </a:extLst>
          </p:cNvPr>
          <p:cNvPicPr>
            <a:picLocks noChangeAspect="1"/>
          </p:cNvPicPr>
          <p:nvPr/>
        </p:nvPicPr>
        <p:blipFill rotWithShape="1">
          <a:blip r:embed="rId3">
            <a:alphaModFix amt="20000"/>
          </a:blip>
          <a:srcRect l="18376" r="21180" b="-1"/>
          <a:stretch/>
        </p:blipFill>
        <p:spPr>
          <a:xfrm>
            <a:off x="20" y="10"/>
            <a:ext cx="12191980" cy="6857990"/>
          </a:xfrm>
          <a:prstGeom prst="rect">
            <a:avLst/>
          </a:prstGeom>
        </p:spPr>
      </p:pic>
      <p:sp>
        <p:nvSpPr>
          <p:cNvPr id="2" name="Title 1">
            <a:extLst>
              <a:ext uri="{FF2B5EF4-FFF2-40B4-BE49-F238E27FC236}">
                <a16:creationId xmlns:a16="http://schemas.microsoft.com/office/drawing/2014/main" id="{050EEF90-B87C-D742-8DB8-E5379C0322D8}"/>
              </a:ext>
            </a:extLst>
          </p:cNvPr>
          <p:cNvSpPr>
            <a:spLocks noGrp="1"/>
          </p:cNvSpPr>
          <p:nvPr>
            <p:ph type="title"/>
          </p:nvPr>
        </p:nvSpPr>
        <p:spPr>
          <a:xfrm>
            <a:off x="685801" y="129588"/>
            <a:ext cx="10131425" cy="1456267"/>
          </a:xfrm>
        </p:spPr>
        <p:txBody>
          <a:bodyPr>
            <a:normAutofit/>
          </a:bodyPr>
          <a:lstStyle/>
          <a:p>
            <a:r>
              <a:rPr lang="en-GB" dirty="0"/>
              <a:t>OUTLINE</a:t>
            </a:r>
          </a:p>
        </p:txBody>
      </p:sp>
      <p:sp>
        <p:nvSpPr>
          <p:cNvPr id="3" name="Content Placeholder 2">
            <a:extLst>
              <a:ext uri="{FF2B5EF4-FFF2-40B4-BE49-F238E27FC236}">
                <a16:creationId xmlns:a16="http://schemas.microsoft.com/office/drawing/2014/main" id="{2FEC2FA5-0A3D-924E-8182-C3181D1221FE}"/>
              </a:ext>
            </a:extLst>
          </p:cNvPr>
          <p:cNvSpPr>
            <a:spLocks noGrp="1"/>
          </p:cNvSpPr>
          <p:nvPr>
            <p:ph idx="1"/>
          </p:nvPr>
        </p:nvSpPr>
        <p:spPr>
          <a:xfrm>
            <a:off x="685801" y="1143000"/>
            <a:ext cx="10131425" cy="5345669"/>
          </a:xfrm>
        </p:spPr>
        <p:txBody>
          <a:bodyPr>
            <a:normAutofit/>
          </a:bodyPr>
          <a:lstStyle/>
          <a:p>
            <a:pPr>
              <a:lnSpc>
                <a:spcPct val="90000"/>
              </a:lnSpc>
            </a:pPr>
            <a:r>
              <a:rPr lang="en-GB" sz="2000" dirty="0"/>
              <a:t>Intro: Terrestrial Planet Atmospheres</a:t>
            </a:r>
          </a:p>
          <a:p>
            <a:pPr>
              <a:lnSpc>
                <a:spcPct val="90000"/>
              </a:lnSpc>
            </a:pPr>
            <a:endParaRPr lang="en-GB" sz="2000" dirty="0"/>
          </a:p>
          <a:p>
            <a:pPr>
              <a:lnSpc>
                <a:spcPct val="90000"/>
              </a:lnSpc>
            </a:pPr>
            <a:r>
              <a:rPr lang="en-GB" sz="2000" dirty="0"/>
              <a:t>The Outcome of an Impact</a:t>
            </a:r>
          </a:p>
          <a:p>
            <a:pPr>
              <a:lnSpc>
                <a:spcPct val="90000"/>
              </a:lnSpc>
            </a:pPr>
            <a:endParaRPr lang="en-GB" sz="2000" dirty="0"/>
          </a:p>
          <a:p>
            <a:pPr>
              <a:lnSpc>
                <a:spcPct val="90000"/>
              </a:lnSpc>
            </a:pPr>
            <a:r>
              <a:rPr lang="en-GB" sz="2000" dirty="0"/>
              <a:t>The Numerical Code</a:t>
            </a:r>
          </a:p>
          <a:p>
            <a:pPr>
              <a:lnSpc>
                <a:spcPct val="90000"/>
              </a:lnSpc>
            </a:pPr>
            <a:endParaRPr lang="en-GB" sz="2000" dirty="0"/>
          </a:p>
          <a:p>
            <a:pPr>
              <a:lnSpc>
                <a:spcPct val="90000"/>
              </a:lnSpc>
            </a:pPr>
            <a:r>
              <a:rPr lang="en-GB" sz="2000" dirty="0"/>
              <a:t>Application to the Earth</a:t>
            </a:r>
          </a:p>
          <a:p>
            <a:pPr>
              <a:lnSpc>
                <a:spcPct val="90000"/>
              </a:lnSpc>
            </a:pPr>
            <a:endParaRPr lang="en-GB" sz="2000" dirty="0">
              <a:solidFill>
                <a:srgbClr val="00B0F0"/>
              </a:solidFill>
            </a:endParaRPr>
          </a:p>
          <a:p>
            <a:pPr>
              <a:lnSpc>
                <a:spcPct val="90000"/>
              </a:lnSpc>
            </a:pPr>
            <a:r>
              <a:rPr lang="en-GB" sz="2000" dirty="0">
                <a:solidFill>
                  <a:srgbClr val="00B0F0"/>
                </a:solidFill>
              </a:rPr>
              <a:t>What next…</a:t>
            </a:r>
          </a:p>
        </p:txBody>
      </p:sp>
      <p:sp>
        <p:nvSpPr>
          <p:cNvPr id="8" name="TextBox 7">
            <a:extLst>
              <a:ext uri="{FF2B5EF4-FFF2-40B4-BE49-F238E27FC236}">
                <a16:creationId xmlns:a16="http://schemas.microsoft.com/office/drawing/2014/main" id="{891C863C-E3AB-3041-B20D-084EF0B1E199}"/>
              </a:ext>
            </a:extLst>
          </p:cNvPr>
          <p:cNvSpPr txBox="1"/>
          <p:nvPr/>
        </p:nvSpPr>
        <p:spPr>
          <a:xfrm>
            <a:off x="10977096" y="6488669"/>
            <a:ext cx="1214884" cy="369332"/>
          </a:xfrm>
          <a:prstGeom prst="rect">
            <a:avLst/>
          </a:prstGeom>
          <a:noFill/>
        </p:spPr>
        <p:txBody>
          <a:bodyPr wrap="none" rtlCol="0">
            <a:spAutoFit/>
          </a:bodyPr>
          <a:lstStyle/>
          <a:p>
            <a:r>
              <a:rPr lang="en-GB" dirty="0"/>
              <a:t>Credit: ESA</a:t>
            </a:r>
          </a:p>
        </p:txBody>
      </p:sp>
      <p:sp>
        <p:nvSpPr>
          <p:cNvPr id="7" name="Footer Placeholder 3">
            <a:extLst>
              <a:ext uri="{FF2B5EF4-FFF2-40B4-BE49-F238E27FC236}">
                <a16:creationId xmlns:a16="http://schemas.microsoft.com/office/drawing/2014/main" id="{FF1096E0-B600-C64F-BBFE-AC60CA93CA39}"/>
              </a:ext>
            </a:extLst>
          </p:cNvPr>
          <p:cNvSpPr>
            <a:spLocks noGrp="1"/>
          </p:cNvSpPr>
          <p:nvPr>
            <p:ph type="ftr" sz="quarter" idx="11"/>
          </p:nvPr>
        </p:nvSpPr>
        <p:spPr>
          <a:xfrm>
            <a:off x="4455626" y="6480175"/>
            <a:ext cx="3280748" cy="377825"/>
          </a:xfrm>
        </p:spPr>
        <p:txBody>
          <a:bodyPr/>
          <a:lstStyle/>
          <a:p>
            <a:r>
              <a:rPr lang="en-US" sz="1400" dirty="0"/>
              <a:t>Catriona Sinclair – Rocky Worlds - 8/1/20</a:t>
            </a:r>
          </a:p>
        </p:txBody>
      </p:sp>
    </p:spTree>
    <p:extLst>
      <p:ext uri="{BB962C8B-B14F-4D97-AF65-F5344CB8AC3E}">
        <p14:creationId xmlns:p14="http://schemas.microsoft.com/office/powerpoint/2010/main" val="5257298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ED096-2919-694D-9E99-3C89B87FC2B1}"/>
              </a:ext>
            </a:extLst>
          </p:cNvPr>
          <p:cNvSpPr>
            <a:spLocks noGrp="1"/>
          </p:cNvSpPr>
          <p:nvPr>
            <p:ph type="title"/>
          </p:nvPr>
        </p:nvSpPr>
        <p:spPr/>
        <p:txBody>
          <a:bodyPr/>
          <a:lstStyle/>
          <a:p>
            <a:r>
              <a:rPr lang="en-GB" dirty="0"/>
              <a:t>How important is…</a:t>
            </a:r>
          </a:p>
        </p:txBody>
      </p:sp>
      <p:sp>
        <p:nvSpPr>
          <p:cNvPr id="3" name="Content Placeholder 2">
            <a:extLst>
              <a:ext uri="{FF2B5EF4-FFF2-40B4-BE49-F238E27FC236}">
                <a16:creationId xmlns:a16="http://schemas.microsoft.com/office/drawing/2014/main" id="{6D498962-EE0D-B145-915F-2E8A3A80299C}"/>
              </a:ext>
            </a:extLst>
          </p:cNvPr>
          <p:cNvSpPr>
            <a:spLocks noGrp="1"/>
          </p:cNvSpPr>
          <p:nvPr>
            <p:ph idx="1"/>
          </p:nvPr>
        </p:nvSpPr>
        <p:spPr/>
        <p:txBody>
          <a:bodyPr/>
          <a:lstStyle/>
          <a:p>
            <a:r>
              <a:rPr lang="en-GB" sz="2000" dirty="0"/>
              <a:t>Uncertainty in the </a:t>
            </a:r>
          </a:p>
          <a:p>
            <a:pPr lvl="1"/>
            <a:r>
              <a:rPr lang="en-GB" sz="1800" dirty="0"/>
              <a:t>impactor </a:t>
            </a:r>
            <a:r>
              <a:rPr lang="en-GB" sz="1800" dirty="0">
                <a:solidFill>
                  <a:srgbClr val="00B0F0"/>
                </a:solidFill>
              </a:rPr>
              <a:t>dynamics</a:t>
            </a:r>
          </a:p>
          <a:p>
            <a:endParaRPr lang="en-GB" sz="2000" dirty="0"/>
          </a:p>
          <a:p>
            <a:pPr lvl="1"/>
            <a:r>
              <a:rPr lang="en-GB" sz="1800" dirty="0"/>
              <a:t>impactor </a:t>
            </a:r>
            <a:r>
              <a:rPr lang="en-GB" sz="1800" dirty="0">
                <a:solidFill>
                  <a:srgbClr val="00B0F0"/>
                </a:solidFill>
              </a:rPr>
              <a:t>composition</a:t>
            </a:r>
          </a:p>
          <a:p>
            <a:endParaRPr lang="en-GB" sz="2000" dirty="0"/>
          </a:p>
          <a:p>
            <a:pPr lvl="1"/>
            <a:r>
              <a:rPr lang="en-GB" sz="1800" dirty="0">
                <a:solidFill>
                  <a:srgbClr val="00B0F0"/>
                </a:solidFill>
              </a:rPr>
              <a:t>total mass </a:t>
            </a:r>
            <a:r>
              <a:rPr lang="en-GB" sz="1800" dirty="0"/>
              <a:t>of each population</a:t>
            </a:r>
          </a:p>
        </p:txBody>
      </p:sp>
      <p:sp>
        <p:nvSpPr>
          <p:cNvPr id="5" name="Footer Placeholder 3">
            <a:extLst>
              <a:ext uri="{FF2B5EF4-FFF2-40B4-BE49-F238E27FC236}">
                <a16:creationId xmlns:a16="http://schemas.microsoft.com/office/drawing/2014/main" id="{F3BBE297-0BA3-F040-8A71-4923D510A8B0}"/>
              </a:ext>
            </a:extLst>
          </p:cNvPr>
          <p:cNvSpPr>
            <a:spLocks noGrp="1"/>
          </p:cNvSpPr>
          <p:nvPr>
            <p:ph type="ftr" sz="quarter" idx="11"/>
          </p:nvPr>
        </p:nvSpPr>
        <p:spPr>
          <a:xfrm>
            <a:off x="4455626" y="6480175"/>
            <a:ext cx="3280748" cy="377825"/>
          </a:xfrm>
        </p:spPr>
        <p:txBody>
          <a:bodyPr/>
          <a:lstStyle/>
          <a:p>
            <a:r>
              <a:rPr lang="en-US" sz="1400" dirty="0"/>
              <a:t>Catriona Sinclair – Rocky Worlds - 8/1/20</a:t>
            </a:r>
          </a:p>
        </p:txBody>
      </p:sp>
    </p:spTree>
    <p:extLst>
      <p:ext uri="{BB962C8B-B14F-4D97-AF65-F5344CB8AC3E}">
        <p14:creationId xmlns:p14="http://schemas.microsoft.com/office/powerpoint/2010/main" val="19820570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0510F-87E8-8747-B86E-E26069251889}"/>
              </a:ext>
            </a:extLst>
          </p:cNvPr>
          <p:cNvSpPr>
            <a:spLocks noGrp="1"/>
          </p:cNvSpPr>
          <p:nvPr>
            <p:ph type="title"/>
          </p:nvPr>
        </p:nvSpPr>
        <p:spPr/>
        <p:txBody>
          <a:bodyPr/>
          <a:lstStyle/>
          <a:p>
            <a:r>
              <a:rPr lang="en-GB" dirty="0"/>
              <a:t>Where next?</a:t>
            </a:r>
          </a:p>
        </p:txBody>
      </p:sp>
      <p:sp>
        <p:nvSpPr>
          <p:cNvPr id="3" name="Content Placeholder 2">
            <a:extLst>
              <a:ext uri="{FF2B5EF4-FFF2-40B4-BE49-F238E27FC236}">
                <a16:creationId xmlns:a16="http://schemas.microsoft.com/office/drawing/2014/main" id="{6065802B-6051-CB4E-A363-D806622B46BA}"/>
              </a:ext>
            </a:extLst>
          </p:cNvPr>
          <p:cNvSpPr>
            <a:spLocks noGrp="1"/>
          </p:cNvSpPr>
          <p:nvPr>
            <p:ph idx="1"/>
          </p:nvPr>
        </p:nvSpPr>
        <p:spPr/>
        <p:txBody>
          <a:bodyPr>
            <a:normAutofit/>
          </a:bodyPr>
          <a:lstStyle/>
          <a:p>
            <a:r>
              <a:rPr lang="en-GB" sz="2000" dirty="0"/>
              <a:t>Venus and Mars</a:t>
            </a:r>
          </a:p>
          <a:p>
            <a:endParaRPr lang="en-GB" sz="2000" dirty="0"/>
          </a:p>
          <a:p>
            <a:r>
              <a:rPr lang="en-GB" sz="2000" dirty="0"/>
              <a:t>Exoplanets</a:t>
            </a:r>
          </a:p>
          <a:p>
            <a:endParaRPr lang="en-GB" sz="2000" dirty="0"/>
          </a:p>
          <a:p>
            <a:r>
              <a:rPr lang="en-GB" sz="2000" dirty="0"/>
              <a:t>Chemical modelling</a:t>
            </a:r>
          </a:p>
        </p:txBody>
      </p:sp>
      <p:sp>
        <p:nvSpPr>
          <p:cNvPr id="5" name="Footer Placeholder 3">
            <a:extLst>
              <a:ext uri="{FF2B5EF4-FFF2-40B4-BE49-F238E27FC236}">
                <a16:creationId xmlns:a16="http://schemas.microsoft.com/office/drawing/2014/main" id="{E3BA26A1-8CAC-BF45-A609-C8E77E8B1D28}"/>
              </a:ext>
            </a:extLst>
          </p:cNvPr>
          <p:cNvSpPr>
            <a:spLocks noGrp="1"/>
          </p:cNvSpPr>
          <p:nvPr>
            <p:ph type="ftr" sz="quarter" idx="11"/>
          </p:nvPr>
        </p:nvSpPr>
        <p:spPr>
          <a:xfrm>
            <a:off x="4455626" y="6480175"/>
            <a:ext cx="3280748" cy="377825"/>
          </a:xfrm>
        </p:spPr>
        <p:txBody>
          <a:bodyPr/>
          <a:lstStyle/>
          <a:p>
            <a:r>
              <a:rPr lang="en-US" sz="1400" dirty="0"/>
              <a:t>Catriona Sinclair – Rocky Worlds - 8/1/20</a:t>
            </a:r>
          </a:p>
        </p:txBody>
      </p:sp>
    </p:spTree>
    <p:extLst>
      <p:ext uri="{BB962C8B-B14F-4D97-AF65-F5344CB8AC3E}">
        <p14:creationId xmlns:p14="http://schemas.microsoft.com/office/powerpoint/2010/main" val="13518601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7D2E5-14BA-0145-9953-AB4E2182DB39}"/>
              </a:ext>
            </a:extLst>
          </p:cNvPr>
          <p:cNvSpPr>
            <a:spLocks noGrp="1"/>
          </p:cNvSpPr>
          <p:nvPr>
            <p:ph type="title"/>
          </p:nvPr>
        </p:nvSpPr>
        <p:spPr/>
        <p:txBody>
          <a:bodyPr/>
          <a:lstStyle/>
          <a:p>
            <a:r>
              <a:rPr lang="en-GB" dirty="0"/>
              <a:t>Questions?</a:t>
            </a:r>
          </a:p>
        </p:txBody>
      </p:sp>
      <p:sp>
        <p:nvSpPr>
          <p:cNvPr id="6" name="Footer Placeholder 3">
            <a:extLst>
              <a:ext uri="{FF2B5EF4-FFF2-40B4-BE49-F238E27FC236}">
                <a16:creationId xmlns:a16="http://schemas.microsoft.com/office/drawing/2014/main" id="{3473E442-8992-A345-86B0-7D2BB6B82274}"/>
              </a:ext>
            </a:extLst>
          </p:cNvPr>
          <p:cNvSpPr>
            <a:spLocks noGrp="1"/>
          </p:cNvSpPr>
          <p:nvPr>
            <p:ph type="ftr" sz="quarter" idx="11"/>
          </p:nvPr>
        </p:nvSpPr>
        <p:spPr>
          <a:xfrm>
            <a:off x="4455626" y="6480175"/>
            <a:ext cx="3280748" cy="377825"/>
          </a:xfrm>
        </p:spPr>
        <p:txBody>
          <a:bodyPr/>
          <a:lstStyle/>
          <a:p>
            <a:r>
              <a:rPr lang="en-US" sz="1400" dirty="0"/>
              <a:t>Catriona Sinclair – Rocky Worlds - 8/1/20</a:t>
            </a:r>
          </a:p>
        </p:txBody>
      </p:sp>
    </p:spTree>
    <p:extLst>
      <p:ext uri="{BB962C8B-B14F-4D97-AF65-F5344CB8AC3E}">
        <p14:creationId xmlns:p14="http://schemas.microsoft.com/office/powerpoint/2010/main" val="15822292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3473E442-8992-A345-86B0-7D2BB6B82274}"/>
              </a:ext>
            </a:extLst>
          </p:cNvPr>
          <p:cNvSpPr>
            <a:spLocks noGrp="1"/>
          </p:cNvSpPr>
          <p:nvPr>
            <p:ph type="ftr" sz="quarter" idx="11"/>
          </p:nvPr>
        </p:nvSpPr>
        <p:spPr>
          <a:xfrm>
            <a:off x="4455626" y="6480175"/>
            <a:ext cx="3280748" cy="377825"/>
          </a:xfrm>
        </p:spPr>
        <p:txBody>
          <a:bodyPr/>
          <a:lstStyle/>
          <a:p>
            <a:r>
              <a:rPr lang="en-US" sz="1400" dirty="0"/>
              <a:t>Catriona Sinclair – Rocky Worlds - 8/1/20</a:t>
            </a:r>
          </a:p>
        </p:txBody>
      </p:sp>
      <p:pic>
        <p:nvPicPr>
          <p:cNvPr id="7" name="Picture 6" descr="A screenshot of a cell phone&#10;&#10;Description automatically generated">
            <a:extLst>
              <a:ext uri="{FF2B5EF4-FFF2-40B4-BE49-F238E27FC236}">
                <a16:creationId xmlns:a16="http://schemas.microsoft.com/office/drawing/2014/main" id="{1DA23542-078F-E640-90D9-51AE7F5A32E6}"/>
              </a:ext>
            </a:extLst>
          </p:cNvPr>
          <p:cNvPicPr>
            <a:picLocks noChangeAspect="1"/>
          </p:cNvPicPr>
          <p:nvPr/>
        </p:nvPicPr>
        <p:blipFill>
          <a:blip r:embed="rId3"/>
          <a:stretch>
            <a:fillRect/>
          </a:stretch>
        </p:blipFill>
        <p:spPr>
          <a:xfrm>
            <a:off x="3298987" y="0"/>
            <a:ext cx="5594026" cy="6858000"/>
          </a:xfrm>
          <a:prstGeom prst="rect">
            <a:avLst/>
          </a:prstGeom>
        </p:spPr>
      </p:pic>
    </p:spTree>
    <p:extLst>
      <p:ext uri="{BB962C8B-B14F-4D97-AF65-F5344CB8AC3E}">
        <p14:creationId xmlns:p14="http://schemas.microsoft.com/office/powerpoint/2010/main" val="2047615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82D7BC-A033-5946-AC19-22ECBD71C216}"/>
              </a:ext>
            </a:extLst>
          </p:cNvPr>
          <p:cNvPicPr>
            <a:picLocks noChangeAspect="1"/>
          </p:cNvPicPr>
          <p:nvPr/>
        </p:nvPicPr>
        <p:blipFill rotWithShape="1">
          <a:blip r:embed="rId3">
            <a:alphaModFix amt="20000"/>
          </a:blip>
          <a:srcRect l="18376" r="21180" b="-1"/>
          <a:stretch/>
        </p:blipFill>
        <p:spPr>
          <a:xfrm>
            <a:off x="20" y="10"/>
            <a:ext cx="12191980" cy="6857990"/>
          </a:xfrm>
          <a:prstGeom prst="rect">
            <a:avLst/>
          </a:prstGeom>
        </p:spPr>
      </p:pic>
      <p:sp>
        <p:nvSpPr>
          <p:cNvPr id="2" name="Title 1">
            <a:extLst>
              <a:ext uri="{FF2B5EF4-FFF2-40B4-BE49-F238E27FC236}">
                <a16:creationId xmlns:a16="http://schemas.microsoft.com/office/drawing/2014/main" id="{050EEF90-B87C-D742-8DB8-E5379C0322D8}"/>
              </a:ext>
            </a:extLst>
          </p:cNvPr>
          <p:cNvSpPr>
            <a:spLocks noGrp="1"/>
          </p:cNvSpPr>
          <p:nvPr>
            <p:ph type="title"/>
          </p:nvPr>
        </p:nvSpPr>
        <p:spPr>
          <a:xfrm>
            <a:off x="685801" y="129588"/>
            <a:ext cx="10131425" cy="1456267"/>
          </a:xfrm>
        </p:spPr>
        <p:txBody>
          <a:bodyPr>
            <a:normAutofit/>
          </a:bodyPr>
          <a:lstStyle/>
          <a:p>
            <a:r>
              <a:rPr lang="en-GB" dirty="0"/>
              <a:t>OUTLINE</a:t>
            </a:r>
          </a:p>
        </p:txBody>
      </p:sp>
      <p:sp>
        <p:nvSpPr>
          <p:cNvPr id="3" name="Content Placeholder 2">
            <a:extLst>
              <a:ext uri="{FF2B5EF4-FFF2-40B4-BE49-F238E27FC236}">
                <a16:creationId xmlns:a16="http://schemas.microsoft.com/office/drawing/2014/main" id="{2FEC2FA5-0A3D-924E-8182-C3181D1221FE}"/>
              </a:ext>
            </a:extLst>
          </p:cNvPr>
          <p:cNvSpPr>
            <a:spLocks noGrp="1"/>
          </p:cNvSpPr>
          <p:nvPr>
            <p:ph idx="1"/>
          </p:nvPr>
        </p:nvSpPr>
        <p:spPr>
          <a:xfrm>
            <a:off x="685801" y="1143000"/>
            <a:ext cx="10131425" cy="5345669"/>
          </a:xfrm>
        </p:spPr>
        <p:txBody>
          <a:bodyPr>
            <a:normAutofit/>
          </a:bodyPr>
          <a:lstStyle/>
          <a:p>
            <a:pPr>
              <a:lnSpc>
                <a:spcPct val="90000"/>
              </a:lnSpc>
            </a:pPr>
            <a:r>
              <a:rPr lang="en-GB" sz="2000" dirty="0"/>
              <a:t>Intro: Terrestrial Planet Atmospheres</a:t>
            </a:r>
          </a:p>
          <a:p>
            <a:pPr>
              <a:lnSpc>
                <a:spcPct val="90000"/>
              </a:lnSpc>
            </a:pPr>
            <a:endParaRPr lang="en-GB" sz="2000" dirty="0">
              <a:solidFill>
                <a:srgbClr val="00B0F0"/>
              </a:solidFill>
            </a:endParaRPr>
          </a:p>
          <a:p>
            <a:pPr>
              <a:lnSpc>
                <a:spcPct val="90000"/>
              </a:lnSpc>
            </a:pPr>
            <a:r>
              <a:rPr lang="en-GB" sz="2000" dirty="0">
                <a:solidFill>
                  <a:srgbClr val="00B0F0"/>
                </a:solidFill>
              </a:rPr>
              <a:t>The Outcome of an Impact</a:t>
            </a:r>
          </a:p>
          <a:p>
            <a:pPr lvl="1">
              <a:lnSpc>
                <a:spcPct val="90000"/>
              </a:lnSpc>
            </a:pPr>
            <a:r>
              <a:rPr lang="en-GB" sz="1800" dirty="0"/>
              <a:t>Cratering</a:t>
            </a:r>
          </a:p>
          <a:p>
            <a:pPr lvl="1">
              <a:lnSpc>
                <a:spcPct val="90000"/>
              </a:lnSpc>
            </a:pPr>
            <a:r>
              <a:rPr lang="en-GB" sz="1800" dirty="0"/>
              <a:t>Polar Cap Limit</a:t>
            </a:r>
          </a:p>
          <a:p>
            <a:pPr lvl="1">
              <a:lnSpc>
                <a:spcPct val="90000"/>
              </a:lnSpc>
            </a:pPr>
            <a:r>
              <a:rPr lang="en-GB" sz="1800" dirty="0"/>
              <a:t>Giant Impact Effects</a:t>
            </a:r>
          </a:p>
          <a:p>
            <a:pPr lvl="1">
              <a:lnSpc>
                <a:spcPct val="90000"/>
              </a:lnSpc>
            </a:pPr>
            <a:endParaRPr lang="en-GB" sz="1800" dirty="0"/>
          </a:p>
          <a:p>
            <a:pPr>
              <a:lnSpc>
                <a:spcPct val="90000"/>
              </a:lnSpc>
            </a:pPr>
            <a:r>
              <a:rPr lang="en-GB" sz="2000" dirty="0"/>
              <a:t>The Numerical Code</a:t>
            </a:r>
          </a:p>
          <a:p>
            <a:pPr>
              <a:lnSpc>
                <a:spcPct val="90000"/>
              </a:lnSpc>
            </a:pPr>
            <a:endParaRPr lang="en-GB" sz="2000" dirty="0"/>
          </a:p>
          <a:p>
            <a:pPr>
              <a:lnSpc>
                <a:spcPct val="90000"/>
              </a:lnSpc>
            </a:pPr>
            <a:r>
              <a:rPr lang="en-GB" sz="2000" dirty="0"/>
              <a:t>Application to the Earth</a:t>
            </a:r>
          </a:p>
          <a:p>
            <a:pPr>
              <a:lnSpc>
                <a:spcPct val="90000"/>
              </a:lnSpc>
            </a:pPr>
            <a:endParaRPr lang="en-GB" sz="2000" dirty="0"/>
          </a:p>
          <a:p>
            <a:pPr>
              <a:lnSpc>
                <a:spcPct val="90000"/>
              </a:lnSpc>
            </a:pPr>
            <a:r>
              <a:rPr lang="en-GB" sz="2000" dirty="0"/>
              <a:t>What next…</a:t>
            </a:r>
          </a:p>
        </p:txBody>
      </p:sp>
      <p:sp>
        <p:nvSpPr>
          <p:cNvPr id="8" name="TextBox 7">
            <a:extLst>
              <a:ext uri="{FF2B5EF4-FFF2-40B4-BE49-F238E27FC236}">
                <a16:creationId xmlns:a16="http://schemas.microsoft.com/office/drawing/2014/main" id="{891C863C-E3AB-3041-B20D-084EF0B1E199}"/>
              </a:ext>
            </a:extLst>
          </p:cNvPr>
          <p:cNvSpPr txBox="1"/>
          <p:nvPr/>
        </p:nvSpPr>
        <p:spPr>
          <a:xfrm>
            <a:off x="10977096" y="6488669"/>
            <a:ext cx="1214884" cy="369332"/>
          </a:xfrm>
          <a:prstGeom prst="rect">
            <a:avLst/>
          </a:prstGeom>
          <a:noFill/>
        </p:spPr>
        <p:txBody>
          <a:bodyPr wrap="none" rtlCol="0">
            <a:spAutoFit/>
          </a:bodyPr>
          <a:lstStyle/>
          <a:p>
            <a:r>
              <a:rPr lang="en-GB" dirty="0"/>
              <a:t>Credit: ESA</a:t>
            </a:r>
          </a:p>
        </p:txBody>
      </p:sp>
      <p:sp>
        <p:nvSpPr>
          <p:cNvPr id="7" name="Footer Placeholder 3">
            <a:extLst>
              <a:ext uri="{FF2B5EF4-FFF2-40B4-BE49-F238E27FC236}">
                <a16:creationId xmlns:a16="http://schemas.microsoft.com/office/drawing/2014/main" id="{55FC0CB4-917C-0F49-A9F0-951474C73B1E}"/>
              </a:ext>
            </a:extLst>
          </p:cNvPr>
          <p:cNvSpPr>
            <a:spLocks noGrp="1"/>
          </p:cNvSpPr>
          <p:nvPr>
            <p:ph type="ftr" sz="quarter" idx="11"/>
          </p:nvPr>
        </p:nvSpPr>
        <p:spPr>
          <a:xfrm>
            <a:off x="4455626" y="6480175"/>
            <a:ext cx="3280748" cy="377825"/>
          </a:xfrm>
        </p:spPr>
        <p:txBody>
          <a:bodyPr/>
          <a:lstStyle/>
          <a:p>
            <a:r>
              <a:rPr lang="en-US" sz="1400" dirty="0"/>
              <a:t>Catriona Sinclair – Rocky Worlds - 8/1/20</a:t>
            </a:r>
          </a:p>
        </p:txBody>
      </p:sp>
    </p:spTree>
    <p:extLst>
      <p:ext uri="{BB962C8B-B14F-4D97-AF65-F5344CB8AC3E}">
        <p14:creationId xmlns:p14="http://schemas.microsoft.com/office/powerpoint/2010/main" val="17242684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3473E442-8992-A345-86B0-7D2BB6B82274}"/>
              </a:ext>
            </a:extLst>
          </p:cNvPr>
          <p:cNvSpPr>
            <a:spLocks noGrp="1"/>
          </p:cNvSpPr>
          <p:nvPr>
            <p:ph type="ftr" sz="quarter" idx="11"/>
          </p:nvPr>
        </p:nvSpPr>
        <p:spPr>
          <a:xfrm>
            <a:off x="4455626" y="6480175"/>
            <a:ext cx="3280748" cy="377825"/>
          </a:xfrm>
        </p:spPr>
        <p:txBody>
          <a:bodyPr/>
          <a:lstStyle/>
          <a:p>
            <a:r>
              <a:rPr lang="en-US" sz="1400" dirty="0"/>
              <a:t>Catriona Sinclair – Rocky Worlds - 8/1/20</a:t>
            </a:r>
          </a:p>
        </p:txBody>
      </p:sp>
      <p:pic>
        <p:nvPicPr>
          <p:cNvPr id="7" name="Picture 6">
            <a:extLst>
              <a:ext uri="{FF2B5EF4-FFF2-40B4-BE49-F238E27FC236}">
                <a16:creationId xmlns:a16="http://schemas.microsoft.com/office/drawing/2014/main" id="{1DA23542-078F-E640-90D9-51AE7F5A32E6}"/>
              </a:ext>
            </a:extLst>
          </p:cNvPr>
          <p:cNvPicPr>
            <a:picLocks noChangeAspect="1"/>
          </p:cNvPicPr>
          <p:nvPr/>
        </p:nvPicPr>
        <p:blipFill>
          <a:blip r:embed="rId3"/>
          <a:srcRect/>
          <a:stretch/>
        </p:blipFill>
        <p:spPr>
          <a:xfrm>
            <a:off x="3298987" y="1276831"/>
            <a:ext cx="5594026" cy="4304337"/>
          </a:xfrm>
          <a:prstGeom prst="rect">
            <a:avLst/>
          </a:prstGeom>
        </p:spPr>
      </p:pic>
    </p:spTree>
    <p:extLst>
      <p:ext uri="{BB962C8B-B14F-4D97-AF65-F5344CB8AC3E}">
        <p14:creationId xmlns:p14="http://schemas.microsoft.com/office/powerpoint/2010/main" val="35609609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82D7BC-A033-5946-AC19-22ECBD71C216}"/>
              </a:ext>
            </a:extLst>
          </p:cNvPr>
          <p:cNvPicPr>
            <a:picLocks noChangeAspect="1"/>
          </p:cNvPicPr>
          <p:nvPr/>
        </p:nvPicPr>
        <p:blipFill rotWithShape="1">
          <a:blip r:embed="rId2">
            <a:alphaModFix amt="20000"/>
          </a:blip>
          <a:srcRect l="18376" r="21180" b="-1"/>
          <a:stretch/>
        </p:blipFill>
        <p:spPr>
          <a:xfrm>
            <a:off x="20" y="10"/>
            <a:ext cx="12191980" cy="6857990"/>
          </a:xfrm>
          <a:prstGeom prst="rect">
            <a:avLst/>
          </a:prstGeom>
        </p:spPr>
      </p:pic>
      <p:sp>
        <p:nvSpPr>
          <p:cNvPr id="2" name="Title 1">
            <a:extLst>
              <a:ext uri="{FF2B5EF4-FFF2-40B4-BE49-F238E27FC236}">
                <a16:creationId xmlns:a16="http://schemas.microsoft.com/office/drawing/2014/main" id="{050EEF90-B87C-D742-8DB8-E5379C0322D8}"/>
              </a:ext>
            </a:extLst>
          </p:cNvPr>
          <p:cNvSpPr>
            <a:spLocks noGrp="1"/>
          </p:cNvSpPr>
          <p:nvPr>
            <p:ph type="title"/>
          </p:nvPr>
        </p:nvSpPr>
        <p:spPr>
          <a:xfrm>
            <a:off x="685801" y="129588"/>
            <a:ext cx="10131425" cy="1456267"/>
          </a:xfrm>
        </p:spPr>
        <p:txBody>
          <a:bodyPr>
            <a:normAutofit/>
          </a:bodyPr>
          <a:lstStyle/>
          <a:p>
            <a:r>
              <a:rPr lang="en-GB" dirty="0"/>
              <a:t>OUTLINE</a:t>
            </a:r>
          </a:p>
        </p:txBody>
      </p:sp>
      <p:sp>
        <p:nvSpPr>
          <p:cNvPr id="3" name="Content Placeholder 2">
            <a:extLst>
              <a:ext uri="{FF2B5EF4-FFF2-40B4-BE49-F238E27FC236}">
                <a16:creationId xmlns:a16="http://schemas.microsoft.com/office/drawing/2014/main" id="{2FEC2FA5-0A3D-924E-8182-C3181D1221FE}"/>
              </a:ext>
            </a:extLst>
          </p:cNvPr>
          <p:cNvSpPr>
            <a:spLocks noGrp="1"/>
          </p:cNvSpPr>
          <p:nvPr>
            <p:ph idx="1"/>
          </p:nvPr>
        </p:nvSpPr>
        <p:spPr>
          <a:xfrm>
            <a:off x="685801" y="1143000"/>
            <a:ext cx="10131425" cy="5345669"/>
          </a:xfrm>
        </p:spPr>
        <p:txBody>
          <a:bodyPr>
            <a:normAutofit lnSpcReduction="10000"/>
          </a:bodyPr>
          <a:lstStyle/>
          <a:p>
            <a:pPr>
              <a:lnSpc>
                <a:spcPct val="90000"/>
              </a:lnSpc>
            </a:pPr>
            <a:r>
              <a:rPr lang="en-GB" sz="2000" dirty="0"/>
              <a:t>Intro: Terrestrial Planet Atmospheres</a:t>
            </a:r>
          </a:p>
          <a:p>
            <a:pPr lvl="1">
              <a:lnSpc>
                <a:spcPct val="90000"/>
              </a:lnSpc>
            </a:pPr>
            <a:r>
              <a:rPr lang="en-GB" sz="1800" dirty="0"/>
              <a:t>Current and Future Prospects</a:t>
            </a:r>
          </a:p>
          <a:p>
            <a:pPr lvl="1">
              <a:lnSpc>
                <a:spcPct val="90000"/>
              </a:lnSpc>
            </a:pPr>
            <a:r>
              <a:rPr lang="en-GB" sz="1800" dirty="0"/>
              <a:t>Formation and Evolution</a:t>
            </a:r>
          </a:p>
          <a:p>
            <a:pPr>
              <a:lnSpc>
                <a:spcPct val="90000"/>
              </a:lnSpc>
            </a:pPr>
            <a:r>
              <a:rPr lang="en-GB" sz="2000" dirty="0"/>
              <a:t>The Outcome of an Impact</a:t>
            </a:r>
          </a:p>
          <a:p>
            <a:pPr lvl="1">
              <a:lnSpc>
                <a:spcPct val="90000"/>
              </a:lnSpc>
            </a:pPr>
            <a:r>
              <a:rPr lang="en-GB" sz="1800" dirty="0"/>
              <a:t>Cratering</a:t>
            </a:r>
          </a:p>
          <a:p>
            <a:pPr lvl="1">
              <a:lnSpc>
                <a:spcPct val="90000"/>
              </a:lnSpc>
            </a:pPr>
            <a:r>
              <a:rPr lang="en-GB" sz="1800" dirty="0"/>
              <a:t>Polar Cap Limit</a:t>
            </a:r>
          </a:p>
          <a:p>
            <a:pPr lvl="1">
              <a:lnSpc>
                <a:spcPct val="90000"/>
              </a:lnSpc>
            </a:pPr>
            <a:r>
              <a:rPr lang="en-GB" sz="1800" dirty="0"/>
              <a:t>Giant Impact Effects</a:t>
            </a:r>
          </a:p>
          <a:p>
            <a:pPr>
              <a:lnSpc>
                <a:spcPct val="90000"/>
              </a:lnSpc>
            </a:pPr>
            <a:r>
              <a:rPr lang="en-GB" sz="2000" dirty="0"/>
              <a:t>The Numerical Code</a:t>
            </a:r>
          </a:p>
          <a:p>
            <a:pPr lvl="1">
              <a:lnSpc>
                <a:spcPct val="90000"/>
              </a:lnSpc>
            </a:pPr>
            <a:r>
              <a:rPr lang="en-GB" sz="1800" dirty="0"/>
              <a:t>How it works</a:t>
            </a:r>
          </a:p>
          <a:p>
            <a:pPr lvl="1">
              <a:lnSpc>
                <a:spcPct val="90000"/>
              </a:lnSpc>
            </a:pPr>
            <a:r>
              <a:rPr lang="en-GB" sz="1800" dirty="0"/>
              <a:t>What it needs</a:t>
            </a:r>
          </a:p>
          <a:p>
            <a:pPr>
              <a:lnSpc>
                <a:spcPct val="90000"/>
              </a:lnSpc>
            </a:pPr>
            <a:r>
              <a:rPr lang="en-GB" sz="2000" dirty="0"/>
              <a:t>Application to the Earth</a:t>
            </a:r>
          </a:p>
          <a:p>
            <a:pPr lvl="1">
              <a:lnSpc>
                <a:spcPct val="90000"/>
              </a:lnSpc>
            </a:pPr>
            <a:r>
              <a:rPr lang="en-GB" sz="1800" dirty="0"/>
              <a:t>Impactor Populations</a:t>
            </a:r>
          </a:p>
          <a:p>
            <a:pPr lvl="1">
              <a:lnSpc>
                <a:spcPct val="90000"/>
              </a:lnSpc>
            </a:pPr>
            <a:r>
              <a:rPr lang="en-GB" sz="1800" dirty="0"/>
              <a:t>Dynamics</a:t>
            </a:r>
          </a:p>
          <a:p>
            <a:pPr lvl="1">
              <a:lnSpc>
                <a:spcPct val="90000"/>
              </a:lnSpc>
            </a:pPr>
            <a:r>
              <a:rPr lang="en-GB" sz="1800" dirty="0"/>
              <a:t>(Preliminary) Results</a:t>
            </a:r>
          </a:p>
          <a:p>
            <a:pPr>
              <a:lnSpc>
                <a:spcPct val="90000"/>
              </a:lnSpc>
            </a:pPr>
            <a:r>
              <a:rPr lang="en-GB" sz="2000" dirty="0"/>
              <a:t>What next…</a:t>
            </a:r>
          </a:p>
        </p:txBody>
      </p:sp>
      <p:sp>
        <p:nvSpPr>
          <p:cNvPr id="8" name="TextBox 7">
            <a:extLst>
              <a:ext uri="{FF2B5EF4-FFF2-40B4-BE49-F238E27FC236}">
                <a16:creationId xmlns:a16="http://schemas.microsoft.com/office/drawing/2014/main" id="{891C863C-E3AB-3041-B20D-084EF0B1E199}"/>
              </a:ext>
            </a:extLst>
          </p:cNvPr>
          <p:cNvSpPr txBox="1"/>
          <p:nvPr/>
        </p:nvSpPr>
        <p:spPr>
          <a:xfrm>
            <a:off x="10977096" y="6488669"/>
            <a:ext cx="1214884" cy="369332"/>
          </a:xfrm>
          <a:prstGeom prst="rect">
            <a:avLst/>
          </a:prstGeom>
          <a:noFill/>
        </p:spPr>
        <p:txBody>
          <a:bodyPr wrap="none" rtlCol="0">
            <a:spAutoFit/>
          </a:bodyPr>
          <a:lstStyle/>
          <a:p>
            <a:r>
              <a:rPr lang="en-GB" dirty="0"/>
              <a:t>Credit: ESA</a:t>
            </a:r>
          </a:p>
        </p:txBody>
      </p:sp>
      <p:sp>
        <p:nvSpPr>
          <p:cNvPr id="7" name="Footer Placeholder 3">
            <a:extLst>
              <a:ext uri="{FF2B5EF4-FFF2-40B4-BE49-F238E27FC236}">
                <a16:creationId xmlns:a16="http://schemas.microsoft.com/office/drawing/2014/main" id="{A16FECA2-0257-4841-9696-BFC74DFEB5E7}"/>
              </a:ext>
            </a:extLst>
          </p:cNvPr>
          <p:cNvSpPr>
            <a:spLocks noGrp="1"/>
          </p:cNvSpPr>
          <p:nvPr>
            <p:ph type="ftr" sz="quarter" idx="11"/>
          </p:nvPr>
        </p:nvSpPr>
        <p:spPr>
          <a:xfrm>
            <a:off x="4455626" y="6480175"/>
            <a:ext cx="3280748" cy="377825"/>
          </a:xfrm>
        </p:spPr>
        <p:txBody>
          <a:bodyPr/>
          <a:lstStyle/>
          <a:p>
            <a:r>
              <a:rPr lang="en-US" sz="1400" dirty="0"/>
              <a:t>Catriona Sinclair – Rocky Worlds - 8/1/20</a:t>
            </a:r>
          </a:p>
        </p:txBody>
      </p:sp>
    </p:spTree>
    <p:extLst>
      <p:ext uri="{BB962C8B-B14F-4D97-AF65-F5344CB8AC3E}">
        <p14:creationId xmlns:p14="http://schemas.microsoft.com/office/powerpoint/2010/main" val="17607424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3B1AE-F0D4-F843-969E-328495C4DB94}"/>
              </a:ext>
            </a:extLst>
          </p:cNvPr>
          <p:cNvSpPr>
            <a:spLocks noGrp="1"/>
          </p:cNvSpPr>
          <p:nvPr>
            <p:ph type="title"/>
          </p:nvPr>
        </p:nvSpPr>
        <p:spPr>
          <a:xfrm>
            <a:off x="5251852" y="3649179"/>
            <a:ext cx="1888679" cy="543468"/>
          </a:xfrm>
          <a:ln>
            <a:solidFill>
              <a:schemeClr val="tx1"/>
            </a:solidFill>
          </a:ln>
        </p:spPr>
        <p:txBody>
          <a:bodyPr>
            <a:normAutofit fontScale="90000"/>
          </a:bodyPr>
          <a:lstStyle/>
          <a:p>
            <a:r>
              <a:rPr lang="en-GB" dirty="0"/>
              <a:t>The code</a:t>
            </a:r>
          </a:p>
        </p:txBody>
      </p:sp>
      <p:sp>
        <p:nvSpPr>
          <p:cNvPr id="7" name="TextBox 6">
            <a:extLst>
              <a:ext uri="{FF2B5EF4-FFF2-40B4-BE49-F238E27FC236}">
                <a16:creationId xmlns:a16="http://schemas.microsoft.com/office/drawing/2014/main" id="{3D23BF4E-FDEA-BB48-97D0-54DC8D026C34}"/>
              </a:ext>
            </a:extLst>
          </p:cNvPr>
          <p:cNvSpPr txBox="1"/>
          <p:nvPr/>
        </p:nvSpPr>
        <p:spPr>
          <a:xfrm>
            <a:off x="7232549" y="1468114"/>
            <a:ext cx="2415661" cy="400110"/>
          </a:xfrm>
          <a:prstGeom prst="rect">
            <a:avLst/>
          </a:prstGeom>
          <a:noFill/>
          <a:ln>
            <a:solidFill>
              <a:schemeClr val="tx1"/>
            </a:solidFill>
          </a:ln>
        </p:spPr>
        <p:txBody>
          <a:bodyPr wrap="none" rtlCol="0">
            <a:spAutoFit/>
          </a:bodyPr>
          <a:lstStyle/>
          <a:p>
            <a:r>
              <a:rPr lang="en-GB" sz="2000" dirty="0"/>
              <a:t>Impactor Populations</a:t>
            </a:r>
          </a:p>
        </p:txBody>
      </p:sp>
      <p:sp>
        <p:nvSpPr>
          <p:cNvPr id="8" name="TextBox 7">
            <a:extLst>
              <a:ext uri="{FF2B5EF4-FFF2-40B4-BE49-F238E27FC236}">
                <a16:creationId xmlns:a16="http://schemas.microsoft.com/office/drawing/2014/main" id="{D8571A96-F8C7-2640-A818-996C51939D27}"/>
              </a:ext>
            </a:extLst>
          </p:cNvPr>
          <p:cNvSpPr txBox="1"/>
          <p:nvPr/>
        </p:nvSpPr>
        <p:spPr>
          <a:xfrm>
            <a:off x="2047864" y="1485011"/>
            <a:ext cx="2111155" cy="400110"/>
          </a:xfrm>
          <a:prstGeom prst="rect">
            <a:avLst/>
          </a:prstGeom>
          <a:noFill/>
          <a:ln>
            <a:solidFill>
              <a:schemeClr val="tx1"/>
            </a:solidFill>
          </a:ln>
        </p:spPr>
        <p:txBody>
          <a:bodyPr wrap="none" rtlCol="0">
            <a:spAutoFit/>
          </a:bodyPr>
          <a:lstStyle/>
          <a:p>
            <a:r>
              <a:rPr lang="en-GB" sz="2000" dirty="0"/>
              <a:t>Initial Atmosphere</a:t>
            </a:r>
          </a:p>
        </p:txBody>
      </p:sp>
      <p:sp>
        <p:nvSpPr>
          <p:cNvPr id="9" name="TextBox 8">
            <a:extLst>
              <a:ext uri="{FF2B5EF4-FFF2-40B4-BE49-F238E27FC236}">
                <a16:creationId xmlns:a16="http://schemas.microsoft.com/office/drawing/2014/main" id="{E2ACC843-BA99-7146-8288-2752D2FB09C1}"/>
              </a:ext>
            </a:extLst>
          </p:cNvPr>
          <p:cNvSpPr txBox="1"/>
          <p:nvPr/>
        </p:nvSpPr>
        <p:spPr>
          <a:xfrm>
            <a:off x="4707885" y="1493862"/>
            <a:ext cx="1987404" cy="400110"/>
          </a:xfrm>
          <a:prstGeom prst="rect">
            <a:avLst/>
          </a:prstGeom>
          <a:noFill/>
          <a:ln>
            <a:solidFill>
              <a:schemeClr val="tx1"/>
            </a:solidFill>
          </a:ln>
        </p:spPr>
        <p:txBody>
          <a:bodyPr wrap="none" rtlCol="0">
            <a:spAutoFit/>
          </a:bodyPr>
          <a:lstStyle/>
          <a:p>
            <a:r>
              <a:rPr lang="en-GB" sz="2000" dirty="0"/>
              <a:t>Planet Properties</a:t>
            </a:r>
          </a:p>
        </p:txBody>
      </p:sp>
      <p:sp>
        <p:nvSpPr>
          <p:cNvPr id="10" name="TextBox 9">
            <a:extLst>
              <a:ext uri="{FF2B5EF4-FFF2-40B4-BE49-F238E27FC236}">
                <a16:creationId xmlns:a16="http://schemas.microsoft.com/office/drawing/2014/main" id="{A4E211AC-EEB4-B745-9A62-7B4BACE88CED}"/>
              </a:ext>
            </a:extLst>
          </p:cNvPr>
          <p:cNvSpPr txBox="1"/>
          <p:nvPr/>
        </p:nvSpPr>
        <p:spPr>
          <a:xfrm>
            <a:off x="9960473" y="552572"/>
            <a:ext cx="1707775" cy="369332"/>
          </a:xfrm>
          <a:prstGeom prst="rect">
            <a:avLst/>
          </a:prstGeom>
          <a:noFill/>
        </p:spPr>
        <p:txBody>
          <a:bodyPr wrap="none" rtlCol="0">
            <a:spAutoFit/>
          </a:bodyPr>
          <a:lstStyle/>
          <a:p>
            <a:r>
              <a:rPr lang="en-GB" dirty="0"/>
              <a:t>Size Distribution</a:t>
            </a:r>
          </a:p>
        </p:txBody>
      </p:sp>
      <p:sp>
        <p:nvSpPr>
          <p:cNvPr id="11" name="TextBox 10">
            <a:extLst>
              <a:ext uri="{FF2B5EF4-FFF2-40B4-BE49-F238E27FC236}">
                <a16:creationId xmlns:a16="http://schemas.microsoft.com/office/drawing/2014/main" id="{3EF702CE-4500-1240-9F17-AB02C373BF6D}"/>
              </a:ext>
            </a:extLst>
          </p:cNvPr>
          <p:cNvSpPr txBox="1"/>
          <p:nvPr/>
        </p:nvSpPr>
        <p:spPr>
          <a:xfrm>
            <a:off x="10185470" y="1485190"/>
            <a:ext cx="1782604" cy="369332"/>
          </a:xfrm>
          <a:prstGeom prst="rect">
            <a:avLst/>
          </a:prstGeom>
          <a:noFill/>
        </p:spPr>
        <p:txBody>
          <a:bodyPr wrap="none" rtlCol="0">
            <a:spAutoFit/>
          </a:bodyPr>
          <a:lstStyle/>
          <a:p>
            <a:r>
              <a:rPr lang="en-GB" dirty="0"/>
              <a:t>Impact Velocities</a:t>
            </a:r>
          </a:p>
        </p:txBody>
      </p:sp>
      <p:sp>
        <p:nvSpPr>
          <p:cNvPr id="12" name="TextBox 11">
            <a:extLst>
              <a:ext uri="{FF2B5EF4-FFF2-40B4-BE49-F238E27FC236}">
                <a16:creationId xmlns:a16="http://schemas.microsoft.com/office/drawing/2014/main" id="{D9E90DBC-F41F-9C4F-86E3-0FBFF840A656}"/>
              </a:ext>
            </a:extLst>
          </p:cNvPr>
          <p:cNvSpPr txBox="1"/>
          <p:nvPr/>
        </p:nvSpPr>
        <p:spPr>
          <a:xfrm>
            <a:off x="10181635" y="2305086"/>
            <a:ext cx="1310167" cy="369332"/>
          </a:xfrm>
          <a:prstGeom prst="rect">
            <a:avLst/>
          </a:prstGeom>
          <a:noFill/>
        </p:spPr>
        <p:txBody>
          <a:bodyPr wrap="none" rtlCol="0">
            <a:spAutoFit/>
          </a:bodyPr>
          <a:lstStyle/>
          <a:p>
            <a:r>
              <a:rPr lang="en-GB" dirty="0"/>
              <a:t>Impact Rate</a:t>
            </a:r>
          </a:p>
        </p:txBody>
      </p:sp>
      <p:sp>
        <p:nvSpPr>
          <p:cNvPr id="13" name="TextBox 12">
            <a:extLst>
              <a:ext uri="{FF2B5EF4-FFF2-40B4-BE49-F238E27FC236}">
                <a16:creationId xmlns:a16="http://schemas.microsoft.com/office/drawing/2014/main" id="{4D36F32A-5ED4-E54D-AD86-C5F1548ECBA9}"/>
              </a:ext>
            </a:extLst>
          </p:cNvPr>
          <p:cNvSpPr txBox="1"/>
          <p:nvPr/>
        </p:nvSpPr>
        <p:spPr>
          <a:xfrm>
            <a:off x="8049119" y="266879"/>
            <a:ext cx="1374094" cy="369332"/>
          </a:xfrm>
          <a:prstGeom prst="rect">
            <a:avLst/>
          </a:prstGeom>
          <a:noFill/>
        </p:spPr>
        <p:txBody>
          <a:bodyPr wrap="none" rtlCol="0">
            <a:spAutoFit/>
          </a:bodyPr>
          <a:lstStyle/>
          <a:p>
            <a:r>
              <a:rPr lang="en-GB" dirty="0"/>
              <a:t>Composition</a:t>
            </a:r>
          </a:p>
        </p:txBody>
      </p:sp>
      <p:sp>
        <p:nvSpPr>
          <p:cNvPr id="14" name="TextBox 13">
            <a:extLst>
              <a:ext uri="{FF2B5EF4-FFF2-40B4-BE49-F238E27FC236}">
                <a16:creationId xmlns:a16="http://schemas.microsoft.com/office/drawing/2014/main" id="{5454AC6D-13BE-BE42-B471-08F8FD37C4F8}"/>
              </a:ext>
            </a:extLst>
          </p:cNvPr>
          <p:cNvSpPr txBox="1"/>
          <p:nvPr/>
        </p:nvSpPr>
        <p:spPr>
          <a:xfrm>
            <a:off x="3294745" y="5364010"/>
            <a:ext cx="2500300" cy="400110"/>
          </a:xfrm>
          <a:prstGeom prst="rect">
            <a:avLst/>
          </a:prstGeom>
          <a:noFill/>
          <a:ln>
            <a:solidFill>
              <a:schemeClr val="tx1"/>
            </a:solidFill>
          </a:ln>
        </p:spPr>
        <p:txBody>
          <a:bodyPr wrap="none" rtlCol="0">
            <a:spAutoFit/>
          </a:bodyPr>
          <a:lstStyle/>
          <a:p>
            <a:r>
              <a:rPr lang="en-GB" sz="2000" dirty="0"/>
              <a:t>Atmosphere Evolution</a:t>
            </a:r>
          </a:p>
        </p:txBody>
      </p:sp>
      <p:sp>
        <p:nvSpPr>
          <p:cNvPr id="15" name="TextBox 14">
            <a:extLst>
              <a:ext uri="{FF2B5EF4-FFF2-40B4-BE49-F238E27FC236}">
                <a16:creationId xmlns:a16="http://schemas.microsoft.com/office/drawing/2014/main" id="{3B6634B1-80BE-C94C-BAD2-F045A2AF80EE}"/>
              </a:ext>
            </a:extLst>
          </p:cNvPr>
          <p:cNvSpPr txBox="1"/>
          <p:nvPr/>
        </p:nvSpPr>
        <p:spPr>
          <a:xfrm>
            <a:off x="1533517" y="6001465"/>
            <a:ext cx="671979" cy="369332"/>
          </a:xfrm>
          <a:prstGeom prst="rect">
            <a:avLst/>
          </a:prstGeom>
          <a:noFill/>
        </p:spPr>
        <p:txBody>
          <a:bodyPr wrap="none" rtlCol="0">
            <a:spAutoFit/>
          </a:bodyPr>
          <a:lstStyle/>
          <a:p>
            <a:r>
              <a:rPr lang="en-GB" dirty="0"/>
              <a:t>Mass</a:t>
            </a:r>
          </a:p>
        </p:txBody>
      </p:sp>
      <p:sp>
        <p:nvSpPr>
          <p:cNvPr id="16" name="TextBox 15">
            <a:extLst>
              <a:ext uri="{FF2B5EF4-FFF2-40B4-BE49-F238E27FC236}">
                <a16:creationId xmlns:a16="http://schemas.microsoft.com/office/drawing/2014/main" id="{0265C3B6-BAED-654A-9ADA-1A2E6EB42578}"/>
              </a:ext>
            </a:extLst>
          </p:cNvPr>
          <p:cNvSpPr txBox="1"/>
          <p:nvPr/>
        </p:nvSpPr>
        <p:spPr>
          <a:xfrm>
            <a:off x="2687838" y="6183022"/>
            <a:ext cx="2410275" cy="369332"/>
          </a:xfrm>
          <a:prstGeom prst="rect">
            <a:avLst/>
          </a:prstGeom>
          <a:noFill/>
        </p:spPr>
        <p:txBody>
          <a:bodyPr wrap="none" rtlCol="0">
            <a:spAutoFit/>
          </a:bodyPr>
          <a:lstStyle/>
          <a:p>
            <a:r>
              <a:rPr lang="en-GB" dirty="0"/>
              <a:t>Mean molecular weight</a:t>
            </a:r>
          </a:p>
        </p:txBody>
      </p:sp>
      <p:sp>
        <p:nvSpPr>
          <p:cNvPr id="17" name="TextBox 16">
            <a:extLst>
              <a:ext uri="{FF2B5EF4-FFF2-40B4-BE49-F238E27FC236}">
                <a16:creationId xmlns:a16="http://schemas.microsoft.com/office/drawing/2014/main" id="{97B9FC2D-5C54-0F4D-969C-1DE9643C9F04}"/>
              </a:ext>
            </a:extLst>
          </p:cNvPr>
          <p:cNvSpPr txBox="1"/>
          <p:nvPr/>
        </p:nvSpPr>
        <p:spPr>
          <a:xfrm>
            <a:off x="7721945" y="5364010"/>
            <a:ext cx="1436868" cy="400110"/>
          </a:xfrm>
          <a:prstGeom prst="rect">
            <a:avLst/>
          </a:prstGeom>
          <a:noFill/>
          <a:ln>
            <a:solidFill>
              <a:schemeClr val="tx1"/>
            </a:solidFill>
          </a:ln>
        </p:spPr>
        <p:txBody>
          <a:bodyPr wrap="none" rtlCol="0">
            <a:spAutoFit/>
          </a:bodyPr>
          <a:lstStyle/>
          <a:p>
            <a:r>
              <a:rPr lang="en-GB" sz="2000" dirty="0"/>
              <a:t>Planet mass</a:t>
            </a:r>
          </a:p>
        </p:txBody>
      </p:sp>
      <p:sp>
        <p:nvSpPr>
          <p:cNvPr id="18" name="TextBox 17">
            <a:extLst>
              <a:ext uri="{FF2B5EF4-FFF2-40B4-BE49-F238E27FC236}">
                <a16:creationId xmlns:a16="http://schemas.microsoft.com/office/drawing/2014/main" id="{B011E555-A9CC-C042-AE0A-0A8A7DFCFD04}"/>
              </a:ext>
            </a:extLst>
          </p:cNvPr>
          <p:cNvSpPr txBox="1"/>
          <p:nvPr/>
        </p:nvSpPr>
        <p:spPr>
          <a:xfrm>
            <a:off x="5198084" y="6132641"/>
            <a:ext cx="1640064" cy="369332"/>
          </a:xfrm>
          <a:prstGeom prst="rect">
            <a:avLst/>
          </a:prstGeom>
          <a:noFill/>
        </p:spPr>
        <p:txBody>
          <a:bodyPr wrap="none" rtlCol="0">
            <a:spAutoFit/>
          </a:bodyPr>
          <a:lstStyle/>
          <a:p>
            <a:r>
              <a:rPr lang="en-GB" dirty="0"/>
              <a:t>Source Fraction</a:t>
            </a:r>
          </a:p>
        </p:txBody>
      </p:sp>
      <p:sp>
        <p:nvSpPr>
          <p:cNvPr id="19" name="TextBox 18">
            <a:extLst>
              <a:ext uri="{FF2B5EF4-FFF2-40B4-BE49-F238E27FC236}">
                <a16:creationId xmlns:a16="http://schemas.microsoft.com/office/drawing/2014/main" id="{13806BB9-E909-D645-80DD-6F0B069FCA2F}"/>
              </a:ext>
            </a:extLst>
          </p:cNvPr>
          <p:cNvSpPr txBox="1"/>
          <p:nvPr/>
        </p:nvSpPr>
        <p:spPr>
          <a:xfrm>
            <a:off x="1224976" y="3720858"/>
            <a:ext cx="2220736" cy="400110"/>
          </a:xfrm>
          <a:prstGeom prst="rect">
            <a:avLst/>
          </a:prstGeom>
          <a:noFill/>
          <a:ln>
            <a:solidFill>
              <a:schemeClr val="tx1"/>
            </a:solidFill>
          </a:ln>
        </p:spPr>
        <p:txBody>
          <a:bodyPr wrap="none" rtlCol="0">
            <a:spAutoFit/>
          </a:bodyPr>
          <a:lstStyle/>
          <a:p>
            <a:r>
              <a:rPr lang="en-GB" sz="2000" dirty="0"/>
              <a:t>Impact Prescription</a:t>
            </a:r>
          </a:p>
        </p:txBody>
      </p:sp>
      <p:cxnSp>
        <p:nvCxnSpPr>
          <p:cNvPr id="21" name="Straight Arrow Connector 20">
            <a:extLst>
              <a:ext uri="{FF2B5EF4-FFF2-40B4-BE49-F238E27FC236}">
                <a16:creationId xmlns:a16="http://schemas.microsoft.com/office/drawing/2014/main" id="{0FEAD806-2FED-C040-B67F-D8F10BAEAAEF}"/>
              </a:ext>
            </a:extLst>
          </p:cNvPr>
          <p:cNvCxnSpPr>
            <a:cxnSpLocks/>
            <a:stCxn id="8" idx="2"/>
          </p:cNvCxnSpPr>
          <p:nvPr/>
        </p:nvCxnSpPr>
        <p:spPr>
          <a:xfrm>
            <a:off x="3103442" y="1885121"/>
            <a:ext cx="2489135" cy="1716747"/>
          </a:xfrm>
          <a:prstGeom prst="straightConnector1">
            <a:avLst/>
          </a:prstGeom>
          <a:ln w="25400">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C9F483B-2090-EB43-89C0-7E5EEF428CB3}"/>
              </a:ext>
            </a:extLst>
          </p:cNvPr>
          <p:cNvCxnSpPr>
            <a:cxnSpLocks/>
            <a:stCxn id="9" idx="2"/>
            <a:endCxn id="2" idx="0"/>
          </p:cNvCxnSpPr>
          <p:nvPr/>
        </p:nvCxnSpPr>
        <p:spPr>
          <a:xfrm>
            <a:off x="5701587" y="1893972"/>
            <a:ext cx="494605" cy="1755207"/>
          </a:xfrm>
          <a:prstGeom prst="straightConnector1">
            <a:avLst/>
          </a:prstGeom>
          <a:ln w="25400">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F851182-BD7D-FE46-8134-8EA56A959EB8}"/>
              </a:ext>
            </a:extLst>
          </p:cNvPr>
          <p:cNvCxnSpPr>
            <a:cxnSpLocks/>
            <a:stCxn id="7" idx="2"/>
          </p:cNvCxnSpPr>
          <p:nvPr/>
        </p:nvCxnSpPr>
        <p:spPr>
          <a:xfrm flipH="1">
            <a:off x="6599425" y="1868224"/>
            <a:ext cx="1840955" cy="1780955"/>
          </a:xfrm>
          <a:prstGeom prst="straightConnector1">
            <a:avLst/>
          </a:prstGeom>
          <a:ln w="25400">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191C3ADF-8ECE-194E-867A-42D856B8F906}"/>
              </a:ext>
            </a:extLst>
          </p:cNvPr>
          <p:cNvCxnSpPr>
            <a:cxnSpLocks/>
            <a:stCxn id="13" idx="2"/>
            <a:endCxn id="7" idx="0"/>
          </p:cNvCxnSpPr>
          <p:nvPr/>
        </p:nvCxnSpPr>
        <p:spPr>
          <a:xfrm flipH="1">
            <a:off x="8440380" y="636211"/>
            <a:ext cx="295786" cy="831903"/>
          </a:xfrm>
          <a:prstGeom prst="straightConnector1">
            <a:avLst/>
          </a:prstGeom>
          <a:ln w="22225">
            <a:headEnd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AEC92B4-AFF0-1B4F-9C62-BB523CC8D55C}"/>
              </a:ext>
            </a:extLst>
          </p:cNvPr>
          <p:cNvCxnSpPr>
            <a:cxnSpLocks/>
            <a:stCxn id="10" idx="1"/>
          </p:cNvCxnSpPr>
          <p:nvPr/>
        </p:nvCxnSpPr>
        <p:spPr>
          <a:xfrm flipH="1">
            <a:off x="9273426" y="737238"/>
            <a:ext cx="687047" cy="678436"/>
          </a:xfrm>
          <a:prstGeom prst="straightConnector1">
            <a:avLst/>
          </a:prstGeom>
          <a:ln w="22225">
            <a:headEnd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610E227-897E-6A47-8ED3-E694EEAAEC48}"/>
              </a:ext>
            </a:extLst>
          </p:cNvPr>
          <p:cNvCxnSpPr>
            <a:cxnSpLocks/>
            <a:stCxn id="11" idx="1"/>
            <a:endCxn id="7" idx="3"/>
          </p:cNvCxnSpPr>
          <p:nvPr/>
        </p:nvCxnSpPr>
        <p:spPr>
          <a:xfrm flipH="1" flipV="1">
            <a:off x="9648210" y="1668169"/>
            <a:ext cx="537260" cy="1687"/>
          </a:xfrm>
          <a:prstGeom prst="straightConnector1">
            <a:avLst/>
          </a:prstGeom>
          <a:ln w="22225">
            <a:headEnd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5274D2E2-9C24-374B-BDA3-B0D1422E4BD0}"/>
              </a:ext>
            </a:extLst>
          </p:cNvPr>
          <p:cNvCxnSpPr>
            <a:cxnSpLocks/>
            <a:stCxn id="12" idx="1"/>
          </p:cNvCxnSpPr>
          <p:nvPr/>
        </p:nvCxnSpPr>
        <p:spPr>
          <a:xfrm flipH="1" flipV="1">
            <a:off x="9158813" y="1906768"/>
            <a:ext cx="1022822" cy="582984"/>
          </a:xfrm>
          <a:prstGeom prst="straightConnector1">
            <a:avLst/>
          </a:prstGeom>
          <a:ln w="22225">
            <a:headEnd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F4295DD5-213C-7545-8032-A75E00613285}"/>
              </a:ext>
            </a:extLst>
          </p:cNvPr>
          <p:cNvCxnSpPr>
            <a:stCxn id="19" idx="3"/>
            <a:endCxn id="2" idx="1"/>
          </p:cNvCxnSpPr>
          <p:nvPr/>
        </p:nvCxnSpPr>
        <p:spPr>
          <a:xfrm>
            <a:off x="3445712" y="3920913"/>
            <a:ext cx="1806140" cy="0"/>
          </a:xfrm>
          <a:prstGeom prst="straightConnector1">
            <a:avLst/>
          </a:prstGeom>
          <a:ln w="25400">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547AF2C3-52CF-9647-9AE4-7A1B4E56AD57}"/>
              </a:ext>
            </a:extLst>
          </p:cNvPr>
          <p:cNvCxnSpPr>
            <a:cxnSpLocks/>
            <a:stCxn id="2" idx="2"/>
            <a:endCxn id="14" idx="0"/>
          </p:cNvCxnSpPr>
          <p:nvPr/>
        </p:nvCxnSpPr>
        <p:spPr>
          <a:xfrm flipH="1">
            <a:off x="4544895" y="4192647"/>
            <a:ext cx="1651297" cy="1171363"/>
          </a:xfrm>
          <a:prstGeom prst="straightConnector1">
            <a:avLst/>
          </a:prstGeom>
          <a:ln w="25400">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34138F05-E429-6040-9547-2C02CDFE6632}"/>
              </a:ext>
            </a:extLst>
          </p:cNvPr>
          <p:cNvCxnSpPr>
            <a:cxnSpLocks/>
            <a:stCxn id="2" idx="2"/>
            <a:endCxn id="17" idx="0"/>
          </p:cNvCxnSpPr>
          <p:nvPr/>
        </p:nvCxnSpPr>
        <p:spPr>
          <a:xfrm>
            <a:off x="6196192" y="4192647"/>
            <a:ext cx="2244187" cy="1171363"/>
          </a:xfrm>
          <a:prstGeom prst="straightConnector1">
            <a:avLst/>
          </a:prstGeom>
          <a:ln w="25400">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D033D26D-043D-B541-B419-93EAB881747A}"/>
              </a:ext>
            </a:extLst>
          </p:cNvPr>
          <p:cNvCxnSpPr>
            <a:cxnSpLocks/>
            <a:stCxn id="14" idx="2"/>
            <a:endCxn id="16" idx="0"/>
          </p:cNvCxnSpPr>
          <p:nvPr/>
        </p:nvCxnSpPr>
        <p:spPr>
          <a:xfrm flipH="1">
            <a:off x="3892976" y="5764120"/>
            <a:ext cx="651919" cy="418902"/>
          </a:xfrm>
          <a:prstGeom prst="straightConnector1">
            <a:avLst/>
          </a:prstGeom>
          <a:ln w="22225">
            <a:headEnd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C9F18282-78B1-0148-B4C0-048485BA22AE}"/>
              </a:ext>
            </a:extLst>
          </p:cNvPr>
          <p:cNvCxnSpPr>
            <a:cxnSpLocks/>
            <a:endCxn id="15" idx="3"/>
          </p:cNvCxnSpPr>
          <p:nvPr/>
        </p:nvCxnSpPr>
        <p:spPr>
          <a:xfrm flipH="1">
            <a:off x="2205496" y="5811431"/>
            <a:ext cx="1446162" cy="374700"/>
          </a:xfrm>
          <a:prstGeom prst="straightConnector1">
            <a:avLst/>
          </a:prstGeom>
          <a:ln w="22225">
            <a:headEnd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9D5E08D4-7CC3-324B-A2B8-EB5492B14AF2}"/>
              </a:ext>
            </a:extLst>
          </p:cNvPr>
          <p:cNvCxnSpPr>
            <a:cxnSpLocks/>
            <a:endCxn id="18" idx="0"/>
          </p:cNvCxnSpPr>
          <p:nvPr/>
        </p:nvCxnSpPr>
        <p:spPr>
          <a:xfrm>
            <a:off x="5339138" y="5811431"/>
            <a:ext cx="678978" cy="321210"/>
          </a:xfrm>
          <a:prstGeom prst="straightConnector1">
            <a:avLst/>
          </a:prstGeom>
          <a:ln w="22225">
            <a:headEnd w="lg" len="lg"/>
            <a:tailEnd type="triangle" w="lg" len="med"/>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5A94458C-74FD-984E-96FA-227BBF2BD189}"/>
              </a:ext>
            </a:extLst>
          </p:cNvPr>
          <p:cNvSpPr txBox="1"/>
          <p:nvPr/>
        </p:nvSpPr>
        <p:spPr>
          <a:xfrm>
            <a:off x="7722717" y="2411692"/>
            <a:ext cx="1227175" cy="830997"/>
          </a:xfrm>
          <a:prstGeom prst="rect">
            <a:avLst/>
          </a:prstGeom>
          <a:noFill/>
        </p:spPr>
        <p:txBody>
          <a:bodyPr wrap="square" rtlCol="0">
            <a:spAutoFit/>
          </a:bodyPr>
          <a:lstStyle/>
          <a:p>
            <a:r>
              <a:rPr lang="en-GB" sz="1600" dirty="0"/>
              <a:t>Stochastic sampling of impactors</a:t>
            </a:r>
          </a:p>
        </p:txBody>
      </p:sp>
      <p:sp>
        <p:nvSpPr>
          <p:cNvPr id="88" name="TextBox 87">
            <a:extLst>
              <a:ext uri="{FF2B5EF4-FFF2-40B4-BE49-F238E27FC236}">
                <a16:creationId xmlns:a16="http://schemas.microsoft.com/office/drawing/2014/main" id="{DCA7E20C-333F-DB4B-ABC1-3FB44C80B8F3}"/>
              </a:ext>
            </a:extLst>
          </p:cNvPr>
          <p:cNvSpPr txBox="1"/>
          <p:nvPr/>
        </p:nvSpPr>
        <p:spPr>
          <a:xfrm>
            <a:off x="7232549" y="3852093"/>
            <a:ext cx="3187087" cy="584775"/>
          </a:xfrm>
          <a:prstGeom prst="rect">
            <a:avLst/>
          </a:prstGeom>
          <a:noFill/>
        </p:spPr>
        <p:txBody>
          <a:bodyPr wrap="square" rtlCol="0">
            <a:spAutoFit/>
          </a:bodyPr>
          <a:lstStyle/>
          <a:p>
            <a:r>
              <a:rPr lang="en-GB" sz="1600" dirty="0"/>
              <a:t>Adaptive time step</a:t>
            </a:r>
          </a:p>
          <a:p>
            <a:r>
              <a:rPr lang="en-GB" sz="1600" dirty="0"/>
              <a:t>Time evolution of planet properties </a:t>
            </a:r>
          </a:p>
        </p:txBody>
      </p:sp>
      <p:sp>
        <p:nvSpPr>
          <p:cNvPr id="32" name="Footer Placeholder 3">
            <a:extLst>
              <a:ext uri="{FF2B5EF4-FFF2-40B4-BE49-F238E27FC236}">
                <a16:creationId xmlns:a16="http://schemas.microsoft.com/office/drawing/2014/main" id="{301A65B0-02D0-584A-99C1-3FDAF883C902}"/>
              </a:ext>
            </a:extLst>
          </p:cNvPr>
          <p:cNvSpPr>
            <a:spLocks noGrp="1"/>
          </p:cNvSpPr>
          <p:nvPr>
            <p:ph type="ftr" sz="quarter" idx="11"/>
          </p:nvPr>
        </p:nvSpPr>
        <p:spPr>
          <a:xfrm>
            <a:off x="4455626" y="6480175"/>
            <a:ext cx="3280748" cy="377825"/>
          </a:xfrm>
        </p:spPr>
        <p:txBody>
          <a:bodyPr/>
          <a:lstStyle/>
          <a:p>
            <a:r>
              <a:rPr lang="en-US" sz="1400" dirty="0"/>
              <a:t>Catriona Sinclair – Rocky Worlds - 8/1/20</a:t>
            </a:r>
          </a:p>
        </p:txBody>
      </p:sp>
    </p:spTree>
    <p:extLst>
      <p:ext uri="{BB962C8B-B14F-4D97-AF65-F5344CB8AC3E}">
        <p14:creationId xmlns:p14="http://schemas.microsoft.com/office/powerpoint/2010/main" val="20241146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227B4F0-4DF7-3341-BDBA-9EEC798B3FF5}"/>
              </a:ext>
            </a:extLst>
          </p:cNvPr>
          <p:cNvPicPr>
            <a:picLocks noChangeAspect="1"/>
          </p:cNvPicPr>
          <p:nvPr/>
        </p:nvPicPr>
        <p:blipFill>
          <a:blip r:embed="rId3"/>
          <a:srcRect/>
          <a:stretch/>
        </p:blipFill>
        <p:spPr>
          <a:xfrm>
            <a:off x="2725846" y="1922187"/>
            <a:ext cx="9210069" cy="4316399"/>
          </a:xfrm>
          <a:prstGeom prst="rect">
            <a:avLst/>
          </a:prstGeom>
        </p:spPr>
      </p:pic>
      <p:sp>
        <p:nvSpPr>
          <p:cNvPr id="5" name="TextBox 4">
            <a:extLst>
              <a:ext uri="{FF2B5EF4-FFF2-40B4-BE49-F238E27FC236}">
                <a16:creationId xmlns:a16="http://schemas.microsoft.com/office/drawing/2014/main" id="{46838F4F-29A2-EF40-A136-7FA61646E5F5}"/>
              </a:ext>
            </a:extLst>
          </p:cNvPr>
          <p:cNvSpPr txBox="1"/>
          <p:nvPr/>
        </p:nvSpPr>
        <p:spPr>
          <a:xfrm>
            <a:off x="9795257" y="5899355"/>
            <a:ext cx="2253308" cy="369332"/>
          </a:xfrm>
          <a:prstGeom prst="rect">
            <a:avLst/>
          </a:prstGeom>
          <a:noFill/>
        </p:spPr>
        <p:txBody>
          <a:bodyPr wrap="square" rtlCol="0">
            <a:spAutoFit/>
          </a:bodyPr>
          <a:lstStyle/>
          <a:p>
            <a:r>
              <a:rPr lang="en-GB" dirty="0">
                <a:solidFill>
                  <a:schemeClr val="bg1"/>
                </a:solidFill>
              </a:rPr>
              <a:t>Sinclair </a:t>
            </a:r>
            <a:r>
              <a:rPr lang="en-GB" i="1" dirty="0">
                <a:solidFill>
                  <a:schemeClr val="bg1"/>
                </a:solidFill>
              </a:rPr>
              <a:t>et al. </a:t>
            </a:r>
            <a:r>
              <a:rPr lang="en-GB" dirty="0">
                <a:solidFill>
                  <a:schemeClr val="bg1"/>
                </a:solidFill>
              </a:rPr>
              <a:t>(</a:t>
            </a:r>
            <a:r>
              <a:rPr lang="en-GB" i="1" dirty="0">
                <a:solidFill>
                  <a:schemeClr val="bg1"/>
                </a:solidFill>
              </a:rPr>
              <a:t>in prep</a:t>
            </a:r>
            <a:r>
              <a:rPr lang="en-GB" dirty="0">
                <a:solidFill>
                  <a:schemeClr val="bg1"/>
                </a:solidFill>
              </a:rPr>
              <a:t>)</a:t>
            </a:r>
          </a:p>
        </p:txBody>
      </p:sp>
      <p:sp>
        <p:nvSpPr>
          <p:cNvPr id="11" name="Title 1">
            <a:extLst>
              <a:ext uri="{FF2B5EF4-FFF2-40B4-BE49-F238E27FC236}">
                <a16:creationId xmlns:a16="http://schemas.microsoft.com/office/drawing/2014/main" id="{0BA8B532-DC48-3D4D-B451-483F626A7EDF}"/>
              </a:ext>
            </a:extLst>
          </p:cNvPr>
          <p:cNvSpPr>
            <a:spLocks noGrp="1"/>
          </p:cNvSpPr>
          <p:nvPr>
            <p:ph type="title"/>
          </p:nvPr>
        </p:nvSpPr>
        <p:spPr>
          <a:xfrm>
            <a:off x="218926" y="377751"/>
            <a:ext cx="6571839" cy="1453363"/>
          </a:xfrm>
        </p:spPr>
        <p:txBody>
          <a:bodyPr>
            <a:normAutofit/>
          </a:bodyPr>
          <a:lstStyle/>
          <a:p>
            <a:r>
              <a:rPr lang="en-GB" sz="4000" dirty="0"/>
              <a:t>The Outcome of an Impact</a:t>
            </a:r>
            <a:endParaRPr lang="en-GB" dirty="0"/>
          </a:p>
        </p:txBody>
      </p:sp>
      <p:sp>
        <p:nvSpPr>
          <p:cNvPr id="12" name="Content Placeholder 2">
            <a:extLst>
              <a:ext uri="{FF2B5EF4-FFF2-40B4-BE49-F238E27FC236}">
                <a16:creationId xmlns:a16="http://schemas.microsoft.com/office/drawing/2014/main" id="{5D574122-10B8-B240-9C8D-9AE440322FED}"/>
              </a:ext>
            </a:extLst>
          </p:cNvPr>
          <p:cNvSpPr txBox="1">
            <a:spLocks/>
          </p:cNvSpPr>
          <p:nvPr/>
        </p:nvSpPr>
        <p:spPr>
          <a:xfrm>
            <a:off x="309118" y="3321493"/>
            <a:ext cx="2416727" cy="2783472"/>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GB" sz="2000" dirty="0"/>
              <a:t>Schlichting (2015)</a:t>
            </a:r>
          </a:p>
          <a:p>
            <a:pPr lvl="1"/>
            <a:r>
              <a:rPr lang="en-GB" sz="1800" dirty="0"/>
              <a:t>Polar Cap Limit</a:t>
            </a:r>
          </a:p>
          <a:p>
            <a:pPr lvl="1"/>
            <a:endParaRPr lang="en-GB" sz="1800" dirty="0"/>
          </a:p>
          <a:p>
            <a:pPr lvl="1"/>
            <a:r>
              <a:rPr lang="en-GB" sz="1800" dirty="0"/>
              <a:t>Giant Impacts</a:t>
            </a:r>
          </a:p>
        </p:txBody>
      </p:sp>
      <p:sp>
        <p:nvSpPr>
          <p:cNvPr id="13" name="Content Placeholder 2">
            <a:extLst>
              <a:ext uri="{FF2B5EF4-FFF2-40B4-BE49-F238E27FC236}">
                <a16:creationId xmlns:a16="http://schemas.microsoft.com/office/drawing/2014/main" id="{4C508554-E03E-334E-8FF8-A237A1469D6F}"/>
              </a:ext>
            </a:extLst>
          </p:cNvPr>
          <p:cNvSpPr>
            <a:spLocks noGrp="1"/>
          </p:cNvSpPr>
          <p:nvPr>
            <p:ph idx="1"/>
          </p:nvPr>
        </p:nvSpPr>
        <p:spPr>
          <a:xfrm>
            <a:off x="309120" y="1922187"/>
            <a:ext cx="2416727" cy="1966886"/>
          </a:xfrm>
        </p:spPr>
        <p:txBody>
          <a:bodyPr>
            <a:normAutofit/>
          </a:bodyPr>
          <a:lstStyle/>
          <a:p>
            <a:r>
              <a:rPr lang="en-GB" sz="2000" dirty="0" err="1"/>
              <a:t>Shuvalov</a:t>
            </a:r>
            <a:r>
              <a:rPr lang="en-GB" sz="2000" dirty="0"/>
              <a:t> (2009)</a:t>
            </a:r>
          </a:p>
        </p:txBody>
      </p:sp>
      <p:sp>
        <p:nvSpPr>
          <p:cNvPr id="10" name="Footer Placeholder 3">
            <a:extLst>
              <a:ext uri="{FF2B5EF4-FFF2-40B4-BE49-F238E27FC236}">
                <a16:creationId xmlns:a16="http://schemas.microsoft.com/office/drawing/2014/main" id="{899C3517-993C-A04F-8C82-5ED8AAAEDA89}"/>
              </a:ext>
            </a:extLst>
          </p:cNvPr>
          <p:cNvSpPr>
            <a:spLocks noGrp="1"/>
          </p:cNvSpPr>
          <p:nvPr>
            <p:ph type="ftr" sz="quarter" idx="11"/>
          </p:nvPr>
        </p:nvSpPr>
        <p:spPr>
          <a:xfrm>
            <a:off x="4455626" y="6480175"/>
            <a:ext cx="3280748" cy="377825"/>
          </a:xfrm>
        </p:spPr>
        <p:txBody>
          <a:bodyPr/>
          <a:lstStyle/>
          <a:p>
            <a:r>
              <a:rPr lang="en-US" sz="1400" dirty="0"/>
              <a:t>Catriona Sinclair – Rocky Worlds - 8/1/20</a:t>
            </a:r>
          </a:p>
        </p:txBody>
      </p:sp>
    </p:spTree>
    <p:extLst>
      <p:ext uri="{BB962C8B-B14F-4D97-AF65-F5344CB8AC3E}">
        <p14:creationId xmlns:p14="http://schemas.microsoft.com/office/powerpoint/2010/main" val="3031269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371C44-27F0-5749-9270-800FE75A5EBD}"/>
              </a:ext>
            </a:extLst>
          </p:cNvPr>
          <p:cNvSpPr>
            <a:spLocks noGrp="1"/>
          </p:cNvSpPr>
          <p:nvPr>
            <p:ph idx="1"/>
          </p:nvPr>
        </p:nvSpPr>
        <p:spPr>
          <a:xfrm>
            <a:off x="309120" y="1922187"/>
            <a:ext cx="2416727" cy="1966886"/>
          </a:xfrm>
        </p:spPr>
        <p:txBody>
          <a:bodyPr>
            <a:normAutofit/>
          </a:bodyPr>
          <a:lstStyle/>
          <a:p>
            <a:r>
              <a:rPr lang="en-GB" sz="2000" dirty="0" err="1"/>
              <a:t>Shuvalov</a:t>
            </a:r>
            <a:r>
              <a:rPr lang="en-GB" sz="2000" dirty="0"/>
              <a:t> (2009)</a:t>
            </a:r>
          </a:p>
        </p:txBody>
      </p:sp>
      <p:pic>
        <p:nvPicPr>
          <p:cNvPr id="7" name="Picture 6">
            <a:extLst>
              <a:ext uri="{FF2B5EF4-FFF2-40B4-BE49-F238E27FC236}">
                <a16:creationId xmlns:a16="http://schemas.microsoft.com/office/drawing/2014/main" id="{9D9A76CC-2042-6B46-8577-659E5AC587B9}"/>
              </a:ext>
            </a:extLst>
          </p:cNvPr>
          <p:cNvPicPr>
            <a:picLocks noChangeAspect="1"/>
          </p:cNvPicPr>
          <p:nvPr/>
        </p:nvPicPr>
        <p:blipFill rotWithShape="1">
          <a:blip r:embed="rId3"/>
          <a:srcRect l="-1" r="48821"/>
          <a:stretch/>
        </p:blipFill>
        <p:spPr>
          <a:xfrm>
            <a:off x="2671611" y="1997444"/>
            <a:ext cx="4672164" cy="4316400"/>
          </a:xfrm>
          <a:prstGeom prst="rect">
            <a:avLst/>
          </a:prstGeom>
        </p:spPr>
      </p:pic>
      <p:sp>
        <p:nvSpPr>
          <p:cNvPr id="6" name="TextBox 5">
            <a:extLst>
              <a:ext uri="{FF2B5EF4-FFF2-40B4-BE49-F238E27FC236}">
                <a16:creationId xmlns:a16="http://schemas.microsoft.com/office/drawing/2014/main" id="{03C66045-25D9-6540-98D3-C7F34B1A5AB4}"/>
              </a:ext>
            </a:extLst>
          </p:cNvPr>
          <p:cNvSpPr txBox="1"/>
          <p:nvPr/>
        </p:nvSpPr>
        <p:spPr>
          <a:xfrm>
            <a:off x="3842692" y="1646447"/>
            <a:ext cx="2253308" cy="369332"/>
          </a:xfrm>
          <a:prstGeom prst="rect">
            <a:avLst/>
          </a:prstGeom>
          <a:noFill/>
        </p:spPr>
        <p:txBody>
          <a:bodyPr wrap="square" rtlCol="0">
            <a:spAutoFit/>
          </a:bodyPr>
          <a:lstStyle/>
          <a:p>
            <a:r>
              <a:rPr lang="en-GB" dirty="0"/>
              <a:t>Sinclair </a:t>
            </a:r>
            <a:r>
              <a:rPr lang="en-GB" i="1" dirty="0"/>
              <a:t>et al. </a:t>
            </a:r>
            <a:r>
              <a:rPr lang="en-GB" dirty="0"/>
              <a:t>(</a:t>
            </a:r>
            <a:r>
              <a:rPr lang="en-GB" i="1" dirty="0"/>
              <a:t>in prep</a:t>
            </a:r>
            <a:r>
              <a:rPr lang="en-GB" dirty="0"/>
              <a:t>)</a:t>
            </a:r>
          </a:p>
        </p:txBody>
      </p:sp>
      <p:sp>
        <p:nvSpPr>
          <p:cNvPr id="2" name="Title 1">
            <a:extLst>
              <a:ext uri="{FF2B5EF4-FFF2-40B4-BE49-F238E27FC236}">
                <a16:creationId xmlns:a16="http://schemas.microsoft.com/office/drawing/2014/main" id="{CEE46427-48D0-6242-BB75-4B901AE9F92F}"/>
              </a:ext>
            </a:extLst>
          </p:cNvPr>
          <p:cNvSpPr>
            <a:spLocks noGrp="1"/>
          </p:cNvSpPr>
          <p:nvPr>
            <p:ph type="title"/>
          </p:nvPr>
        </p:nvSpPr>
        <p:spPr>
          <a:xfrm>
            <a:off x="218926" y="377751"/>
            <a:ext cx="6571839" cy="1453363"/>
          </a:xfrm>
        </p:spPr>
        <p:txBody>
          <a:bodyPr>
            <a:normAutofit/>
          </a:bodyPr>
          <a:lstStyle/>
          <a:p>
            <a:r>
              <a:rPr lang="en-GB" sz="4000" dirty="0"/>
              <a:t>The Outcome of an Impact</a:t>
            </a:r>
            <a:endParaRPr lang="en-GB" dirty="0"/>
          </a:p>
        </p:txBody>
      </p:sp>
      <p:sp>
        <p:nvSpPr>
          <p:cNvPr id="8" name="Footer Placeholder 3">
            <a:extLst>
              <a:ext uri="{FF2B5EF4-FFF2-40B4-BE49-F238E27FC236}">
                <a16:creationId xmlns:a16="http://schemas.microsoft.com/office/drawing/2014/main" id="{EB608E84-8805-2C4C-8991-71B8E7C55109}"/>
              </a:ext>
            </a:extLst>
          </p:cNvPr>
          <p:cNvSpPr>
            <a:spLocks noGrp="1"/>
          </p:cNvSpPr>
          <p:nvPr>
            <p:ph type="ftr" sz="quarter" idx="11"/>
          </p:nvPr>
        </p:nvSpPr>
        <p:spPr>
          <a:xfrm>
            <a:off x="4455626" y="6480175"/>
            <a:ext cx="3280748" cy="377825"/>
          </a:xfrm>
        </p:spPr>
        <p:txBody>
          <a:bodyPr/>
          <a:lstStyle/>
          <a:p>
            <a:r>
              <a:rPr lang="en-US" sz="1400" dirty="0"/>
              <a:t>Catriona Sinclair – Rocky Worlds - 8/1/20</a:t>
            </a:r>
          </a:p>
        </p:txBody>
      </p:sp>
    </p:spTree>
    <p:extLst>
      <p:ext uri="{BB962C8B-B14F-4D97-AF65-F5344CB8AC3E}">
        <p14:creationId xmlns:p14="http://schemas.microsoft.com/office/powerpoint/2010/main" val="1470669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371C44-27F0-5749-9270-800FE75A5EBD}"/>
              </a:ext>
            </a:extLst>
          </p:cNvPr>
          <p:cNvSpPr>
            <a:spLocks noGrp="1"/>
          </p:cNvSpPr>
          <p:nvPr>
            <p:ph idx="1"/>
          </p:nvPr>
        </p:nvSpPr>
        <p:spPr>
          <a:xfrm>
            <a:off x="309120" y="1922187"/>
            <a:ext cx="2416727" cy="1966886"/>
          </a:xfrm>
        </p:spPr>
        <p:txBody>
          <a:bodyPr>
            <a:normAutofit/>
          </a:bodyPr>
          <a:lstStyle/>
          <a:p>
            <a:r>
              <a:rPr lang="en-GB" sz="2000" dirty="0" err="1"/>
              <a:t>Shuvalov</a:t>
            </a:r>
            <a:r>
              <a:rPr lang="en-GB" sz="2000" dirty="0"/>
              <a:t> (2009)</a:t>
            </a:r>
          </a:p>
        </p:txBody>
      </p:sp>
      <p:pic>
        <p:nvPicPr>
          <p:cNvPr id="7" name="Picture 6">
            <a:extLst>
              <a:ext uri="{FF2B5EF4-FFF2-40B4-BE49-F238E27FC236}">
                <a16:creationId xmlns:a16="http://schemas.microsoft.com/office/drawing/2014/main" id="{9D9A76CC-2042-6B46-8577-659E5AC587B9}"/>
              </a:ext>
            </a:extLst>
          </p:cNvPr>
          <p:cNvPicPr>
            <a:picLocks noChangeAspect="1"/>
          </p:cNvPicPr>
          <p:nvPr/>
        </p:nvPicPr>
        <p:blipFill rotWithShape="1">
          <a:blip r:embed="rId3"/>
          <a:srcRect r="48821"/>
          <a:stretch/>
        </p:blipFill>
        <p:spPr>
          <a:xfrm>
            <a:off x="2676128" y="1997444"/>
            <a:ext cx="4672164" cy="4316400"/>
          </a:xfrm>
          <a:prstGeom prst="rect">
            <a:avLst/>
          </a:prstGeom>
        </p:spPr>
      </p:pic>
      <p:sp>
        <p:nvSpPr>
          <p:cNvPr id="6" name="TextBox 5">
            <a:extLst>
              <a:ext uri="{FF2B5EF4-FFF2-40B4-BE49-F238E27FC236}">
                <a16:creationId xmlns:a16="http://schemas.microsoft.com/office/drawing/2014/main" id="{03C66045-25D9-6540-98D3-C7F34B1A5AB4}"/>
              </a:ext>
            </a:extLst>
          </p:cNvPr>
          <p:cNvSpPr txBox="1"/>
          <p:nvPr/>
        </p:nvSpPr>
        <p:spPr>
          <a:xfrm>
            <a:off x="3842692" y="1646447"/>
            <a:ext cx="2253308" cy="369332"/>
          </a:xfrm>
          <a:prstGeom prst="rect">
            <a:avLst/>
          </a:prstGeom>
          <a:noFill/>
        </p:spPr>
        <p:txBody>
          <a:bodyPr wrap="square" rtlCol="0">
            <a:spAutoFit/>
          </a:bodyPr>
          <a:lstStyle/>
          <a:p>
            <a:r>
              <a:rPr lang="en-GB" dirty="0"/>
              <a:t>Sinclair </a:t>
            </a:r>
            <a:r>
              <a:rPr lang="en-GB" i="1" dirty="0"/>
              <a:t>et al. </a:t>
            </a:r>
            <a:r>
              <a:rPr lang="en-GB" dirty="0"/>
              <a:t>(</a:t>
            </a:r>
            <a:r>
              <a:rPr lang="en-GB" i="1" dirty="0"/>
              <a:t>in prep</a:t>
            </a:r>
            <a:r>
              <a:rPr lang="en-GB" dirty="0"/>
              <a:t>)</a:t>
            </a:r>
          </a:p>
        </p:txBody>
      </p:sp>
      <p:sp>
        <p:nvSpPr>
          <p:cNvPr id="2" name="Title 1">
            <a:extLst>
              <a:ext uri="{FF2B5EF4-FFF2-40B4-BE49-F238E27FC236}">
                <a16:creationId xmlns:a16="http://schemas.microsoft.com/office/drawing/2014/main" id="{CEE46427-48D0-6242-BB75-4B901AE9F92F}"/>
              </a:ext>
            </a:extLst>
          </p:cNvPr>
          <p:cNvSpPr>
            <a:spLocks noGrp="1"/>
          </p:cNvSpPr>
          <p:nvPr>
            <p:ph type="title"/>
          </p:nvPr>
        </p:nvSpPr>
        <p:spPr>
          <a:xfrm>
            <a:off x="218926" y="377751"/>
            <a:ext cx="6571839" cy="1453363"/>
          </a:xfrm>
        </p:spPr>
        <p:txBody>
          <a:bodyPr>
            <a:normAutofit/>
          </a:bodyPr>
          <a:lstStyle/>
          <a:p>
            <a:r>
              <a:rPr lang="en-GB" sz="4000" dirty="0"/>
              <a:t>The Outcome of an Impact</a:t>
            </a:r>
            <a:endParaRPr lang="en-GB" dirty="0"/>
          </a:p>
        </p:txBody>
      </p:sp>
      <p:sp>
        <p:nvSpPr>
          <p:cNvPr id="8" name="Footer Placeholder 3">
            <a:extLst>
              <a:ext uri="{FF2B5EF4-FFF2-40B4-BE49-F238E27FC236}">
                <a16:creationId xmlns:a16="http://schemas.microsoft.com/office/drawing/2014/main" id="{44C6BE9E-C49B-AC42-B08C-A9175AED1129}"/>
              </a:ext>
            </a:extLst>
          </p:cNvPr>
          <p:cNvSpPr>
            <a:spLocks noGrp="1"/>
          </p:cNvSpPr>
          <p:nvPr>
            <p:ph type="ftr" sz="quarter" idx="11"/>
          </p:nvPr>
        </p:nvSpPr>
        <p:spPr>
          <a:xfrm>
            <a:off x="4455626" y="6480175"/>
            <a:ext cx="3280748" cy="377825"/>
          </a:xfrm>
        </p:spPr>
        <p:txBody>
          <a:bodyPr/>
          <a:lstStyle/>
          <a:p>
            <a:r>
              <a:rPr lang="en-US" sz="1400" dirty="0"/>
              <a:t>Catriona Sinclair – Rocky Worlds - 8/1/20</a:t>
            </a:r>
          </a:p>
        </p:txBody>
      </p:sp>
    </p:spTree>
    <p:extLst>
      <p:ext uri="{BB962C8B-B14F-4D97-AF65-F5344CB8AC3E}">
        <p14:creationId xmlns:p14="http://schemas.microsoft.com/office/powerpoint/2010/main" val="2071555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A5F9C215-5E5A-B045-91DA-B4671B6D0378}"/>
              </a:ext>
            </a:extLst>
          </p:cNvPr>
          <p:cNvSpPr>
            <a:spLocks noGrp="1"/>
          </p:cNvSpPr>
          <p:nvPr>
            <p:ph idx="1"/>
          </p:nvPr>
        </p:nvSpPr>
        <p:spPr>
          <a:xfrm>
            <a:off x="309120" y="1922187"/>
            <a:ext cx="2416727" cy="1966886"/>
          </a:xfrm>
        </p:spPr>
        <p:txBody>
          <a:bodyPr>
            <a:normAutofit/>
          </a:bodyPr>
          <a:lstStyle/>
          <a:p>
            <a:r>
              <a:rPr lang="en-GB" sz="2000" dirty="0" err="1"/>
              <a:t>Shuvalov</a:t>
            </a:r>
            <a:r>
              <a:rPr lang="en-GB" sz="2000" dirty="0"/>
              <a:t> (2009)</a:t>
            </a:r>
          </a:p>
        </p:txBody>
      </p:sp>
      <p:sp>
        <p:nvSpPr>
          <p:cNvPr id="10" name="Title 1">
            <a:extLst>
              <a:ext uri="{FF2B5EF4-FFF2-40B4-BE49-F238E27FC236}">
                <a16:creationId xmlns:a16="http://schemas.microsoft.com/office/drawing/2014/main" id="{3B612BC9-10AC-FE4B-959D-8E7A8573B365}"/>
              </a:ext>
            </a:extLst>
          </p:cNvPr>
          <p:cNvSpPr>
            <a:spLocks noGrp="1"/>
          </p:cNvSpPr>
          <p:nvPr>
            <p:ph type="title"/>
          </p:nvPr>
        </p:nvSpPr>
        <p:spPr>
          <a:xfrm>
            <a:off x="218926" y="377751"/>
            <a:ext cx="6571839" cy="1453363"/>
          </a:xfrm>
        </p:spPr>
        <p:txBody>
          <a:bodyPr>
            <a:normAutofit/>
          </a:bodyPr>
          <a:lstStyle/>
          <a:p>
            <a:r>
              <a:rPr lang="en-GB" sz="4000" dirty="0"/>
              <a:t>The Outcome of an Impact</a:t>
            </a:r>
            <a:endParaRPr lang="en-GB" dirty="0"/>
          </a:p>
        </p:txBody>
      </p:sp>
      <p:pic>
        <p:nvPicPr>
          <p:cNvPr id="3" name="Picture 2">
            <a:extLst>
              <a:ext uri="{FF2B5EF4-FFF2-40B4-BE49-F238E27FC236}">
                <a16:creationId xmlns:a16="http://schemas.microsoft.com/office/drawing/2014/main" id="{9EC49F6C-22A7-494A-8A04-364286F22D6D}"/>
              </a:ext>
            </a:extLst>
          </p:cNvPr>
          <p:cNvPicPr>
            <a:picLocks noChangeAspect="1"/>
          </p:cNvPicPr>
          <p:nvPr/>
        </p:nvPicPr>
        <p:blipFill>
          <a:blip r:embed="rId3"/>
          <a:stretch>
            <a:fillRect/>
          </a:stretch>
        </p:blipFill>
        <p:spPr>
          <a:xfrm>
            <a:off x="2672534" y="1997444"/>
            <a:ext cx="9129088" cy="4316400"/>
          </a:xfrm>
          <a:prstGeom prst="rect">
            <a:avLst/>
          </a:prstGeom>
        </p:spPr>
      </p:pic>
      <p:sp>
        <p:nvSpPr>
          <p:cNvPr id="12" name="TextBox 11">
            <a:extLst>
              <a:ext uri="{FF2B5EF4-FFF2-40B4-BE49-F238E27FC236}">
                <a16:creationId xmlns:a16="http://schemas.microsoft.com/office/drawing/2014/main" id="{6A34ABD8-9DA9-1E41-8C1C-E0FE96D96915}"/>
              </a:ext>
            </a:extLst>
          </p:cNvPr>
          <p:cNvSpPr txBox="1"/>
          <p:nvPr/>
        </p:nvSpPr>
        <p:spPr>
          <a:xfrm>
            <a:off x="3842692" y="1646447"/>
            <a:ext cx="2253308" cy="369332"/>
          </a:xfrm>
          <a:prstGeom prst="rect">
            <a:avLst/>
          </a:prstGeom>
          <a:noFill/>
        </p:spPr>
        <p:txBody>
          <a:bodyPr wrap="square" rtlCol="0">
            <a:spAutoFit/>
          </a:bodyPr>
          <a:lstStyle/>
          <a:p>
            <a:r>
              <a:rPr lang="en-GB" dirty="0"/>
              <a:t>Sinclair </a:t>
            </a:r>
            <a:r>
              <a:rPr lang="en-GB" i="1" dirty="0"/>
              <a:t>et al. </a:t>
            </a:r>
            <a:r>
              <a:rPr lang="en-GB" dirty="0"/>
              <a:t>(</a:t>
            </a:r>
            <a:r>
              <a:rPr lang="en-GB" i="1" dirty="0"/>
              <a:t>in prep</a:t>
            </a:r>
            <a:r>
              <a:rPr lang="en-GB" dirty="0"/>
              <a:t>)</a:t>
            </a:r>
          </a:p>
        </p:txBody>
      </p:sp>
      <p:sp>
        <p:nvSpPr>
          <p:cNvPr id="7" name="Footer Placeholder 3">
            <a:extLst>
              <a:ext uri="{FF2B5EF4-FFF2-40B4-BE49-F238E27FC236}">
                <a16:creationId xmlns:a16="http://schemas.microsoft.com/office/drawing/2014/main" id="{7151A47B-514E-704E-BB0C-F0BC93143FF1}"/>
              </a:ext>
            </a:extLst>
          </p:cNvPr>
          <p:cNvSpPr>
            <a:spLocks noGrp="1"/>
          </p:cNvSpPr>
          <p:nvPr>
            <p:ph type="ftr" sz="quarter" idx="11"/>
          </p:nvPr>
        </p:nvSpPr>
        <p:spPr>
          <a:xfrm>
            <a:off x="4455626" y="6480175"/>
            <a:ext cx="3280748" cy="377825"/>
          </a:xfrm>
        </p:spPr>
        <p:txBody>
          <a:bodyPr/>
          <a:lstStyle/>
          <a:p>
            <a:r>
              <a:rPr lang="en-US" sz="1400" dirty="0"/>
              <a:t>Catriona Sinclair – Rocky Worlds - 8/1/20</a:t>
            </a:r>
          </a:p>
        </p:txBody>
      </p:sp>
    </p:spTree>
    <p:extLst>
      <p:ext uri="{BB962C8B-B14F-4D97-AF65-F5344CB8AC3E}">
        <p14:creationId xmlns:p14="http://schemas.microsoft.com/office/powerpoint/2010/main" val="3483819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81E3DFC-B54B-DE4D-8413-1E3F1B4B1A27}"/>
              </a:ext>
            </a:extLst>
          </p:cNvPr>
          <p:cNvPicPr>
            <a:picLocks noChangeAspect="1"/>
          </p:cNvPicPr>
          <p:nvPr/>
        </p:nvPicPr>
        <p:blipFill>
          <a:blip r:embed="rId3">
            <a:alphaModFix amt="25000"/>
          </a:blip>
          <a:stretch>
            <a:fillRect/>
          </a:stretch>
        </p:blipFill>
        <p:spPr>
          <a:xfrm>
            <a:off x="2672534" y="1997444"/>
            <a:ext cx="9129088" cy="4316400"/>
          </a:xfrm>
          <a:prstGeom prst="rect">
            <a:avLst/>
          </a:prstGeom>
        </p:spPr>
      </p:pic>
      <p:pic>
        <p:nvPicPr>
          <p:cNvPr id="6" name="Picture 5">
            <a:extLst>
              <a:ext uri="{FF2B5EF4-FFF2-40B4-BE49-F238E27FC236}">
                <a16:creationId xmlns:a16="http://schemas.microsoft.com/office/drawing/2014/main" id="{A9F9EF74-8F58-C045-AAE6-214EACB23982}"/>
              </a:ext>
            </a:extLst>
          </p:cNvPr>
          <p:cNvPicPr>
            <a:picLocks noChangeAspect="1"/>
          </p:cNvPicPr>
          <p:nvPr/>
        </p:nvPicPr>
        <p:blipFill>
          <a:blip r:embed="rId4"/>
          <a:stretch>
            <a:fillRect/>
          </a:stretch>
        </p:blipFill>
        <p:spPr>
          <a:xfrm>
            <a:off x="5142573" y="2687727"/>
            <a:ext cx="3713758" cy="2785318"/>
          </a:xfrm>
          <a:prstGeom prst="rect">
            <a:avLst/>
          </a:prstGeom>
          <a:solidFill>
            <a:srgbClr val="FFFFFF">
              <a:shade val="85000"/>
            </a:srgbClr>
          </a:solidFill>
          <a:ln w="1524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C216CE4B-7360-9947-9284-621A597F459B}"/>
              </a:ext>
            </a:extLst>
          </p:cNvPr>
          <p:cNvSpPr txBox="1"/>
          <p:nvPr/>
        </p:nvSpPr>
        <p:spPr>
          <a:xfrm>
            <a:off x="7000245" y="5103713"/>
            <a:ext cx="1856086" cy="369332"/>
          </a:xfrm>
          <a:prstGeom prst="rect">
            <a:avLst/>
          </a:prstGeom>
          <a:noFill/>
        </p:spPr>
        <p:txBody>
          <a:bodyPr wrap="none" rtlCol="0">
            <a:spAutoFit/>
          </a:bodyPr>
          <a:lstStyle/>
          <a:p>
            <a:r>
              <a:rPr lang="en-GB" dirty="0">
                <a:solidFill>
                  <a:schemeClr val="bg1"/>
                </a:solidFill>
              </a:rPr>
              <a:t>Schlichting (2015)</a:t>
            </a:r>
          </a:p>
        </p:txBody>
      </p:sp>
      <p:sp>
        <p:nvSpPr>
          <p:cNvPr id="10" name="Content Placeholder 2">
            <a:extLst>
              <a:ext uri="{FF2B5EF4-FFF2-40B4-BE49-F238E27FC236}">
                <a16:creationId xmlns:a16="http://schemas.microsoft.com/office/drawing/2014/main" id="{D728D2E2-2446-9E49-A4FA-6F07A8080004}"/>
              </a:ext>
            </a:extLst>
          </p:cNvPr>
          <p:cNvSpPr>
            <a:spLocks noGrp="1"/>
          </p:cNvSpPr>
          <p:nvPr>
            <p:ph idx="1"/>
          </p:nvPr>
        </p:nvSpPr>
        <p:spPr>
          <a:xfrm>
            <a:off x="309120" y="1922187"/>
            <a:ext cx="2416727" cy="1966886"/>
          </a:xfrm>
        </p:spPr>
        <p:txBody>
          <a:bodyPr>
            <a:normAutofit/>
          </a:bodyPr>
          <a:lstStyle/>
          <a:p>
            <a:r>
              <a:rPr lang="en-GB" sz="2000" dirty="0" err="1"/>
              <a:t>Shuvalov</a:t>
            </a:r>
            <a:r>
              <a:rPr lang="en-GB" sz="2000" dirty="0"/>
              <a:t> (2009)</a:t>
            </a:r>
          </a:p>
        </p:txBody>
      </p:sp>
      <p:sp>
        <p:nvSpPr>
          <p:cNvPr id="11" name="Content Placeholder 2">
            <a:extLst>
              <a:ext uri="{FF2B5EF4-FFF2-40B4-BE49-F238E27FC236}">
                <a16:creationId xmlns:a16="http://schemas.microsoft.com/office/drawing/2014/main" id="{C59F2410-A8F4-EA4D-93B9-74C662C7263E}"/>
              </a:ext>
            </a:extLst>
          </p:cNvPr>
          <p:cNvSpPr txBox="1">
            <a:spLocks/>
          </p:cNvSpPr>
          <p:nvPr/>
        </p:nvSpPr>
        <p:spPr>
          <a:xfrm>
            <a:off x="309118" y="3321493"/>
            <a:ext cx="2416727" cy="2783472"/>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GB" sz="2000" dirty="0"/>
              <a:t>Schlichting (2015)</a:t>
            </a:r>
          </a:p>
          <a:p>
            <a:pPr lvl="1"/>
            <a:r>
              <a:rPr lang="en-GB" sz="1800" dirty="0"/>
              <a:t>Polar Cap Limit</a:t>
            </a:r>
          </a:p>
          <a:p>
            <a:pPr lvl="1"/>
            <a:endParaRPr lang="en-GB" sz="1800" dirty="0"/>
          </a:p>
          <a:p>
            <a:pPr lvl="1"/>
            <a:endParaRPr lang="en-GB" sz="1800" dirty="0"/>
          </a:p>
        </p:txBody>
      </p:sp>
      <p:sp>
        <p:nvSpPr>
          <p:cNvPr id="12" name="Title 1">
            <a:extLst>
              <a:ext uri="{FF2B5EF4-FFF2-40B4-BE49-F238E27FC236}">
                <a16:creationId xmlns:a16="http://schemas.microsoft.com/office/drawing/2014/main" id="{AB25A223-5B5B-FC4A-8358-3806AA3403BD}"/>
              </a:ext>
            </a:extLst>
          </p:cNvPr>
          <p:cNvSpPr txBox="1">
            <a:spLocks/>
          </p:cNvSpPr>
          <p:nvPr/>
        </p:nvSpPr>
        <p:spPr>
          <a:xfrm>
            <a:off x="218926" y="377751"/>
            <a:ext cx="6571839" cy="1453363"/>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a:t>The Outcome of an Impact</a:t>
            </a:r>
            <a:endParaRPr lang="en-GB" dirty="0"/>
          </a:p>
        </p:txBody>
      </p:sp>
      <p:sp>
        <p:nvSpPr>
          <p:cNvPr id="9" name="Footer Placeholder 3">
            <a:extLst>
              <a:ext uri="{FF2B5EF4-FFF2-40B4-BE49-F238E27FC236}">
                <a16:creationId xmlns:a16="http://schemas.microsoft.com/office/drawing/2014/main" id="{17161E5C-4212-8D42-80E7-556597EB54B0}"/>
              </a:ext>
            </a:extLst>
          </p:cNvPr>
          <p:cNvSpPr>
            <a:spLocks noGrp="1"/>
          </p:cNvSpPr>
          <p:nvPr>
            <p:ph type="ftr" sz="quarter" idx="11"/>
          </p:nvPr>
        </p:nvSpPr>
        <p:spPr>
          <a:xfrm>
            <a:off x="4455626" y="6480175"/>
            <a:ext cx="3280748" cy="377825"/>
          </a:xfrm>
        </p:spPr>
        <p:txBody>
          <a:bodyPr/>
          <a:lstStyle/>
          <a:p>
            <a:r>
              <a:rPr lang="en-US" sz="1400" dirty="0"/>
              <a:t>Catriona Sinclair – Rocky Worlds - 8/1/20</a:t>
            </a:r>
          </a:p>
        </p:txBody>
      </p:sp>
    </p:spTree>
    <p:extLst>
      <p:ext uri="{BB962C8B-B14F-4D97-AF65-F5344CB8AC3E}">
        <p14:creationId xmlns:p14="http://schemas.microsoft.com/office/powerpoint/2010/main" val="20073095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Gre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30729</TotalTime>
  <Words>4689</Words>
  <Application>Microsoft Macintosh PowerPoint</Application>
  <PresentationFormat>Widescreen</PresentationFormat>
  <Paragraphs>669</Paragraphs>
  <Slides>53</Slides>
  <Notes>52</Notes>
  <HiddenSlides>3</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Calibri</vt:lpstr>
      <vt:lpstr>Calibri Light</vt:lpstr>
      <vt:lpstr>Cambria Math</vt:lpstr>
      <vt:lpstr>Celestial</vt:lpstr>
      <vt:lpstr>PowerPoint Presentation</vt:lpstr>
      <vt:lpstr>OUTLINE</vt:lpstr>
      <vt:lpstr>Terrestrial Planet Atmospheres: Current and Future Prospects</vt:lpstr>
      <vt:lpstr>Terrestrial Planet Atmospheres: formation and evolution</vt:lpstr>
      <vt:lpstr>OUTLINE</vt:lpstr>
      <vt:lpstr>The Outcome of an Impact</vt:lpstr>
      <vt:lpstr>The Outcome of an Impact</vt:lpstr>
      <vt:lpstr>The Outcome of an Impact</vt:lpstr>
      <vt:lpstr>PowerPoint Presentation</vt:lpstr>
      <vt:lpstr>The Outcome of an Impact</vt:lpstr>
      <vt:lpstr>The Outcome of an Impact</vt:lpstr>
      <vt:lpstr>OUTLINE</vt:lpstr>
      <vt:lpstr>The code</vt:lpstr>
      <vt:lpstr>The code</vt:lpstr>
      <vt:lpstr>The code</vt:lpstr>
      <vt:lpstr>The code</vt:lpstr>
      <vt:lpstr>The code</vt:lpstr>
      <vt:lpstr>The code</vt:lpstr>
      <vt:lpstr>The code</vt:lpstr>
      <vt:lpstr>The code</vt:lpstr>
      <vt:lpstr>The code</vt:lpstr>
      <vt:lpstr>The code</vt:lpstr>
      <vt:lpstr>The code</vt:lpstr>
      <vt:lpstr>The code</vt:lpstr>
      <vt:lpstr>The code</vt:lpstr>
      <vt:lpstr>OUTLINE</vt:lpstr>
      <vt:lpstr>Bombardment History</vt:lpstr>
      <vt:lpstr>Impact velocities and Impact rates</vt:lpstr>
      <vt:lpstr>Impact Compositions and volatile content</vt:lpstr>
      <vt:lpstr>Impact Compositions and volatile content</vt:lpstr>
      <vt:lpstr>Impact Compositions and volatile content</vt:lpstr>
      <vt:lpstr>Impact size distributions</vt:lpstr>
      <vt:lpstr>Earth initial conditions</vt:lpstr>
      <vt:lpstr>PowerPoint Presentation</vt:lpstr>
      <vt:lpstr>PowerPoint Presentation</vt:lpstr>
      <vt:lpstr>PowerPoint Presentation</vt:lpstr>
      <vt:lpstr>PowerPoint Presentation</vt:lpstr>
      <vt:lpstr>PowerPoint Presentation</vt:lpstr>
      <vt:lpstr>PowerPoint Presentation</vt:lpstr>
      <vt:lpstr>Initial Conditions</vt:lpstr>
      <vt:lpstr>Initial Conditions</vt:lpstr>
      <vt:lpstr>Initial Conditions</vt:lpstr>
      <vt:lpstr>Initial Conditions</vt:lpstr>
      <vt:lpstr>Conclusions</vt:lpstr>
      <vt:lpstr>OUTLINE</vt:lpstr>
      <vt:lpstr>How important is…</vt:lpstr>
      <vt:lpstr>Where next?</vt:lpstr>
      <vt:lpstr>Questions?</vt:lpstr>
      <vt:lpstr>PowerPoint Presentation</vt:lpstr>
      <vt:lpstr>PowerPoint Presentation</vt:lpstr>
      <vt:lpstr>OUTLINE</vt:lpstr>
      <vt:lpstr>The code</vt:lpstr>
      <vt:lpstr>The Outcome of an Impact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Earth’s Atmosphere Evolution under bombardment</dc:title>
  <dc:creator>Catriona Sinclair</dc:creator>
  <cp:lastModifiedBy>Catriona Sinclair</cp:lastModifiedBy>
  <cp:revision>83</cp:revision>
  <cp:lastPrinted>2020-01-07T18:14:33Z</cp:lastPrinted>
  <dcterms:created xsi:type="dcterms:W3CDTF">2019-11-26T18:05:01Z</dcterms:created>
  <dcterms:modified xsi:type="dcterms:W3CDTF">2020-01-07T18:16:08Z</dcterms:modified>
</cp:coreProperties>
</file>