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Type a quote here.”"/>
          <p:cNvSpPr txBox="1"/>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949853" y="0"/>
            <a:ext cx="14904506" cy="99441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FFFBE1"/>
        </a:solidFill>
      </p:bgPr>
    </p:bg>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22088" y="289099"/>
            <a:ext cx="9753603" cy="6505789"/>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re">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13"/>
          </p:nvPr>
        </p:nvSpPr>
        <p:spPr>
          <a:xfrm>
            <a:off x="2263775" y="613833"/>
            <a:ext cx="12401550" cy="82677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idx="13"/>
          </p:nvPr>
        </p:nvSpPr>
        <p:spPr>
          <a:xfrm>
            <a:off x="4086225" y="2586566"/>
            <a:ext cx="9429750" cy="6286501"/>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680200" y="5029200"/>
            <a:ext cx="6054748" cy="4038600"/>
          </a:xfrm>
          <a:prstGeom prst="rect">
            <a:avLst/>
          </a:prstGeom>
        </p:spPr>
        <p:txBody>
          <a:bodyPr lIns="91439" tIns="45719" rIns="91439" bIns="45719" anchor="t">
            <a:noAutofit/>
          </a:bodyPr>
          <a:lstStyle/>
          <a:p>
            <a:pPr/>
          </a:p>
        </p:txBody>
      </p:sp>
      <p:sp>
        <p:nvSpPr>
          <p:cNvPr id="84" name="Image"/>
          <p:cNvSpPr/>
          <p:nvPr>
            <p:ph type="pic" sz="quarter" idx="14"/>
          </p:nvPr>
        </p:nvSpPr>
        <p:spPr>
          <a:xfrm>
            <a:off x="6502400" y="889000"/>
            <a:ext cx="5867400" cy="3911601"/>
          </a:xfrm>
          <a:prstGeom prst="rect">
            <a:avLst/>
          </a:prstGeom>
        </p:spPr>
        <p:txBody>
          <a:bodyPr lIns="91439" tIns="45719" rIns="91439" bIns="45719" anchor="t">
            <a:noAutofit/>
          </a:bodyPr>
          <a:lstStyle/>
          <a:p>
            <a:pPr/>
          </a:p>
        </p:txBody>
      </p:sp>
      <p:sp>
        <p:nvSpPr>
          <p:cNvPr id="85" name="Image"/>
          <p:cNvSpPr/>
          <p:nvPr>
            <p:ph type="pic" idx="15"/>
          </p:nvPr>
        </p:nvSpPr>
        <p:spPr>
          <a:xfrm>
            <a:off x="-2374900" y="889000"/>
            <a:ext cx="11982450" cy="79883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 Id="rId3" Type="http://schemas.openxmlformats.org/officeDocument/2006/relationships/image" Target="../media/image10.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Coupling volcanism and interior dynamics on Io"/>
          <p:cNvSpPr txBox="1"/>
          <p:nvPr/>
        </p:nvSpPr>
        <p:spPr>
          <a:xfrm>
            <a:off x="179679" y="155550"/>
            <a:ext cx="7020764"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Coupling volcanism and interior dynamics on Io</a:t>
            </a:r>
          </a:p>
        </p:txBody>
      </p:sp>
      <p:sp>
        <p:nvSpPr>
          <p:cNvPr id="120" name="Dan Spencer1"/>
          <p:cNvSpPr txBox="1"/>
          <p:nvPr/>
        </p:nvSpPr>
        <p:spPr>
          <a:xfrm>
            <a:off x="187959" y="658451"/>
            <a:ext cx="1770551" cy="411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000"/>
            </a:pPr>
            <a:r>
              <a:t>Dan Spencer</a:t>
            </a:r>
            <a:r>
              <a:rPr baseline="31999"/>
              <a:t>1</a:t>
            </a:r>
          </a:p>
        </p:txBody>
      </p:sp>
      <p:sp>
        <p:nvSpPr>
          <p:cNvPr id="121" name="Richard F Katz1 &amp; Ian J Hewitt2"/>
          <p:cNvSpPr txBox="1"/>
          <p:nvPr/>
        </p:nvSpPr>
        <p:spPr>
          <a:xfrm>
            <a:off x="193039" y="1099693"/>
            <a:ext cx="3839550" cy="4117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000"/>
            </a:pPr>
            <a:r>
              <a:t>Richard F Katz</a:t>
            </a:r>
            <a:r>
              <a:rPr baseline="31999"/>
              <a:t>1</a:t>
            </a:r>
            <a:r>
              <a:t> &amp; Ian J Hewitt</a:t>
            </a:r>
            <a:r>
              <a:rPr baseline="31999"/>
              <a:t>2</a:t>
            </a:r>
          </a:p>
        </p:txBody>
      </p:sp>
      <p:sp>
        <p:nvSpPr>
          <p:cNvPr id="122" name="Line"/>
          <p:cNvSpPr/>
          <p:nvPr/>
        </p:nvSpPr>
        <p:spPr>
          <a:xfrm>
            <a:off x="243784" y="637530"/>
            <a:ext cx="5684577" cy="1"/>
          </a:xfrm>
          <a:prstGeom prst="line">
            <a:avLst/>
          </a:prstGeom>
          <a:ln w="25400">
            <a:solidFill>
              <a:srgbClr val="000000"/>
            </a:solidFill>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grpSp>
        <p:nvGrpSpPr>
          <p:cNvPr id="125" name="Group"/>
          <p:cNvGrpSpPr/>
          <p:nvPr/>
        </p:nvGrpSpPr>
        <p:grpSpPr>
          <a:xfrm>
            <a:off x="4338404" y="1080138"/>
            <a:ext cx="8724686" cy="8705184"/>
            <a:chOff x="0" y="0"/>
            <a:chExt cx="8724684" cy="8705183"/>
          </a:xfrm>
        </p:grpSpPr>
        <p:pic>
          <p:nvPicPr>
            <p:cNvPr id="123" name="Io.jpg" descr="Io.jpg"/>
            <p:cNvPicPr>
              <a:picLocks noChangeAspect="1"/>
            </p:cNvPicPr>
            <p:nvPr/>
          </p:nvPicPr>
          <p:blipFill>
            <a:blip r:embed="rId2">
              <a:extLst/>
            </a:blip>
            <a:srcRect l="73" t="437" r="384" b="352"/>
            <a:stretch>
              <a:fillRect/>
            </a:stretch>
          </p:blipFill>
          <p:spPr>
            <a:xfrm>
              <a:off x="70118" y="94619"/>
              <a:ext cx="8553694" cy="8525136"/>
            </a:xfrm>
            <a:custGeom>
              <a:avLst/>
              <a:gdLst/>
              <a:ahLst/>
              <a:cxnLst>
                <a:cxn ang="0">
                  <a:pos x="wd2" y="hd2"/>
                </a:cxn>
                <a:cxn ang="5400000">
                  <a:pos x="wd2" y="hd2"/>
                </a:cxn>
                <a:cxn ang="10800000">
                  <a:pos x="wd2" y="hd2"/>
                </a:cxn>
                <a:cxn ang="16200000">
                  <a:pos x="wd2" y="hd2"/>
                </a:cxn>
              </a:cxnLst>
              <a:rect l="0" t="0" r="r" b="b"/>
              <a:pathLst>
                <a:path w="21599" h="21590" fill="norm" stroke="1" extrusionOk="0">
                  <a:moveTo>
                    <a:pt x="10816" y="0"/>
                  </a:moveTo>
                  <a:cubicBezTo>
                    <a:pt x="10285" y="1"/>
                    <a:pt x="9753" y="9"/>
                    <a:pt x="9734" y="25"/>
                  </a:cubicBezTo>
                  <a:cubicBezTo>
                    <a:pt x="9716" y="39"/>
                    <a:pt x="9590" y="57"/>
                    <a:pt x="9455" y="63"/>
                  </a:cubicBezTo>
                  <a:cubicBezTo>
                    <a:pt x="9320" y="69"/>
                    <a:pt x="9172" y="90"/>
                    <a:pt x="9125" y="108"/>
                  </a:cubicBezTo>
                  <a:cubicBezTo>
                    <a:pt x="9078" y="127"/>
                    <a:pt x="9001" y="134"/>
                    <a:pt x="8955" y="123"/>
                  </a:cubicBezTo>
                  <a:cubicBezTo>
                    <a:pt x="8907" y="113"/>
                    <a:pt x="8854" y="119"/>
                    <a:pt x="8831" y="139"/>
                  </a:cubicBezTo>
                  <a:cubicBezTo>
                    <a:pt x="8792" y="171"/>
                    <a:pt x="8511" y="247"/>
                    <a:pt x="8350" y="268"/>
                  </a:cubicBezTo>
                  <a:cubicBezTo>
                    <a:pt x="8308" y="274"/>
                    <a:pt x="8255" y="286"/>
                    <a:pt x="8231" y="295"/>
                  </a:cubicBezTo>
                  <a:cubicBezTo>
                    <a:pt x="8207" y="305"/>
                    <a:pt x="8103" y="334"/>
                    <a:pt x="8001" y="360"/>
                  </a:cubicBezTo>
                  <a:cubicBezTo>
                    <a:pt x="7899" y="385"/>
                    <a:pt x="7659" y="459"/>
                    <a:pt x="7468" y="523"/>
                  </a:cubicBezTo>
                  <a:cubicBezTo>
                    <a:pt x="7277" y="588"/>
                    <a:pt x="7105" y="633"/>
                    <a:pt x="7088" y="622"/>
                  </a:cubicBezTo>
                  <a:cubicBezTo>
                    <a:pt x="7071" y="611"/>
                    <a:pt x="7041" y="623"/>
                    <a:pt x="7022" y="647"/>
                  </a:cubicBezTo>
                  <a:cubicBezTo>
                    <a:pt x="6982" y="699"/>
                    <a:pt x="6396" y="944"/>
                    <a:pt x="6325" y="939"/>
                  </a:cubicBezTo>
                  <a:cubicBezTo>
                    <a:pt x="6298" y="937"/>
                    <a:pt x="6269" y="954"/>
                    <a:pt x="6260" y="977"/>
                  </a:cubicBezTo>
                  <a:cubicBezTo>
                    <a:pt x="6252" y="1000"/>
                    <a:pt x="6226" y="1011"/>
                    <a:pt x="6203" y="1002"/>
                  </a:cubicBezTo>
                  <a:cubicBezTo>
                    <a:pt x="6181" y="993"/>
                    <a:pt x="6153" y="1008"/>
                    <a:pt x="6143" y="1035"/>
                  </a:cubicBezTo>
                  <a:cubicBezTo>
                    <a:pt x="6133" y="1062"/>
                    <a:pt x="6106" y="1077"/>
                    <a:pt x="6083" y="1068"/>
                  </a:cubicBezTo>
                  <a:cubicBezTo>
                    <a:pt x="6060" y="1060"/>
                    <a:pt x="6034" y="1072"/>
                    <a:pt x="6025" y="1096"/>
                  </a:cubicBezTo>
                  <a:cubicBezTo>
                    <a:pt x="6014" y="1124"/>
                    <a:pt x="5987" y="1134"/>
                    <a:pt x="5954" y="1124"/>
                  </a:cubicBezTo>
                  <a:cubicBezTo>
                    <a:pt x="5918" y="1112"/>
                    <a:pt x="5874" y="1133"/>
                    <a:pt x="5824" y="1183"/>
                  </a:cubicBezTo>
                  <a:cubicBezTo>
                    <a:pt x="5783" y="1225"/>
                    <a:pt x="5732" y="1249"/>
                    <a:pt x="5714" y="1238"/>
                  </a:cubicBezTo>
                  <a:cubicBezTo>
                    <a:pt x="5696" y="1227"/>
                    <a:pt x="5662" y="1245"/>
                    <a:pt x="5638" y="1279"/>
                  </a:cubicBezTo>
                  <a:cubicBezTo>
                    <a:pt x="5614" y="1313"/>
                    <a:pt x="5538" y="1368"/>
                    <a:pt x="5468" y="1400"/>
                  </a:cubicBezTo>
                  <a:cubicBezTo>
                    <a:pt x="5397" y="1432"/>
                    <a:pt x="5331" y="1472"/>
                    <a:pt x="5320" y="1488"/>
                  </a:cubicBezTo>
                  <a:cubicBezTo>
                    <a:pt x="5310" y="1505"/>
                    <a:pt x="5289" y="1511"/>
                    <a:pt x="5274" y="1501"/>
                  </a:cubicBezTo>
                  <a:cubicBezTo>
                    <a:pt x="5259" y="1492"/>
                    <a:pt x="5206" y="1525"/>
                    <a:pt x="5157" y="1575"/>
                  </a:cubicBezTo>
                  <a:cubicBezTo>
                    <a:pt x="5108" y="1624"/>
                    <a:pt x="5056" y="1657"/>
                    <a:pt x="5041" y="1648"/>
                  </a:cubicBezTo>
                  <a:cubicBezTo>
                    <a:pt x="5026" y="1639"/>
                    <a:pt x="5014" y="1644"/>
                    <a:pt x="5014" y="1658"/>
                  </a:cubicBezTo>
                  <a:cubicBezTo>
                    <a:pt x="5014" y="1681"/>
                    <a:pt x="4554" y="1999"/>
                    <a:pt x="4517" y="2001"/>
                  </a:cubicBezTo>
                  <a:cubicBezTo>
                    <a:pt x="4509" y="2002"/>
                    <a:pt x="4466" y="2039"/>
                    <a:pt x="4421" y="2084"/>
                  </a:cubicBezTo>
                  <a:cubicBezTo>
                    <a:pt x="4377" y="2129"/>
                    <a:pt x="4302" y="2180"/>
                    <a:pt x="4254" y="2197"/>
                  </a:cubicBezTo>
                  <a:cubicBezTo>
                    <a:pt x="4206" y="2214"/>
                    <a:pt x="4170" y="2240"/>
                    <a:pt x="4174" y="2256"/>
                  </a:cubicBezTo>
                  <a:cubicBezTo>
                    <a:pt x="4177" y="2273"/>
                    <a:pt x="4130" y="2313"/>
                    <a:pt x="4069" y="2346"/>
                  </a:cubicBezTo>
                  <a:cubicBezTo>
                    <a:pt x="4008" y="2378"/>
                    <a:pt x="3870" y="2496"/>
                    <a:pt x="3763" y="2607"/>
                  </a:cubicBezTo>
                  <a:cubicBezTo>
                    <a:pt x="3656" y="2718"/>
                    <a:pt x="3557" y="2805"/>
                    <a:pt x="3544" y="2801"/>
                  </a:cubicBezTo>
                  <a:cubicBezTo>
                    <a:pt x="3510" y="2790"/>
                    <a:pt x="2993" y="3279"/>
                    <a:pt x="3010" y="3307"/>
                  </a:cubicBezTo>
                  <a:cubicBezTo>
                    <a:pt x="3018" y="3319"/>
                    <a:pt x="2992" y="3352"/>
                    <a:pt x="2952" y="3378"/>
                  </a:cubicBezTo>
                  <a:cubicBezTo>
                    <a:pt x="2912" y="3404"/>
                    <a:pt x="2879" y="3443"/>
                    <a:pt x="2879" y="3465"/>
                  </a:cubicBezTo>
                  <a:cubicBezTo>
                    <a:pt x="2879" y="3488"/>
                    <a:pt x="2810" y="3569"/>
                    <a:pt x="2726" y="3645"/>
                  </a:cubicBezTo>
                  <a:cubicBezTo>
                    <a:pt x="2641" y="3721"/>
                    <a:pt x="2573" y="3794"/>
                    <a:pt x="2573" y="3808"/>
                  </a:cubicBezTo>
                  <a:cubicBezTo>
                    <a:pt x="2573" y="3822"/>
                    <a:pt x="2543" y="3854"/>
                    <a:pt x="2506" y="3880"/>
                  </a:cubicBezTo>
                  <a:cubicBezTo>
                    <a:pt x="2470" y="3905"/>
                    <a:pt x="2440" y="3940"/>
                    <a:pt x="2440" y="3956"/>
                  </a:cubicBezTo>
                  <a:cubicBezTo>
                    <a:pt x="2440" y="4011"/>
                    <a:pt x="2288" y="4186"/>
                    <a:pt x="2257" y="4167"/>
                  </a:cubicBezTo>
                  <a:cubicBezTo>
                    <a:pt x="2238" y="4155"/>
                    <a:pt x="2233" y="4166"/>
                    <a:pt x="2243" y="4192"/>
                  </a:cubicBezTo>
                  <a:cubicBezTo>
                    <a:pt x="2253" y="4218"/>
                    <a:pt x="2220" y="4278"/>
                    <a:pt x="2163" y="4341"/>
                  </a:cubicBezTo>
                  <a:cubicBezTo>
                    <a:pt x="2110" y="4399"/>
                    <a:pt x="2072" y="4452"/>
                    <a:pt x="2078" y="4458"/>
                  </a:cubicBezTo>
                  <a:cubicBezTo>
                    <a:pt x="2085" y="4465"/>
                    <a:pt x="2057" y="4506"/>
                    <a:pt x="2017" y="4549"/>
                  </a:cubicBezTo>
                  <a:cubicBezTo>
                    <a:pt x="1977" y="4592"/>
                    <a:pt x="1945" y="4635"/>
                    <a:pt x="1946" y="4643"/>
                  </a:cubicBezTo>
                  <a:cubicBezTo>
                    <a:pt x="1950" y="4676"/>
                    <a:pt x="1727" y="4978"/>
                    <a:pt x="1700" y="4978"/>
                  </a:cubicBezTo>
                  <a:cubicBezTo>
                    <a:pt x="1684" y="4978"/>
                    <a:pt x="1680" y="4987"/>
                    <a:pt x="1691" y="4998"/>
                  </a:cubicBezTo>
                  <a:cubicBezTo>
                    <a:pt x="1702" y="5009"/>
                    <a:pt x="1677" y="5054"/>
                    <a:pt x="1636" y="5097"/>
                  </a:cubicBezTo>
                  <a:cubicBezTo>
                    <a:pt x="1594" y="5140"/>
                    <a:pt x="1564" y="5187"/>
                    <a:pt x="1568" y="5201"/>
                  </a:cubicBezTo>
                  <a:cubicBezTo>
                    <a:pt x="1583" y="5245"/>
                    <a:pt x="1335" y="5674"/>
                    <a:pt x="1284" y="5694"/>
                  </a:cubicBezTo>
                  <a:cubicBezTo>
                    <a:pt x="1255" y="5705"/>
                    <a:pt x="1242" y="5731"/>
                    <a:pt x="1253" y="5758"/>
                  </a:cubicBezTo>
                  <a:cubicBezTo>
                    <a:pt x="1272" y="5809"/>
                    <a:pt x="1196" y="5976"/>
                    <a:pt x="1153" y="5976"/>
                  </a:cubicBezTo>
                  <a:cubicBezTo>
                    <a:pt x="1138" y="5976"/>
                    <a:pt x="1134" y="5995"/>
                    <a:pt x="1143" y="6019"/>
                  </a:cubicBezTo>
                  <a:cubicBezTo>
                    <a:pt x="1153" y="6045"/>
                    <a:pt x="1139" y="6071"/>
                    <a:pt x="1111" y="6082"/>
                  </a:cubicBezTo>
                  <a:cubicBezTo>
                    <a:pt x="1085" y="6092"/>
                    <a:pt x="1070" y="6119"/>
                    <a:pt x="1078" y="6142"/>
                  </a:cubicBezTo>
                  <a:cubicBezTo>
                    <a:pt x="1087" y="6165"/>
                    <a:pt x="1074" y="6191"/>
                    <a:pt x="1049" y="6200"/>
                  </a:cubicBezTo>
                  <a:cubicBezTo>
                    <a:pt x="1024" y="6210"/>
                    <a:pt x="1011" y="6235"/>
                    <a:pt x="1019" y="6256"/>
                  </a:cubicBezTo>
                  <a:cubicBezTo>
                    <a:pt x="1027" y="6277"/>
                    <a:pt x="1014" y="6310"/>
                    <a:pt x="991" y="6329"/>
                  </a:cubicBezTo>
                  <a:cubicBezTo>
                    <a:pt x="968" y="6348"/>
                    <a:pt x="957" y="6374"/>
                    <a:pt x="965" y="6388"/>
                  </a:cubicBezTo>
                  <a:cubicBezTo>
                    <a:pt x="974" y="6402"/>
                    <a:pt x="951" y="6470"/>
                    <a:pt x="915" y="6539"/>
                  </a:cubicBezTo>
                  <a:cubicBezTo>
                    <a:pt x="879" y="6608"/>
                    <a:pt x="847" y="6682"/>
                    <a:pt x="843" y="6704"/>
                  </a:cubicBezTo>
                  <a:cubicBezTo>
                    <a:pt x="839" y="6726"/>
                    <a:pt x="796" y="6845"/>
                    <a:pt x="748" y="6968"/>
                  </a:cubicBezTo>
                  <a:cubicBezTo>
                    <a:pt x="699" y="7092"/>
                    <a:pt x="637" y="7262"/>
                    <a:pt x="610" y="7347"/>
                  </a:cubicBezTo>
                  <a:cubicBezTo>
                    <a:pt x="584" y="7432"/>
                    <a:pt x="551" y="7509"/>
                    <a:pt x="537" y="7517"/>
                  </a:cubicBezTo>
                  <a:cubicBezTo>
                    <a:pt x="524" y="7525"/>
                    <a:pt x="521" y="7552"/>
                    <a:pt x="530" y="7576"/>
                  </a:cubicBezTo>
                  <a:cubicBezTo>
                    <a:pt x="539" y="7601"/>
                    <a:pt x="524" y="7645"/>
                    <a:pt x="496" y="7676"/>
                  </a:cubicBezTo>
                  <a:cubicBezTo>
                    <a:pt x="468" y="7706"/>
                    <a:pt x="454" y="7744"/>
                    <a:pt x="463" y="7759"/>
                  </a:cubicBezTo>
                  <a:cubicBezTo>
                    <a:pt x="472" y="7774"/>
                    <a:pt x="455" y="7878"/>
                    <a:pt x="424" y="7989"/>
                  </a:cubicBezTo>
                  <a:cubicBezTo>
                    <a:pt x="393" y="8101"/>
                    <a:pt x="341" y="8315"/>
                    <a:pt x="309" y="8464"/>
                  </a:cubicBezTo>
                  <a:cubicBezTo>
                    <a:pt x="276" y="8613"/>
                    <a:pt x="241" y="8748"/>
                    <a:pt x="231" y="8764"/>
                  </a:cubicBezTo>
                  <a:cubicBezTo>
                    <a:pt x="221" y="8781"/>
                    <a:pt x="209" y="8865"/>
                    <a:pt x="203" y="8952"/>
                  </a:cubicBezTo>
                  <a:cubicBezTo>
                    <a:pt x="198" y="9040"/>
                    <a:pt x="185" y="9126"/>
                    <a:pt x="174" y="9143"/>
                  </a:cubicBezTo>
                  <a:cubicBezTo>
                    <a:pt x="164" y="9161"/>
                    <a:pt x="149" y="9253"/>
                    <a:pt x="143" y="9350"/>
                  </a:cubicBezTo>
                  <a:cubicBezTo>
                    <a:pt x="137" y="9447"/>
                    <a:pt x="124" y="9539"/>
                    <a:pt x="114" y="9555"/>
                  </a:cubicBezTo>
                  <a:cubicBezTo>
                    <a:pt x="104" y="9571"/>
                    <a:pt x="91" y="9812"/>
                    <a:pt x="83" y="10090"/>
                  </a:cubicBezTo>
                  <a:cubicBezTo>
                    <a:pt x="69" y="10622"/>
                    <a:pt x="61" y="10683"/>
                    <a:pt x="13" y="10654"/>
                  </a:cubicBezTo>
                  <a:cubicBezTo>
                    <a:pt x="8" y="10651"/>
                    <a:pt x="4" y="10655"/>
                    <a:pt x="0" y="10665"/>
                  </a:cubicBezTo>
                  <a:cubicBezTo>
                    <a:pt x="4" y="10922"/>
                    <a:pt x="8" y="11067"/>
                    <a:pt x="13" y="11064"/>
                  </a:cubicBezTo>
                  <a:cubicBezTo>
                    <a:pt x="61" y="11034"/>
                    <a:pt x="70" y="11101"/>
                    <a:pt x="81" y="11536"/>
                  </a:cubicBezTo>
                  <a:cubicBezTo>
                    <a:pt x="87" y="11764"/>
                    <a:pt x="101" y="11965"/>
                    <a:pt x="113" y="11985"/>
                  </a:cubicBezTo>
                  <a:cubicBezTo>
                    <a:pt x="125" y="12004"/>
                    <a:pt x="139" y="12104"/>
                    <a:pt x="143" y="12206"/>
                  </a:cubicBezTo>
                  <a:cubicBezTo>
                    <a:pt x="148" y="12308"/>
                    <a:pt x="162" y="12408"/>
                    <a:pt x="174" y="12428"/>
                  </a:cubicBezTo>
                  <a:cubicBezTo>
                    <a:pt x="187" y="12448"/>
                    <a:pt x="200" y="12525"/>
                    <a:pt x="204" y="12600"/>
                  </a:cubicBezTo>
                  <a:cubicBezTo>
                    <a:pt x="209" y="12674"/>
                    <a:pt x="216" y="12736"/>
                    <a:pt x="219" y="12736"/>
                  </a:cubicBezTo>
                  <a:cubicBezTo>
                    <a:pt x="225" y="12736"/>
                    <a:pt x="235" y="12788"/>
                    <a:pt x="260" y="12942"/>
                  </a:cubicBezTo>
                  <a:cubicBezTo>
                    <a:pt x="265" y="12974"/>
                    <a:pt x="276" y="13020"/>
                    <a:pt x="286" y="13044"/>
                  </a:cubicBezTo>
                  <a:cubicBezTo>
                    <a:pt x="327" y="13152"/>
                    <a:pt x="360" y="13320"/>
                    <a:pt x="346" y="13344"/>
                  </a:cubicBezTo>
                  <a:cubicBezTo>
                    <a:pt x="337" y="13358"/>
                    <a:pt x="344" y="13386"/>
                    <a:pt x="362" y="13407"/>
                  </a:cubicBezTo>
                  <a:cubicBezTo>
                    <a:pt x="379" y="13428"/>
                    <a:pt x="398" y="13484"/>
                    <a:pt x="404" y="13530"/>
                  </a:cubicBezTo>
                  <a:cubicBezTo>
                    <a:pt x="410" y="13577"/>
                    <a:pt x="429" y="13649"/>
                    <a:pt x="445" y="13689"/>
                  </a:cubicBezTo>
                  <a:cubicBezTo>
                    <a:pt x="461" y="13730"/>
                    <a:pt x="469" y="13773"/>
                    <a:pt x="461" y="13786"/>
                  </a:cubicBezTo>
                  <a:cubicBezTo>
                    <a:pt x="453" y="13799"/>
                    <a:pt x="461" y="13827"/>
                    <a:pt x="479" y="13848"/>
                  </a:cubicBezTo>
                  <a:cubicBezTo>
                    <a:pt x="528" y="13907"/>
                    <a:pt x="594" y="14152"/>
                    <a:pt x="578" y="14213"/>
                  </a:cubicBezTo>
                  <a:cubicBezTo>
                    <a:pt x="570" y="14243"/>
                    <a:pt x="582" y="14275"/>
                    <a:pt x="604" y="14283"/>
                  </a:cubicBezTo>
                  <a:cubicBezTo>
                    <a:pt x="627" y="14292"/>
                    <a:pt x="662" y="14357"/>
                    <a:pt x="683" y="14427"/>
                  </a:cubicBezTo>
                  <a:cubicBezTo>
                    <a:pt x="705" y="14497"/>
                    <a:pt x="734" y="14581"/>
                    <a:pt x="750" y="14614"/>
                  </a:cubicBezTo>
                  <a:cubicBezTo>
                    <a:pt x="765" y="14647"/>
                    <a:pt x="780" y="14693"/>
                    <a:pt x="784" y="14717"/>
                  </a:cubicBezTo>
                  <a:cubicBezTo>
                    <a:pt x="787" y="14740"/>
                    <a:pt x="813" y="14804"/>
                    <a:pt x="841" y="14859"/>
                  </a:cubicBezTo>
                  <a:cubicBezTo>
                    <a:pt x="868" y="14914"/>
                    <a:pt x="891" y="14982"/>
                    <a:pt x="891" y="15010"/>
                  </a:cubicBezTo>
                  <a:cubicBezTo>
                    <a:pt x="891" y="15038"/>
                    <a:pt x="911" y="15078"/>
                    <a:pt x="936" y="15098"/>
                  </a:cubicBezTo>
                  <a:cubicBezTo>
                    <a:pt x="961" y="15119"/>
                    <a:pt x="975" y="15153"/>
                    <a:pt x="967" y="15173"/>
                  </a:cubicBezTo>
                  <a:cubicBezTo>
                    <a:pt x="959" y="15193"/>
                    <a:pt x="973" y="15218"/>
                    <a:pt x="998" y="15227"/>
                  </a:cubicBezTo>
                  <a:cubicBezTo>
                    <a:pt x="1023" y="15237"/>
                    <a:pt x="1035" y="15264"/>
                    <a:pt x="1026" y="15287"/>
                  </a:cubicBezTo>
                  <a:cubicBezTo>
                    <a:pt x="1017" y="15311"/>
                    <a:pt x="1021" y="15337"/>
                    <a:pt x="1034" y="15345"/>
                  </a:cubicBezTo>
                  <a:cubicBezTo>
                    <a:pt x="1078" y="15372"/>
                    <a:pt x="1272" y="15775"/>
                    <a:pt x="1255" y="15803"/>
                  </a:cubicBezTo>
                  <a:cubicBezTo>
                    <a:pt x="1245" y="15818"/>
                    <a:pt x="1251" y="15830"/>
                    <a:pt x="1267" y="15830"/>
                  </a:cubicBezTo>
                  <a:cubicBezTo>
                    <a:pt x="1283" y="15830"/>
                    <a:pt x="1333" y="15906"/>
                    <a:pt x="1378" y="15998"/>
                  </a:cubicBezTo>
                  <a:cubicBezTo>
                    <a:pt x="1423" y="16090"/>
                    <a:pt x="1483" y="16190"/>
                    <a:pt x="1511" y="16218"/>
                  </a:cubicBezTo>
                  <a:cubicBezTo>
                    <a:pt x="1540" y="16247"/>
                    <a:pt x="1563" y="16283"/>
                    <a:pt x="1563" y="16300"/>
                  </a:cubicBezTo>
                  <a:cubicBezTo>
                    <a:pt x="1563" y="16362"/>
                    <a:pt x="1568" y="16374"/>
                    <a:pt x="1609" y="16397"/>
                  </a:cubicBezTo>
                  <a:cubicBezTo>
                    <a:pt x="1633" y="16410"/>
                    <a:pt x="1645" y="16432"/>
                    <a:pt x="1637" y="16446"/>
                  </a:cubicBezTo>
                  <a:cubicBezTo>
                    <a:pt x="1628" y="16460"/>
                    <a:pt x="1654" y="16508"/>
                    <a:pt x="1695" y="16552"/>
                  </a:cubicBezTo>
                  <a:cubicBezTo>
                    <a:pt x="1735" y="16596"/>
                    <a:pt x="1763" y="16637"/>
                    <a:pt x="1757" y="16643"/>
                  </a:cubicBezTo>
                  <a:cubicBezTo>
                    <a:pt x="1750" y="16650"/>
                    <a:pt x="1782" y="16696"/>
                    <a:pt x="1828" y="16746"/>
                  </a:cubicBezTo>
                  <a:cubicBezTo>
                    <a:pt x="1874" y="16796"/>
                    <a:pt x="1906" y="16847"/>
                    <a:pt x="1899" y="16858"/>
                  </a:cubicBezTo>
                  <a:cubicBezTo>
                    <a:pt x="1892" y="16870"/>
                    <a:pt x="1912" y="16902"/>
                    <a:pt x="1944" y="16931"/>
                  </a:cubicBezTo>
                  <a:cubicBezTo>
                    <a:pt x="1976" y="16960"/>
                    <a:pt x="2001" y="16999"/>
                    <a:pt x="2001" y="17017"/>
                  </a:cubicBezTo>
                  <a:cubicBezTo>
                    <a:pt x="2001" y="17036"/>
                    <a:pt x="2047" y="17095"/>
                    <a:pt x="2104" y="17150"/>
                  </a:cubicBezTo>
                  <a:cubicBezTo>
                    <a:pt x="2160" y="17204"/>
                    <a:pt x="2201" y="17254"/>
                    <a:pt x="2195" y="17260"/>
                  </a:cubicBezTo>
                  <a:cubicBezTo>
                    <a:pt x="2189" y="17267"/>
                    <a:pt x="2228" y="17320"/>
                    <a:pt x="2283" y="17379"/>
                  </a:cubicBezTo>
                  <a:cubicBezTo>
                    <a:pt x="2337" y="17439"/>
                    <a:pt x="2382" y="17500"/>
                    <a:pt x="2382" y="17516"/>
                  </a:cubicBezTo>
                  <a:cubicBezTo>
                    <a:pt x="2382" y="17531"/>
                    <a:pt x="2449" y="17612"/>
                    <a:pt x="2530" y="17695"/>
                  </a:cubicBezTo>
                  <a:cubicBezTo>
                    <a:pt x="2612" y="17777"/>
                    <a:pt x="2682" y="17864"/>
                    <a:pt x="2686" y="17887"/>
                  </a:cubicBezTo>
                  <a:cubicBezTo>
                    <a:pt x="2696" y="17943"/>
                    <a:pt x="3753" y="19003"/>
                    <a:pt x="3781" y="18985"/>
                  </a:cubicBezTo>
                  <a:cubicBezTo>
                    <a:pt x="3794" y="18977"/>
                    <a:pt x="3866" y="19030"/>
                    <a:pt x="3940" y="19102"/>
                  </a:cubicBezTo>
                  <a:cubicBezTo>
                    <a:pt x="4015" y="19174"/>
                    <a:pt x="4089" y="19232"/>
                    <a:pt x="4105" y="19232"/>
                  </a:cubicBezTo>
                  <a:cubicBezTo>
                    <a:pt x="4121" y="19232"/>
                    <a:pt x="4164" y="19273"/>
                    <a:pt x="4201" y="19323"/>
                  </a:cubicBezTo>
                  <a:cubicBezTo>
                    <a:pt x="4238" y="19373"/>
                    <a:pt x="4307" y="19434"/>
                    <a:pt x="4355" y="19459"/>
                  </a:cubicBezTo>
                  <a:cubicBezTo>
                    <a:pt x="4404" y="19483"/>
                    <a:pt x="4469" y="19528"/>
                    <a:pt x="4502" y="19557"/>
                  </a:cubicBezTo>
                  <a:cubicBezTo>
                    <a:pt x="4534" y="19586"/>
                    <a:pt x="4567" y="19609"/>
                    <a:pt x="4575" y="19606"/>
                  </a:cubicBezTo>
                  <a:cubicBezTo>
                    <a:pt x="4597" y="19600"/>
                    <a:pt x="4960" y="19847"/>
                    <a:pt x="5051" y="19931"/>
                  </a:cubicBezTo>
                  <a:cubicBezTo>
                    <a:pt x="5095" y="19972"/>
                    <a:pt x="5131" y="19997"/>
                    <a:pt x="5131" y="19985"/>
                  </a:cubicBezTo>
                  <a:cubicBezTo>
                    <a:pt x="5131" y="19974"/>
                    <a:pt x="5170" y="19984"/>
                    <a:pt x="5218" y="20009"/>
                  </a:cubicBezTo>
                  <a:cubicBezTo>
                    <a:pt x="5266" y="20034"/>
                    <a:pt x="5306" y="20069"/>
                    <a:pt x="5306" y="20086"/>
                  </a:cubicBezTo>
                  <a:cubicBezTo>
                    <a:pt x="5306" y="20102"/>
                    <a:pt x="5318" y="20108"/>
                    <a:pt x="5333" y="20099"/>
                  </a:cubicBezTo>
                  <a:cubicBezTo>
                    <a:pt x="5348" y="20090"/>
                    <a:pt x="5368" y="20095"/>
                    <a:pt x="5378" y="20110"/>
                  </a:cubicBezTo>
                  <a:cubicBezTo>
                    <a:pt x="5387" y="20125"/>
                    <a:pt x="5471" y="20174"/>
                    <a:pt x="5563" y="20218"/>
                  </a:cubicBezTo>
                  <a:cubicBezTo>
                    <a:pt x="5655" y="20263"/>
                    <a:pt x="5754" y="20323"/>
                    <a:pt x="5782" y="20352"/>
                  </a:cubicBezTo>
                  <a:cubicBezTo>
                    <a:pt x="5811" y="20381"/>
                    <a:pt x="5861" y="20405"/>
                    <a:pt x="5893" y="20405"/>
                  </a:cubicBezTo>
                  <a:cubicBezTo>
                    <a:pt x="5925" y="20405"/>
                    <a:pt x="5959" y="20427"/>
                    <a:pt x="5969" y="20452"/>
                  </a:cubicBezTo>
                  <a:cubicBezTo>
                    <a:pt x="5978" y="20477"/>
                    <a:pt x="6005" y="20489"/>
                    <a:pt x="6028" y="20481"/>
                  </a:cubicBezTo>
                  <a:cubicBezTo>
                    <a:pt x="6051" y="20472"/>
                    <a:pt x="6077" y="20486"/>
                    <a:pt x="6086" y="20511"/>
                  </a:cubicBezTo>
                  <a:cubicBezTo>
                    <a:pt x="6096" y="20536"/>
                    <a:pt x="6122" y="20549"/>
                    <a:pt x="6145" y="20540"/>
                  </a:cubicBezTo>
                  <a:cubicBezTo>
                    <a:pt x="6168" y="20531"/>
                    <a:pt x="6268" y="20566"/>
                    <a:pt x="6368" y="20617"/>
                  </a:cubicBezTo>
                  <a:cubicBezTo>
                    <a:pt x="6467" y="20669"/>
                    <a:pt x="6562" y="20715"/>
                    <a:pt x="6578" y="20717"/>
                  </a:cubicBezTo>
                  <a:cubicBezTo>
                    <a:pt x="6594" y="20719"/>
                    <a:pt x="6667" y="20748"/>
                    <a:pt x="6739" y="20780"/>
                  </a:cubicBezTo>
                  <a:cubicBezTo>
                    <a:pt x="6910" y="20857"/>
                    <a:pt x="6975" y="20882"/>
                    <a:pt x="7044" y="20895"/>
                  </a:cubicBezTo>
                  <a:cubicBezTo>
                    <a:pt x="7075" y="20901"/>
                    <a:pt x="7114" y="20916"/>
                    <a:pt x="7131" y="20930"/>
                  </a:cubicBezTo>
                  <a:cubicBezTo>
                    <a:pt x="7149" y="20944"/>
                    <a:pt x="7196" y="20962"/>
                    <a:pt x="7238" y="20972"/>
                  </a:cubicBezTo>
                  <a:cubicBezTo>
                    <a:pt x="7279" y="20982"/>
                    <a:pt x="7365" y="21013"/>
                    <a:pt x="7428" y="21041"/>
                  </a:cubicBezTo>
                  <a:cubicBezTo>
                    <a:pt x="7491" y="21068"/>
                    <a:pt x="7553" y="21089"/>
                    <a:pt x="7564" y="21086"/>
                  </a:cubicBezTo>
                  <a:cubicBezTo>
                    <a:pt x="7576" y="21083"/>
                    <a:pt x="7622" y="21096"/>
                    <a:pt x="7666" y="21115"/>
                  </a:cubicBezTo>
                  <a:cubicBezTo>
                    <a:pt x="7711" y="21134"/>
                    <a:pt x="7757" y="21146"/>
                    <a:pt x="7768" y="21144"/>
                  </a:cubicBezTo>
                  <a:cubicBezTo>
                    <a:pt x="7787" y="21140"/>
                    <a:pt x="8061" y="21215"/>
                    <a:pt x="8142" y="21247"/>
                  </a:cubicBezTo>
                  <a:cubicBezTo>
                    <a:pt x="8167" y="21256"/>
                    <a:pt x="8218" y="21268"/>
                    <a:pt x="8257" y="21273"/>
                  </a:cubicBezTo>
                  <a:cubicBezTo>
                    <a:pt x="8295" y="21278"/>
                    <a:pt x="8348" y="21292"/>
                    <a:pt x="8374" y="21303"/>
                  </a:cubicBezTo>
                  <a:cubicBezTo>
                    <a:pt x="8400" y="21314"/>
                    <a:pt x="8465" y="21328"/>
                    <a:pt x="8519" y="21333"/>
                  </a:cubicBezTo>
                  <a:cubicBezTo>
                    <a:pt x="8573" y="21338"/>
                    <a:pt x="8641" y="21363"/>
                    <a:pt x="8670" y="21388"/>
                  </a:cubicBezTo>
                  <a:cubicBezTo>
                    <a:pt x="8702" y="21418"/>
                    <a:pt x="8747" y="21428"/>
                    <a:pt x="8790" y="21418"/>
                  </a:cubicBezTo>
                  <a:cubicBezTo>
                    <a:pt x="8860" y="21400"/>
                    <a:pt x="9376" y="21472"/>
                    <a:pt x="9433" y="21508"/>
                  </a:cubicBezTo>
                  <a:cubicBezTo>
                    <a:pt x="9451" y="21519"/>
                    <a:pt x="9604" y="21532"/>
                    <a:pt x="9774" y="21537"/>
                  </a:cubicBezTo>
                  <a:cubicBezTo>
                    <a:pt x="9944" y="21543"/>
                    <a:pt x="10093" y="21558"/>
                    <a:pt x="10106" y="21570"/>
                  </a:cubicBezTo>
                  <a:cubicBezTo>
                    <a:pt x="10134" y="21599"/>
                    <a:pt x="11543" y="21595"/>
                    <a:pt x="11590" y="21566"/>
                  </a:cubicBezTo>
                  <a:cubicBezTo>
                    <a:pt x="11609" y="21555"/>
                    <a:pt x="11749" y="21541"/>
                    <a:pt x="11901" y="21535"/>
                  </a:cubicBezTo>
                  <a:cubicBezTo>
                    <a:pt x="12052" y="21530"/>
                    <a:pt x="12189" y="21517"/>
                    <a:pt x="12205" y="21507"/>
                  </a:cubicBezTo>
                  <a:cubicBezTo>
                    <a:pt x="12221" y="21497"/>
                    <a:pt x="12314" y="21484"/>
                    <a:pt x="12411" y="21478"/>
                  </a:cubicBezTo>
                  <a:cubicBezTo>
                    <a:pt x="12507" y="21472"/>
                    <a:pt x="12600" y="21458"/>
                    <a:pt x="12616" y="21448"/>
                  </a:cubicBezTo>
                  <a:cubicBezTo>
                    <a:pt x="12662" y="21419"/>
                    <a:pt x="12968" y="21364"/>
                    <a:pt x="13099" y="21361"/>
                  </a:cubicBezTo>
                  <a:cubicBezTo>
                    <a:pt x="13163" y="21360"/>
                    <a:pt x="13229" y="21343"/>
                    <a:pt x="13245" y="21322"/>
                  </a:cubicBezTo>
                  <a:cubicBezTo>
                    <a:pt x="13262" y="21302"/>
                    <a:pt x="13325" y="21282"/>
                    <a:pt x="13386" y="21280"/>
                  </a:cubicBezTo>
                  <a:cubicBezTo>
                    <a:pt x="13447" y="21278"/>
                    <a:pt x="13504" y="21265"/>
                    <a:pt x="13512" y="21252"/>
                  </a:cubicBezTo>
                  <a:cubicBezTo>
                    <a:pt x="13520" y="21238"/>
                    <a:pt x="13570" y="21227"/>
                    <a:pt x="13622" y="21227"/>
                  </a:cubicBezTo>
                  <a:cubicBezTo>
                    <a:pt x="13674" y="21227"/>
                    <a:pt x="13729" y="21215"/>
                    <a:pt x="13744" y="21199"/>
                  </a:cubicBezTo>
                  <a:cubicBezTo>
                    <a:pt x="13760" y="21184"/>
                    <a:pt x="13805" y="21167"/>
                    <a:pt x="13846" y="21160"/>
                  </a:cubicBezTo>
                  <a:cubicBezTo>
                    <a:pt x="13886" y="21154"/>
                    <a:pt x="13940" y="21138"/>
                    <a:pt x="13967" y="21126"/>
                  </a:cubicBezTo>
                  <a:cubicBezTo>
                    <a:pt x="13994" y="21114"/>
                    <a:pt x="14034" y="21101"/>
                    <a:pt x="14055" y="21097"/>
                  </a:cubicBezTo>
                  <a:cubicBezTo>
                    <a:pt x="14076" y="21093"/>
                    <a:pt x="14113" y="21081"/>
                    <a:pt x="14137" y="21071"/>
                  </a:cubicBezTo>
                  <a:cubicBezTo>
                    <a:pt x="14272" y="21014"/>
                    <a:pt x="14427" y="20969"/>
                    <a:pt x="14442" y="20984"/>
                  </a:cubicBezTo>
                  <a:cubicBezTo>
                    <a:pt x="14451" y="20994"/>
                    <a:pt x="14484" y="20978"/>
                    <a:pt x="14516" y="20949"/>
                  </a:cubicBezTo>
                  <a:cubicBezTo>
                    <a:pt x="14548" y="20920"/>
                    <a:pt x="14593" y="20905"/>
                    <a:pt x="14616" y="20914"/>
                  </a:cubicBezTo>
                  <a:cubicBezTo>
                    <a:pt x="14640" y="20923"/>
                    <a:pt x="14667" y="20911"/>
                    <a:pt x="14675" y="20888"/>
                  </a:cubicBezTo>
                  <a:cubicBezTo>
                    <a:pt x="14684" y="20865"/>
                    <a:pt x="14719" y="20846"/>
                    <a:pt x="14752" y="20846"/>
                  </a:cubicBezTo>
                  <a:cubicBezTo>
                    <a:pt x="14785" y="20846"/>
                    <a:pt x="14834" y="20834"/>
                    <a:pt x="14862" y="20819"/>
                  </a:cubicBezTo>
                  <a:cubicBezTo>
                    <a:pt x="15080" y="20709"/>
                    <a:pt x="15173" y="20670"/>
                    <a:pt x="15209" y="20670"/>
                  </a:cubicBezTo>
                  <a:cubicBezTo>
                    <a:pt x="15231" y="20670"/>
                    <a:pt x="15273" y="20658"/>
                    <a:pt x="15301" y="20644"/>
                  </a:cubicBezTo>
                  <a:cubicBezTo>
                    <a:pt x="15329" y="20629"/>
                    <a:pt x="15391" y="20599"/>
                    <a:pt x="15439" y="20577"/>
                  </a:cubicBezTo>
                  <a:cubicBezTo>
                    <a:pt x="15487" y="20555"/>
                    <a:pt x="15541" y="20519"/>
                    <a:pt x="15558" y="20497"/>
                  </a:cubicBezTo>
                  <a:cubicBezTo>
                    <a:pt x="15576" y="20474"/>
                    <a:pt x="15605" y="20464"/>
                    <a:pt x="15621" y="20475"/>
                  </a:cubicBezTo>
                  <a:cubicBezTo>
                    <a:pt x="15638" y="20485"/>
                    <a:pt x="15659" y="20474"/>
                    <a:pt x="15669" y="20450"/>
                  </a:cubicBezTo>
                  <a:cubicBezTo>
                    <a:pt x="15678" y="20426"/>
                    <a:pt x="15698" y="20405"/>
                    <a:pt x="15714" y="20405"/>
                  </a:cubicBezTo>
                  <a:cubicBezTo>
                    <a:pt x="15718" y="20405"/>
                    <a:pt x="15730" y="20401"/>
                    <a:pt x="15750" y="20391"/>
                  </a:cubicBezTo>
                  <a:cubicBezTo>
                    <a:pt x="15769" y="20382"/>
                    <a:pt x="15795" y="20369"/>
                    <a:pt x="15826" y="20352"/>
                  </a:cubicBezTo>
                  <a:cubicBezTo>
                    <a:pt x="15888" y="20319"/>
                    <a:pt x="15971" y="20274"/>
                    <a:pt x="16058" y="20224"/>
                  </a:cubicBezTo>
                  <a:cubicBezTo>
                    <a:pt x="16233" y="20125"/>
                    <a:pt x="16397" y="20045"/>
                    <a:pt x="16424" y="20047"/>
                  </a:cubicBezTo>
                  <a:cubicBezTo>
                    <a:pt x="16451" y="20048"/>
                    <a:pt x="16494" y="20016"/>
                    <a:pt x="16520" y="19976"/>
                  </a:cubicBezTo>
                  <a:cubicBezTo>
                    <a:pt x="16547" y="19936"/>
                    <a:pt x="16584" y="19909"/>
                    <a:pt x="16603" y="19915"/>
                  </a:cubicBezTo>
                  <a:cubicBezTo>
                    <a:pt x="16621" y="19921"/>
                    <a:pt x="16656" y="19902"/>
                    <a:pt x="16681" y="19874"/>
                  </a:cubicBezTo>
                  <a:cubicBezTo>
                    <a:pt x="16705" y="19845"/>
                    <a:pt x="16743" y="19818"/>
                    <a:pt x="16765" y="19813"/>
                  </a:cubicBezTo>
                  <a:cubicBezTo>
                    <a:pt x="16786" y="19809"/>
                    <a:pt x="16844" y="19768"/>
                    <a:pt x="16893" y="19723"/>
                  </a:cubicBezTo>
                  <a:cubicBezTo>
                    <a:pt x="16942" y="19678"/>
                    <a:pt x="16988" y="19647"/>
                    <a:pt x="16994" y="19654"/>
                  </a:cubicBezTo>
                  <a:cubicBezTo>
                    <a:pt x="17001" y="19660"/>
                    <a:pt x="17039" y="19634"/>
                    <a:pt x="17079" y="19594"/>
                  </a:cubicBezTo>
                  <a:cubicBezTo>
                    <a:pt x="17118" y="19555"/>
                    <a:pt x="17165" y="19532"/>
                    <a:pt x="17184" y="19543"/>
                  </a:cubicBezTo>
                  <a:cubicBezTo>
                    <a:pt x="17189" y="19546"/>
                    <a:pt x="17193" y="19548"/>
                    <a:pt x="17196" y="19549"/>
                  </a:cubicBezTo>
                  <a:cubicBezTo>
                    <a:pt x="17199" y="19550"/>
                    <a:pt x="17201" y="19551"/>
                    <a:pt x="17202" y="19550"/>
                  </a:cubicBezTo>
                  <a:cubicBezTo>
                    <a:pt x="17205" y="19548"/>
                    <a:pt x="17204" y="19543"/>
                    <a:pt x="17199" y="19534"/>
                  </a:cubicBezTo>
                  <a:cubicBezTo>
                    <a:pt x="17189" y="19517"/>
                    <a:pt x="17231" y="19470"/>
                    <a:pt x="17293" y="19428"/>
                  </a:cubicBezTo>
                  <a:cubicBezTo>
                    <a:pt x="17355" y="19387"/>
                    <a:pt x="17480" y="19293"/>
                    <a:pt x="17571" y="19219"/>
                  </a:cubicBezTo>
                  <a:cubicBezTo>
                    <a:pt x="17661" y="19146"/>
                    <a:pt x="17734" y="19092"/>
                    <a:pt x="17734" y="19100"/>
                  </a:cubicBezTo>
                  <a:cubicBezTo>
                    <a:pt x="17734" y="19108"/>
                    <a:pt x="17777" y="19070"/>
                    <a:pt x="17829" y="19015"/>
                  </a:cubicBezTo>
                  <a:cubicBezTo>
                    <a:pt x="18040" y="18795"/>
                    <a:pt x="18411" y="18471"/>
                    <a:pt x="18444" y="18478"/>
                  </a:cubicBezTo>
                  <a:cubicBezTo>
                    <a:pt x="18463" y="18481"/>
                    <a:pt x="18500" y="18441"/>
                    <a:pt x="18528" y="18387"/>
                  </a:cubicBezTo>
                  <a:cubicBezTo>
                    <a:pt x="18584" y="18276"/>
                    <a:pt x="18965" y="17867"/>
                    <a:pt x="19002" y="17878"/>
                  </a:cubicBezTo>
                  <a:cubicBezTo>
                    <a:pt x="19015" y="17881"/>
                    <a:pt x="19018" y="17872"/>
                    <a:pt x="19009" y="17856"/>
                  </a:cubicBezTo>
                  <a:cubicBezTo>
                    <a:pt x="18991" y="17828"/>
                    <a:pt x="19042" y="17782"/>
                    <a:pt x="19094" y="17781"/>
                  </a:cubicBezTo>
                  <a:cubicBezTo>
                    <a:pt x="19110" y="17781"/>
                    <a:pt x="19124" y="17760"/>
                    <a:pt x="19124" y="17735"/>
                  </a:cubicBezTo>
                  <a:cubicBezTo>
                    <a:pt x="19125" y="17685"/>
                    <a:pt x="19507" y="17179"/>
                    <a:pt x="19544" y="17179"/>
                  </a:cubicBezTo>
                  <a:cubicBezTo>
                    <a:pt x="19556" y="17179"/>
                    <a:pt x="19568" y="17163"/>
                    <a:pt x="19568" y="17143"/>
                  </a:cubicBezTo>
                  <a:cubicBezTo>
                    <a:pt x="19569" y="17094"/>
                    <a:pt x="19895" y="16622"/>
                    <a:pt x="19929" y="16622"/>
                  </a:cubicBezTo>
                  <a:cubicBezTo>
                    <a:pt x="19943" y="16622"/>
                    <a:pt x="19948" y="16603"/>
                    <a:pt x="19939" y="16580"/>
                  </a:cubicBezTo>
                  <a:cubicBezTo>
                    <a:pt x="19929" y="16555"/>
                    <a:pt x="19955" y="16518"/>
                    <a:pt x="20000" y="16489"/>
                  </a:cubicBezTo>
                  <a:cubicBezTo>
                    <a:pt x="20042" y="16461"/>
                    <a:pt x="20071" y="16424"/>
                    <a:pt x="20065" y="16406"/>
                  </a:cubicBezTo>
                  <a:cubicBezTo>
                    <a:pt x="20059" y="16388"/>
                    <a:pt x="20093" y="16307"/>
                    <a:pt x="20141" y="16226"/>
                  </a:cubicBezTo>
                  <a:cubicBezTo>
                    <a:pt x="20323" y="15918"/>
                    <a:pt x="20689" y="15155"/>
                    <a:pt x="20837" y="14775"/>
                  </a:cubicBezTo>
                  <a:cubicBezTo>
                    <a:pt x="20921" y="14557"/>
                    <a:pt x="21010" y="14363"/>
                    <a:pt x="21033" y="14344"/>
                  </a:cubicBezTo>
                  <a:cubicBezTo>
                    <a:pt x="21056" y="14324"/>
                    <a:pt x="21068" y="14287"/>
                    <a:pt x="21058" y="14262"/>
                  </a:cubicBezTo>
                  <a:cubicBezTo>
                    <a:pt x="21049" y="14237"/>
                    <a:pt x="21055" y="14181"/>
                    <a:pt x="21073" y="14137"/>
                  </a:cubicBezTo>
                  <a:cubicBezTo>
                    <a:pt x="21091" y="14092"/>
                    <a:pt x="21111" y="14031"/>
                    <a:pt x="21117" y="14000"/>
                  </a:cubicBezTo>
                  <a:cubicBezTo>
                    <a:pt x="21123" y="13969"/>
                    <a:pt x="21141" y="13927"/>
                    <a:pt x="21156" y="13908"/>
                  </a:cubicBezTo>
                  <a:cubicBezTo>
                    <a:pt x="21172" y="13890"/>
                    <a:pt x="21178" y="13868"/>
                    <a:pt x="21169" y="13859"/>
                  </a:cubicBezTo>
                  <a:cubicBezTo>
                    <a:pt x="21161" y="13851"/>
                    <a:pt x="21170" y="13806"/>
                    <a:pt x="21189" y="13760"/>
                  </a:cubicBezTo>
                  <a:cubicBezTo>
                    <a:pt x="21209" y="13713"/>
                    <a:pt x="21229" y="13635"/>
                    <a:pt x="21235" y="13588"/>
                  </a:cubicBezTo>
                  <a:cubicBezTo>
                    <a:pt x="21240" y="13540"/>
                    <a:pt x="21257" y="13488"/>
                    <a:pt x="21273" y="13472"/>
                  </a:cubicBezTo>
                  <a:cubicBezTo>
                    <a:pt x="21289" y="13456"/>
                    <a:pt x="21302" y="13401"/>
                    <a:pt x="21302" y="13351"/>
                  </a:cubicBezTo>
                  <a:cubicBezTo>
                    <a:pt x="21302" y="13300"/>
                    <a:pt x="21311" y="13250"/>
                    <a:pt x="21322" y="13239"/>
                  </a:cubicBezTo>
                  <a:cubicBezTo>
                    <a:pt x="21332" y="13228"/>
                    <a:pt x="21347" y="13171"/>
                    <a:pt x="21353" y="13111"/>
                  </a:cubicBezTo>
                  <a:cubicBezTo>
                    <a:pt x="21359" y="13052"/>
                    <a:pt x="21376" y="12987"/>
                    <a:pt x="21391" y="12969"/>
                  </a:cubicBezTo>
                  <a:cubicBezTo>
                    <a:pt x="21406" y="12950"/>
                    <a:pt x="21410" y="12928"/>
                    <a:pt x="21401" y="12918"/>
                  </a:cubicBezTo>
                  <a:cubicBezTo>
                    <a:pt x="21391" y="12909"/>
                    <a:pt x="21393" y="12886"/>
                    <a:pt x="21405" y="12867"/>
                  </a:cubicBezTo>
                  <a:cubicBezTo>
                    <a:pt x="21417" y="12848"/>
                    <a:pt x="21430" y="12781"/>
                    <a:pt x="21435" y="12719"/>
                  </a:cubicBezTo>
                  <a:cubicBezTo>
                    <a:pt x="21440" y="12657"/>
                    <a:pt x="21454" y="12589"/>
                    <a:pt x="21467" y="12569"/>
                  </a:cubicBezTo>
                  <a:cubicBezTo>
                    <a:pt x="21480" y="12548"/>
                    <a:pt x="21492" y="12478"/>
                    <a:pt x="21494" y="12414"/>
                  </a:cubicBezTo>
                  <a:cubicBezTo>
                    <a:pt x="21495" y="12372"/>
                    <a:pt x="21501" y="12294"/>
                    <a:pt x="21508" y="12202"/>
                  </a:cubicBezTo>
                  <a:cubicBezTo>
                    <a:pt x="21516" y="12109"/>
                    <a:pt x="21525" y="12000"/>
                    <a:pt x="21535" y="11895"/>
                  </a:cubicBezTo>
                  <a:cubicBezTo>
                    <a:pt x="21535" y="11895"/>
                    <a:pt x="21535" y="11895"/>
                    <a:pt x="21535" y="11894"/>
                  </a:cubicBezTo>
                  <a:cubicBezTo>
                    <a:pt x="21545" y="11789"/>
                    <a:pt x="21556" y="11687"/>
                    <a:pt x="21565" y="11609"/>
                  </a:cubicBezTo>
                  <a:cubicBezTo>
                    <a:pt x="21565" y="11608"/>
                    <a:pt x="21565" y="11608"/>
                    <a:pt x="21565" y="11608"/>
                  </a:cubicBezTo>
                  <a:cubicBezTo>
                    <a:pt x="21574" y="11529"/>
                    <a:pt x="21581" y="11473"/>
                    <a:pt x="21585" y="11460"/>
                  </a:cubicBezTo>
                  <a:cubicBezTo>
                    <a:pt x="21591" y="11440"/>
                    <a:pt x="21597" y="11118"/>
                    <a:pt x="21598" y="10798"/>
                  </a:cubicBezTo>
                  <a:cubicBezTo>
                    <a:pt x="21600" y="10477"/>
                    <a:pt x="21598" y="10157"/>
                    <a:pt x="21592" y="10140"/>
                  </a:cubicBezTo>
                  <a:cubicBezTo>
                    <a:pt x="21583" y="10114"/>
                    <a:pt x="21572" y="9984"/>
                    <a:pt x="21557" y="9725"/>
                  </a:cubicBezTo>
                  <a:cubicBezTo>
                    <a:pt x="21549" y="9585"/>
                    <a:pt x="21535" y="9458"/>
                    <a:pt x="21524" y="9441"/>
                  </a:cubicBezTo>
                  <a:cubicBezTo>
                    <a:pt x="21514" y="9424"/>
                    <a:pt x="21500" y="9331"/>
                    <a:pt x="21494" y="9234"/>
                  </a:cubicBezTo>
                  <a:cubicBezTo>
                    <a:pt x="21488" y="9137"/>
                    <a:pt x="21473" y="9042"/>
                    <a:pt x="21462" y="9024"/>
                  </a:cubicBezTo>
                  <a:cubicBezTo>
                    <a:pt x="21451" y="9005"/>
                    <a:pt x="21438" y="8913"/>
                    <a:pt x="21434" y="8819"/>
                  </a:cubicBezTo>
                  <a:cubicBezTo>
                    <a:pt x="21430" y="8724"/>
                    <a:pt x="21412" y="8627"/>
                    <a:pt x="21393" y="8604"/>
                  </a:cubicBezTo>
                  <a:cubicBezTo>
                    <a:pt x="21374" y="8582"/>
                    <a:pt x="21358" y="8512"/>
                    <a:pt x="21356" y="8450"/>
                  </a:cubicBezTo>
                  <a:cubicBezTo>
                    <a:pt x="21354" y="8387"/>
                    <a:pt x="21341" y="8323"/>
                    <a:pt x="21328" y="8305"/>
                  </a:cubicBezTo>
                  <a:cubicBezTo>
                    <a:pt x="21314" y="8287"/>
                    <a:pt x="21299" y="8234"/>
                    <a:pt x="21294" y="8186"/>
                  </a:cubicBezTo>
                  <a:cubicBezTo>
                    <a:pt x="21288" y="8139"/>
                    <a:pt x="21276" y="8087"/>
                    <a:pt x="21267" y="8072"/>
                  </a:cubicBezTo>
                  <a:cubicBezTo>
                    <a:pt x="21235" y="8021"/>
                    <a:pt x="21158" y="7696"/>
                    <a:pt x="21172" y="7674"/>
                  </a:cubicBezTo>
                  <a:cubicBezTo>
                    <a:pt x="21180" y="7662"/>
                    <a:pt x="21174" y="7644"/>
                    <a:pt x="21158" y="7635"/>
                  </a:cubicBezTo>
                  <a:cubicBezTo>
                    <a:pt x="21143" y="7625"/>
                    <a:pt x="21097" y="7512"/>
                    <a:pt x="21056" y="7384"/>
                  </a:cubicBezTo>
                  <a:cubicBezTo>
                    <a:pt x="21015" y="7256"/>
                    <a:pt x="20926" y="7010"/>
                    <a:pt x="20858" y="6836"/>
                  </a:cubicBezTo>
                  <a:cubicBezTo>
                    <a:pt x="20790" y="6661"/>
                    <a:pt x="20733" y="6512"/>
                    <a:pt x="20731" y="6504"/>
                  </a:cubicBezTo>
                  <a:cubicBezTo>
                    <a:pt x="20730" y="6496"/>
                    <a:pt x="20703" y="6436"/>
                    <a:pt x="20669" y="6371"/>
                  </a:cubicBezTo>
                  <a:cubicBezTo>
                    <a:pt x="20636" y="6307"/>
                    <a:pt x="20615" y="6236"/>
                    <a:pt x="20623" y="6213"/>
                  </a:cubicBezTo>
                  <a:cubicBezTo>
                    <a:pt x="20631" y="6191"/>
                    <a:pt x="20617" y="6161"/>
                    <a:pt x="20591" y="6147"/>
                  </a:cubicBezTo>
                  <a:cubicBezTo>
                    <a:pt x="20566" y="6133"/>
                    <a:pt x="20551" y="6103"/>
                    <a:pt x="20559" y="6082"/>
                  </a:cubicBezTo>
                  <a:cubicBezTo>
                    <a:pt x="20567" y="6060"/>
                    <a:pt x="20554" y="6034"/>
                    <a:pt x="20529" y="6024"/>
                  </a:cubicBezTo>
                  <a:cubicBezTo>
                    <a:pt x="20504" y="6015"/>
                    <a:pt x="20491" y="5989"/>
                    <a:pt x="20500" y="5966"/>
                  </a:cubicBezTo>
                  <a:cubicBezTo>
                    <a:pt x="20509" y="5943"/>
                    <a:pt x="20497" y="5917"/>
                    <a:pt x="20473" y="5908"/>
                  </a:cubicBezTo>
                  <a:cubicBezTo>
                    <a:pt x="20445" y="5897"/>
                    <a:pt x="20436" y="5869"/>
                    <a:pt x="20447" y="5826"/>
                  </a:cubicBezTo>
                  <a:cubicBezTo>
                    <a:pt x="20458" y="5784"/>
                    <a:pt x="20452" y="5768"/>
                    <a:pt x="20432" y="5781"/>
                  </a:cubicBezTo>
                  <a:cubicBezTo>
                    <a:pt x="20414" y="5792"/>
                    <a:pt x="20382" y="5765"/>
                    <a:pt x="20359" y="5720"/>
                  </a:cubicBezTo>
                  <a:cubicBezTo>
                    <a:pt x="20336" y="5675"/>
                    <a:pt x="20269" y="5557"/>
                    <a:pt x="20212" y="5458"/>
                  </a:cubicBezTo>
                  <a:cubicBezTo>
                    <a:pt x="20155" y="5358"/>
                    <a:pt x="20117" y="5268"/>
                    <a:pt x="20126" y="5259"/>
                  </a:cubicBezTo>
                  <a:cubicBezTo>
                    <a:pt x="20136" y="5249"/>
                    <a:pt x="20105" y="5202"/>
                    <a:pt x="20059" y="5154"/>
                  </a:cubicBezTo>
                  <a:cubicBezTo>
                    <a:pt x="20013" y="5106"/>
                    <a:pt x="19984" y="5067"/>
                    <a:pt x="19994" y="5067"/>
                  </a:cubicBezTo>
                  <a:cubicBezTo>
                    <a:pt x="20004" y="5067"/>
                    <a:pt x="19981" y="5033"/>
                    <a:pt x="19943" y="4991"/>
                  </a:cubicBezTo>
                  <a:cubicBezTo>
                    <a:pt x="19904" y="4950"/>
                    <a:pt x="19881" y="4896"/>
                    <a:pt x="19890" y="4873"/>
                  </a:cubicBezTo>
                  <a:cubicBezTo>
                    <a:pt x="19900" y="4846"/>
                    <a:pt x="19890" y="4833"/>
                    <a:pt x="19866" y="4838"/>
                  </a:cubicBezTo>
                  <a:cubicBezTo>
                    <a:pt x="19841" y="4844"/>
                    <a:pt x="19826" y="4822"/>
                    <a:pt x="19827" y="4781"/>
                  </a:cubicBezTo>
                  <a:cubicBezTo>
                    <a:pt x="19829" y="4742"/>
                    <a:pt x="19809" y="4709"/>
                    <a:pt x="19777" y="4699"/>
                  </a:cubicBezTo>
                  <a:cubicBezTo>
                    <a:pt x="19729" y="4683"/>
                    <a:pt x="19582" y="4509"/>
                    <a:pt x="19617" y="4509"/>
                  </a:cubicBezTo>
                  <a:cubicBezTo>
                    <a:pt x="19625" y="4509"/>
                    <a:pt x="19601" y="4475"/>
                    <a:pt x="19563" y="4433"/>
                  </a:cubicBezTo>
                  <a:cubicBezTo>
                    <a:pt x="19524" y="4392"/>
                    <a:pt x="19500" y="4341"/>
                    <a:pt x="19508" y="4320"/>
                  </a:cubicBezTo>
                  <a:cubicBezTo>
                    <a:pt x="19516" y="4298"/>
                    <a:pt x="19463" y="4233"/>
                    <a:pt x="19389" y="4172"/>
                  </a:cubicBezTo>
                  <a:cubicBezTo>
                    <a:pt x="19315" y="4112"/>
                    <a:pt x="19255" y="4053"/>
                    <a:pt x="19255" y="4040"/>
                  </a:cubicBezTo>
                  <a:cubicBezTo>
                    <a:pt x="19255" y="4028"/>
                    <a:pt x="19197" y="3954"/>
                    <a:pt x="19126" y="3876"/>
                  </a:cubicBezTo>
                  <a:cubicBezTo>
                    <a:pt x="19055" y="3799"/>
                    <a:pt x="19004" y="3722"/>
                    <a:pt x="19011" y="3704"/>
                  </a:cubicBezTo>
                  <a:cubicBezTo>
                    <a:pt x="19018" y="3686"/>
                    <a:pt x="18989" y="3639"/>
                    <a:pt x="18949" y="3601"/>
                  </a:cubicBezTo>
                  <a:cubicBezTo>
                    <a:pt x="18908" y="3563"/>
                    <a:pt x="18875" y="3539"/>
                    <a:pt x="18875" y="3550"/>
                  </a:cubicBezTo>
                  <a:cubicBezTo>
                    <a:pt x="18875" y="3574"/>
                    <a:pt x="18015" y="2711"/>
                    <a:pt x="18014" y="2685"/>
                  </a:cubicBezTo>
                  <a:cubicBezTo>
                    <a:pt x="18012" y="2655"/>
                    <a:pt x="17971" y="2621"/>
                    <a:pt x="17929" y="2615"/>
                  </a:cubicBezTo>
                  <a:cubicBezTo>
                    <a:pt x="17861" y="2605"/>
                    <a:pt x="17326" y="2156"/>
                    <a:pt x="17345" y="2125"/>
                  </a:cubicBezTo>
                  <a:cubicBezTo>
                    <a:pt x="17357" y="2106"/>
                    <a:pt x="17346" y="2101"/>
                    <a:pt x="17316" y="2113"/>
                  </a:cubicBezTo>
                  <a:cubicBezTo>
                    <a:pt x="17285" y="2124"/>
                    <a:pt x="17232" y="2098"/>
                    <a:pt x="17167" y="2037"/>
                  </a:cubicBezTo>
                  <a:cubicBezTo>
                    <a:pt x="17111" y="1985"/>
                    <a:pt x="17055" y="1940"/>
                    <a:pt x="17042" y="1938"/>
                  </a:cubicBezTo>
                  <a:cubicBezTo>
                    <a:pt x="16978" y="1924"/>
                    <a:pt x="16522" y="1598"/>
                    <a:pt x="16529" y="1572"/>
                  </a:cubicBezTo>
                  <a:cubicBezTo>
                    <a:pt x="16534" y="1555"/>
                    <a:pt x="16521" y="1547"/>
                    <a:pt x="16501" y="1554"/>
                  </a:cubicBezTo>
                  <a:cubicBezTo>
                    <a:pt x="16482" y="1560"/>
                    <a:pt x="16346" y="1498"/>
                    <a:pt x="16201" y="1415"/>
                  </a:cubicBezTo>
                  <a:cubicBezTo>
                    <a:pt x="16055" y="1332"/>
                    <a:pt x="15912" y="1256"/>
                    <a:pt x="15883" y="1245"/>
                  </a:cubicBezTo>
                  <a:cubicBezTo>
                    <a:pt x="15852" y="1233"/>
                    <a:pt x="15839" y="1211"/>
                    <a:pt x="15851" y="1191"/>
                  </a:cubicBezTo>
                  <a:cubicBezTo>
                    <a:pt x="15863" y="1171"/>
                    <a:pt x="15859" y="1165"/>
                    <a:pt x="15841" y="1176"/>
                  </a:cubicBezTo>
                  <a:cubicBezTo>
                    <a:pt x="15824" y="1186"/>
                    <a:pt x="15661" y="1124"/>
                    <a:pt x="15478" y="1038"/>
                  </a:cubicBezTo>
                  <a:cubicBezTo>
                    <a:pt x="15295" y="952"/>
                    <a:pt x="15070" y="851"/>
                    <a:pt x="14975" y="812"/>
                  </a:cubicBezTo>
                  <a:cubicBezTo>
                    <a:pt x="14881" y="773"/>
                    <a:pt x="14796" y="725"/>
                    <a:pt x="14789" y="704"/>
                  </a:cubicBezTo>
                  <a:cubicBezTo>
                    <a:pt x="14780" y="682"/>
                    <a:pt x="14749" y="674"/>
                    <a:pt x="14706" y="685"/>
                  </a:cubicBezTo>
                  <a:cubicBezTo>
                    <a:pt x="14658" y="697"/>
                    <a:pt x="14630" y="688"/>
                    <a:pt x="14618" y="657"/>
                  </a:cubicBezTo>
                  <a:cubicBezTo>
                    <a:pt x="14609" y="632"/>
                    <a:pt x="14583" y="619"/>
                    <a:pt x="14561" y="627"/>
                  </a:cubicBezTo>
                  <a:cubicBezTo>
                    <a:pt x="14540" y="635"/>
                    <a:pt x="14491" y="626"/>
                    <a:pt x="14454" y="605"/>
                  </a:cubicBezTo>
                  <a:cubicBezTo>
                    <a:pt x="14417" y="584"/>
                    <a:pt x="14373" y="566"/>
                    <a:pt x="14357" y="565"/>
                  </a:cubicBezTo>
                  <a:cubicBezTo>
                    <a:pt x="14317" y="562"/>
                    <a:pt x="14007" y="467"/>
                    <a:pt x="13910" y="427"/>
                  </a:cubicBezTo>
                  <a:cubicBezTo>
                    <a:pt x="13866" y="409"/>
                    <a:pt x="13810" y="393"/>
                    <a:pt x="13785" y="390"/>
                  </a:cubicBezTo>
                  <a:cubicBezTo>
                    <a:pt x="13703" y="380"/>
                    <a:pt x="13452" y="304"/>
                    <a:pt x="13381" y="267"/>
                  </a:cubicBezTo>
                  <a:cubicBezTo>
                    <a:pt x="13342" y="247"/>
                    <a:pt x="13295" y="238"/>
                    <a:pt x="13274" y="246"/>
                  </a:cubicBezTo>
                  <a:cubicBezTo>
                    <a:pt x="13254" y="254"/>
                    <a:pt x="13186" y="246"/>
                    <a:pt x="13124" y="230"/>
                  </a:cubicBezTo>
                  <a:cubicBezTo>
                    <a:pt x="12953" y="184"/>
                    <a:pt x="12365" y="85"/>
                    <a:pt x="12134" y="63"/>
                  </a:cubicBezTo>
                  <a:cubicBezTo>
                    <a:pt x="12021" y="52"/>
                    <a:pt x="11917" y="34"/>
                    <a:pt x="11901" y="22"/>
                  </a:cubicBezTo>
                  <a:cubicBezTo>
                    <a:pt x="11879" y="6"/>
                    <a:pt x="11348" y="-1"/>
                    <a:pt x="10816" y="0"/>
                  </a:cubicBezTo>
                  <a:close/>
                </a:path>
              </a:pathLst>
            </a:custGeom>
            <a:ln w="12700" cap="flat">
              <a:noFill/>
              <a:miter lim="400000"/>
            </a:ln>
            <a:effectLst/>
          </p:spPr>
        </p:pic>
        <p:sp>
          <p:nvSpPr>
            <p:cNvPr id="124" name="Oval"/>
            <p:cNvSpPr/>
            <p:nvPr/>
          </p:nvSpPr>
          <p:spPr>
            <a:xfrm>
              <a:off x="0" y="0"/>
              <a:ext cx="8724685" cy="8705184"/>
            </a:xfrm>
            <a:prstGeom prst="ellipse">
              <a:avLst/>
            </a:prstGeom>
            <a:noFill/>
            <a:ln w="381000" cap="flat">
              <a:solidFill>
                <a:srgbClr val="FFFBE1"/>
              </a:solidFill>
              <a:prstDash val="solid"/>
              <a:miter lim="400000"/>
            </a:ln>
            <a:effectLst/>
          </p:spPr>
          <p:txBody>
            <a:bodyPr wrap="square" lIns="71437" tIns="71437" rIns="71437" bIns="71437" numCol="1" anchor="ctr">
              <a:noAutofit/>
            </a:bodyPr>
            <a:lstStyle/>
            <a:p>
              <a:pPr defTabSz="821531">
                <a:defRPr b="0" sz="3000">
                  <a:solidFill>
                    <a:srgbClr val="FFFFFF"/>
                  </a:solidFill>
                  <a:latin typeface="+mn-lt"/>
                  <a:ea typeface="+mn-ea"/>
                  <a:cs typeface="+mn-cs"/>
                  <a:sym typeface="Helvetica Neue Medium"/>
                </a:defRPr>
              </a:pPr>
            </a:p>
          </p:txBody>
        </p:sp>
      </p:grpSp>
      <p:sp>
        <p:nvSpPr>
          <p:cNvPr id="126" name="dan.spencer@earth.ox.ac.uk"/>
          <p:cNvSpPr txBox="1"/>
          <p:nvPr/>
        </p:nvSpPr>
        <p:spPr>
          <a:xfrm>
            <a:off x="160096" y="8489419"/>
            <a:ext cx="4225138"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dan.spencer@earth.ox.ac.uk</a:t>
            </a:r>
          </a:p>
        </p:txBody>
      </p:sp>
      <p:sp>
        <p:nvSpPr>
          <p:cNvPr id="127" name="Spencer_space"/>
          <p:cNvSpPr txBox="1"/>
          <p:nvPr/>
        </p:nvSpPr>
        <p:spPr>
          <a:xfrm>
            <a:off x="843813" y="9099737"/>
            <a:ext cx="2349704"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Spencer_space</a:t>
            </a:r>
          </a:p>
        </p:txBody>
      </p:sp>
      <p:pic>
        <p:nvPicPr>
          <p:cNvPr id="128" name="twitter.png" descr="twitter.png"/>
          <p:cNvPicPr>
            <a:picLocks noChangeAspect="1"/>
          </p:cNvPicPr>
          <p:nvPr/>
        </p:nvPicPr>
        <p:blipFill>
          <a:blip r:embed="rId3">
            <a:extLst/>
          </a:blip>
          <a:stretch>
            <a:fillRect/>
          </a:stretch>
        </p:blipFill>
        <p:spPr>
          <a:xfrm>
            <a:off x="181846" y="9086739"/>
            <a:ext cx="599821" cy="487055"/>
          </a:xfrm>
          <a:prstGeom prst="rect">
            <a:avLst/>
          </a:prstGeom>
          <a:ln w="12700">
            <a:miter lim="400000"/>
          </a:ln>
        </p:spPr>
      </p:pic>
      <p:sp>
        <p:nvSpPr>
          <p:cNvPr id="129" name="1 Department of Earth Sciences, Oxford"/>
          <p:cNvSpPr txBox="1"/>
          <p:nvPr/>
        </p:nvSpPr>
        <p:spPr>
          <a:xfrm>
            <a:off x="234848" y="1741954"/>
            <a:ext cx="4407104" cy="38707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pPr>
            <a:r>
              <a:rPr baseline="31999"/>
              <a:t>1</a:t>
            </a:r>
            <a:r>
              <a:t> Department of Earth Sciences, Oxford</a:t>
            </a:r>
          </a:p>
        </p:txBody>
      </p:sp>
      <p:sp>
        <p:nvSpPr>
          <p:cNvPr id="130" name="2 Mathematical Institute, Oxford"/>
          <p:cNvSpPr txBox="1"/>
          <p:nvPr/>
        </p:nvSpPr>
        <p:spPr>
          <a:xfrm>
            <a:off x="232651" y="2173754"/>
            <a:ext cx="3572028" cy="38707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pPr>
            <a:r>
              <a:rPr baseline="31999"/>
              <a:t>2</a:t>
            </a:r>
            <a:r>
              <a:t> Mathematical Institute, Oxford</a:t>
            </a:r>
          </a:p>
        </p:txBody>
      </p:sp>
      <p:sp>
        <p:nvSpPr>
          <p:cNvPr id="131" name="Line"/>
          <p:cNvSpPr/>
          <p:nvPr/>
        </p:nvSpPr>
        <p:spPr>
          <a:xfrm>
            <a:off x="243784" y="1621969"/>
            <a:ext cx="4656559" cy="1"/>
          </a:xfrm>
          <a:prstGeom prst="line">
            <a:avLst/>
          </a:prstGeom>
          <a:ln w="25400">
            <a:solidFill>
              <a:srgbClr val="000000"/>
            </a:solidFill>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Heat-pipe Io"/>
          <p:cNvSpPr txBox="1"/>
          <p:nvPr/>
        </p:nvSpPr>
        <p:spPr>
          <a:xfrm>
            <a:off x="163423" y="171177"/>
            <a:ext cx="1908354"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Heat-pipe Io</a:t>
            </a:r>
          </a:p>
        </p:txBody>
      </p:sp>
      <p:pic>
        <p:nvPicPr>
          <p:cNvPr id="134" name="Mckinnon-2001.png" descr="Mckinnon-2001.png"/>
          <p:cNvPicPr>
            <a:picLocks noChangeAspect="1"/>
          </p:cNvPicPr>
          <p:nvPr/>
        </p:nvPicPr>
        <p:blipFill>
          <a:blip r:embed="rId2">
            <a:extLst/>
          </a:blip>
          <a:stretch>
            <a:fillRect/>
          </a:stretch>
        </p:blipFill>
        <p:spPr>
          <a:xfrm>
            <a:off x="461053" y="1270620"/>
            <a:ext cx="6338434" cy="3113940"/>
          </a:xfrm>
          <a:prstGeom prst="rect">
            <a:avLst/>
          </a:prstGeom>
          <a:ln w="25400">
            <a:solidFill>
              <a:srgbClr val="000000"/>
            </a:solidFill>
            <a:miter lim="400000"/>
          </a:ln>
        </p:spPr>
      </p:pic>
      <p:sp>
        <p:nvSpPr>
          <p:cNvPr id="135" name="O’Reilly and Davies, 1981, McKinnon et al 2001"/>
          <p:cNvSpPr txBox="1"/>
          <p:nvPr/>
        </p:nvSpPr>
        <p:spPr>
          <a:xfrm>
            <a:off x="1258795" y="4363345"/>
            <a:ext cx="5556756" cy="3992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i="1" sz="2000"/>
            </a:lvl1pPr>
          </a:lstStyle>
          <a:p>
            <a:pPr/>
            <a:r>
              <a:t>O’Reilly and Davies, 1981, McKinnon et al 2001</a:t>
            </a:r>
          </a:p>
        </p:txBody>
      </p:sp>
      <p:grpSp>
        <p:nvGrpSpPr>
          <p:cNvPr id="155" name="Group"/>
          <p:cNvGrpSpPr/>
          <p:nvPr/>
        </p:nvGrpSpPr>
        <p:grpSpPr>
          <a:xfrm>
            <a:off x="319252" y="5022944"/>
            <a:ext cx="6622035" cy="4317396"/>
            <a:chOff x="0" y="0"/>
            <a:chExt cx="6622034" cy="4317395"/>
          </a:xfrm>
        </p:grpSpPr>
        <p:pic>
          <p:nvPicPr>
            <p:cNvPr id="136" name="moore_fig.png" descr="moore_fig.png"/>
            <p:cNvPicPr>
              <a:picLocks noChangeAspect="1"/>
            </p:cNvPicPr>
            <p:nvPr/>
          </p:nvPicPr>
          <p:blipFill>
            <a:blip r:embed="rId3">
              <a:extLst/>
            </a:blip>
            <a:stretch>
              <a:fillRect/>
            </a:stretch>
          </p:blipFill>
          <p:spPr>
            <a:xfrm>
              <a:off x="212551" y="0"/>
              <a:ext cx="6409484" cy="4040918"/>
            </a:xfrm>
            <a:prstGeom prst="rect">
              <a:avLst/>
            </a:prstGeom>
            <a:ln w="12700" cap="flat">
              <a:noFill/>
              <a:miter lim="400000"/>
            </a:ln>
            <a:effectLst/>
          </p:spPr>
        </p:pic>
        <p:sp>
          <p:nvSpPr>
            <p:cNvPr id="137" name="Radioactivity"/>
            <p:cNvSpPr txBox="1"/>
            <p:nvPr/>
          </p:nvSpPr>
          <p:spPr>
            <a:xfrm>
              <a:off x="1258084" y="3507835"/>
              <a:ext cx="1799014" cy="3844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just" defTabSz="457200">
                <a:defRPr b="0" sz="1200">
                  <a:latin typeface="CMU Serif"/>
                  <a:ea typeface="CMU Serif"/>
                  <a:cs typeface="CMU Serif"/>
                  <a:sym typeface="CMU Serif"/>
                </a:defRPr>
              </a:lvl1pPr>
            </a:lstStyle>
            <a:p>
              <a:pPr/>
              <a:r>
                <a:t>Radioactivity</a:t>
              </a:r>
            </a:p>
          </p:txBody>
        </p:sp>
        <p:sp>
          <p:nvSpPr>
            <p:cNvPr id="138" name="Line"/>
            <p:cNvSpPr/>
            <p:nvPr/>
          </p:nvSpPr>
          <p:spPr>
            <a:xfrm flipV="1">
              <a:off x="2110324" y="3342797"/>
              <a:ext cx="206467" cy="232511"/>
            </a:xfrm>
            <a:prstGeom prst="line">
              <a:avLst/>
            </a:prstGeom>
            <a:noFill/>
            <a:ln w="12700" cap="flat">
              <a:solidFill>
                <a:srgbClr val="000000"/>
              </a:solidFill>
              <a:prstDash val="solid"/>
              <a:miter lim="400000"/>
            </a:ln>
            <a:effectLst/>
          </p:spPr>
          <p:txBody>
            <a:bodyPr wrap="square" lIns="101600" tIns="101600" rIns="101600" bIns="101600" numCol="1" anchor="ctr">
              <a:noAutofit/>
            </a:bodyPr>
            <a:lstStyle/>
            <a:p>
              <a:pPr defTabSz="457200">
                <a:defRPr b="0" sz="1200">
                  <a:solidFill>
                    <a:srgbClr val="FFFFFF"/>
                  </a:solidFill>
                </a:defRPr>
              </a:pPr>
            </a:p>
          </p:txBody>
        </p:sp>
        <p:sp>
          <p:nvSpPr>
            <p:cNvPr id="139" name="Convection"/>
            <p:cNvSpPr txBox="1"/>
            <p:nvPr/>
          </p:nvSpPr>
          <p:spPr>
            <a:xfrm>
              <a:off x="1422762" y="2588253"/>
              <a:ext cx="1799015" cy="3844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just" defTabSz="457200">
                <a:defRPr b="0" sz="1200">
                  <a:latin typeface="CMU Serif"/>
                  <a:ea typeface="CMU Serif"/>
                  <a:cs typeface="CMU Serif"/>
                  <a:sym typeface="CMU Serif"/>
                </a:defRPr>
              </a:lvl1pPr>
            </a:lstStyle>
            <a:p>
              <a:pPr/>
              <a:r>
                <a:t>Convection</a:t>
              </a:r>
            </a:p>
          </p:txBody>
        </p:sp>
        <p:sp>
          <p:nvSpPr>
            <p:cNvPr id="140" name="Line"/>
            <p:cNvSpPr/>
            <p:nvPr/>
          </p:nvSpPr>
          <p:spPr>
            <a:xfrm flipH="1" flipV="1">
              <a:off x="2258176" y="2895863"/>
              <a:ext cx="182656" cy="114710"/>
            </a:xfrm>
            <a:prstGeom prst="line">
              <a:avLst/>
            </a:prstGeom>
            <a:noFill/>
            <a:ln w="12700" cap="flat">
              <a:solidFill>
                <a:srgbClr val="000000"/>
              </a:solidFill>
              <a:prstDash val="solid"/>
              <a:miter lim="400000"/>
            </a:ln>
            <a:effectLst/>
          </p:spPr>
          <p:txBody>
            <a:bodyPr wrap="square" lIns="101600" tIns="101600" rIns="101600" bIns="101600" numCol="1" anchor="ctr">
              <a:noAutofit/>
            </a:bodyPr>
            <a:lstStyle/>
            <a:p>
              <a:pPr defTabSz="457200">
                <a:defRPr b="0" sz="1200">
                  <a:solidFill>
                    <a:srgbClr val="FFFFFF"/>
                  </a:solidFill>
                </a:defRPr>
              </a:pPr>
            </a:p>
          </p:txBody>
        </p:sp>
        <p:sp>
          <p:nvSpPr>
            <p:cNvPr id="141" name="Melt…"/>
            <p:cNvSpPr txBox="1"/>
            <p:nvPr/>
          </p:nvSpPr>
          <p:spPr>
            <a:xfrm>
              <a:off x="3057097" y="2654151"/>
              <a:ext cx="1370571" cy="6371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p>
              <a:pPr algn="r" defTabSz="457200">
                <a:defRPr b="0" sz="1200">
                  <a:latin typeface="CMU Serif"/>
                  <a:ea typeface="CMU Serif"/>
                  <a:cs typeface="CMU Serif"/>
                  <a:sym typeface="CMU Serif"/>
                </a:defRPr>
              </a:pPr>
              <a:r>
                <a:t>Melt</a:t>
              </a:r>
            </a:p>
            <a:p>
              <a:pPr algn="r" defTabSz="457200">
                <a:defRPr b="0" sz="1200">
                  <a:latin typeface="CMU Serif"/>
                  <a:ea typeface="CMU Serif"/>
                  <a:cs typeface="CMU Serif"/>
                  <a:sym typeface="CMU Serif"/>
                </a:defRPr>
              </a:pPr>
              <a:r>
                <a:t>Segregation</a:t>
              </a:r>
            </a:p>
          </p:txBody>
        </p:sp>
        <p:sp>
          <p:nvSpPr>
            <p:cNvPr id="142" name="Line"/>
            <p:cNvSpPr/>
            <p:nvPr/>
          </p:nvSpPr>
          <p:spPr>
            <a:xfrm flipV="1">
              <a:off x="4433145" y="2514741"/>
              <a:ext cx="323009" cy="255666"/>
            </a:xfrm>
            <a:prstGeom prst="line">
              <a:avLst/>
            </a:prstGeom>
            <a:noFill/>
            <a:ln w="12700" cap="flat">
              <a:solidFill>
                <a:srgbClr val="000000"/>
              </a:solidFill>
              <a:prstDash val="solid"/>
              <a:miter lim="400000"/>
            </a:ln>
            <a:effectLst/>
          </p:spPr>
          <p:txBody>
            <a:bodyPr wrap="square" lIns="101600" tIns="101600" rIns="101600" bIns="101600" numCol="1" anchor="ctr">
              <a:noAutofit/>
            </a:bodyPr>
            <a:lstStyle/>
            <a:p>
              <a:pPr defTabSz="457200">
                <a:defRPr b="0" sz="1200">
                  <a:solidFill>
                    <a:srgbClr val="FFFFFF"/>
                  </a:solidFill>
                </a:defRPr>
              </a:pPr>
            </a:p>
          </p:txBody>
        </p:sp>
        <p:sp>
          <p:nvSpPr>
            <p:cNvPr id="143" name="Tidal heating"/>
            <p:cNvSpPr txBox="1"/>
            <p:nvPr/>
          </p:nvSpPr>
          <p:spPr>
            <a:xfrm>
              <a:off x="2428225" y="249153"/>
              <a:ext cx="1589889" cy="42510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r" defTabSz="457200">
                <a:defRPr b="0" sz="1200">
                  <a:latin typeface="CMU Serif"/>
                  <a:ea typeface="CMU Serif"/>
                  <a:cs typeface="CMU Serif"/>
                  <a:sym typeface="CMU Serif"/>
                </a:defRPr>
              </a:lvl1pPr>
            </a:lstStyle>
            <a:p>
              <a:pPr/>
              <a:r>
                <a:t>Tidal heating</a:t>
              </a:r>
            </a:p>
          </p:txBody>
        </p:sp>
        <p:sp>
          <p:nvSpPr>
            <p:cNvPr id="144" name="Line"/>
            <p:cNvSpPr/>
            <p:nvPr/>
          </p:nvSpPr>
          <p:spPr>
            <a:xfrm flipH="1" flipV="1">
              <a:off x="3990981" y="553342"/>
              <a:ext cx="192187" cy="119777"/>
            </a:xfrm>
            <a:prstGeom prst="line">
              <a:avLst/>
            </a:prstGeom>
            <a:noFill/>
            <a:ln w="12700" cap="flat">
              <a:solidFill>
                <a:srgbClr val="000000"/>
              </a:solidFill>
              <a:prstDash val="solid"/>
              <a:miter lim="400000"/>
            </a:ln>
            <a:effectLst/>
          </p:spPr>
          <p:txBody>
            <a:bodyPr wrap="square" lIns="101600" tIns="101600" rIns="101600" bIns="101600" numCol="1" anchor="ctr">
              <a:noAutofit/>
            </a:bodyPr>
            <a:lstStyle/>
            <a:p>
              <a:pPr defTabSz="457200">
                <a:defRPr b="0" sz="1200">
                  <a:solidFill>
                    <a:srgbClr val="FFFFFF"/>
                  </a:solidFill>
                </a:defRPr>
              </a:pPr>
            </a:p>
          </p:txBody>
        </p:sp>
        <p:sp>
          <p:nvSpPr>
            <p:cNvPr id="145" name="Stable equilibrium"/>
            <p:cNvSpPr txBox="1"/>
            <p:nvPr/>
          </p:nvSpPr>
          <p:spPr>
            <a:xfrm>
              <a:off x="670383" y="770252"/>
              <a:ext cx="1970316" cy="4251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r" defTabSz="457200">
                <a:defRPr b="0" sz="1200">
                  <a:latin typeface="CMU Serif"/>
                  <a:ea typeface="CMU Serif"/>
                  <a:cs typeface="CMU Serif"/>
                  <a:sym typeface="CMU Serif"/>
                </a:defRPr>
              </a:lvl1pPr>
            </a:lstStyle>
            <a:p>
              <a:pPr/>
              <a:r>
                <a:t>Stable equilibrium</a:t>
              </a:r>
            </a:p>
          </p:txBody>
        </p:sp>
        <p:sp>
          <p:nvSpPr>
            <p:cNvPr id="146" name="Unstable equilibrium"/>
            <p:cNvSpPr txBox="1"/>
            <p:nvPr/>
          </p:nvSpPr>
          <p:spPr>
            <a:xfrm>
              <a:off x="512926" y="1077978"/>
              <a:ext cx="2381991" cy="42510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r" defTabSz="457200">
                <a:defRPr b="0" sz="1200">
                  <a:latin typeface="CMU Serif"/>
                  <a:ea typeface="CMU Serif"/>
                  <a:cs typeface="CMU Serif"/>
                  <a:sym typeface="CMU Serif"/>
                </a:defRPr>
              </a:lvl1pPr>
            </a:lstStyle>
            <a:p>
              <a:pPr/>
              <a:r>
                <a:t>Unstable equilibrium</a:t>
              </a:r>
            </a:p>
          </p:txBody>
        </p:sp>
        <p:sp>
          <p:nvSpPr>
            <p:cNvPr id="147" name="Circle"/>
            <p:cNvSpPr/>
            <p:nvPr/>
          </p:nvSpPr>
          <p:spPr>
            <a:xfrm>
              <a:off x="544270" y="1207731"/>
              <a:ext cx="99807" cy="99807"/>
            </a:xfrm>
            <a:prstGeom prst="ellipse">
              <a:avLst/>
            </a:prstGeom>
            <a:solidFill>
              <a:srgbClr val="FFFFFF"/>
            </a:solidFill>
            <a:ln w="12700" cap="flat">
              <a:solidFill>
                <a:srgbClr val="000000"/>
              </a:solidFill>
              <a:prstDash val="solid"/>
              <a:miter lim="400000"/>
            </a:ln>
            <a:effectLst/>
          </p:spPr>
          <p:txBody>
            <a:bodyPr wrap="square" lIns="101600" tIns="101600" rIns="101600" bIns="101600" numCol="1" anchor="ctr">
              <a:noAutofit/>
            </a:bodyPr>
            <a:lstStyle/>
            <a:p>
              <a:pPr defTabSz="457200">
                <a:defRPr b="0" sz="1200">
                  <a:solidFill>
                    <a:srgbClr val="FFFFFF"/>
                  </a:solidFill>
                </a:defRPr>
              </a:pPr>
            </a:p>
          </p:txBody>
        </p:sp>
        <p:sp>
          <p:nvSpPr>
            <p:cNvPr id="148" name="Circle"/>
            <p:cNvSpPr/>
            <p:nvPr/>
          </p:nvSpPr>
          <p:spPr>
            <a:xfrm>
              <a:off x="544270" y="903594"/>
              <a:ext cx="99807" cy="99807"/>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ctr">
              <a:noAutofit/>
            </a:bodyPr>
            <a:lstStyle/>
            <a:p>
              <a:pPr defTabSz="457200">
                <a:defRPr b="0" sz="1200">
                  <a:solidFill>
                    <a:srgbClr val="FFFFFF"/>
                  </a:solidFill>
                </a:defRPr>
              </a:pPr>
            </a:p>
          </p:txBody>
        </p:sp>
        <p:sp>
          <p:nvSpPr>
            <p:cNvPr id="149" name="Temperature"/>
            <p:cNvSpPr txBox="1"/>
            <p:nvPr/>
          </p:nvSpPr>
          <p:spPr>
            <a:xfrm>
              <a:off x="2252993" y="3892291"/>
              <a:ext cx="1654069" cy="4251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defTabSz="457200">
                <a:defRPr b="0" sz="1400">
                  <a:latin typeface="CMU Serif"/>
                  <a:ea typeface="CMU Serif"/>
                  <a:cs typeface="CMU Serif"/>
                  <a:sym typeface="CMU Serif"/>
                </a:defRPr>
              </a:lvl1pPr>
            </a:lstStyle>
            <a:p>
              <a:pPr/>
              <a:r>
                <a:t>Temperature</a:t>
              </a:r>
            </a:p>
          </p:txBody>
        </p:sp>
        <p:sp>
          <p:nvSpPr>
            <p:cNvPr id="150" name="Heat flux"/>
            <p:cNvSpPr txBox="1"/>
            <p:nvPr/>
          </p:nvSpPr>
          <p:spPr>
            <a:xfrm rot="16200000">
              <a:off x="-472734" y="1807906"/>
              <a:ext cx="1370571" cy="4251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defTabSz="457200">
                <a:defRPr b="0" sz="1400">
                  <a:latin typeface="CMU Serif"/>
                  <a:ea typeface="CMU Serif"/>
                  <a:cs typeface="CMU Serif"/>
                  <a:sym typeface="CMU Serif"/>
                </a:defRPr>
              </a:lvl1pPr>
            </a:lstStyle>
            <a:p>
              <a:pPr/>
              <a:r>
                <a:t>Heat flux</a:t>
              </a:r>
            </a:p>
          </p:txBody>
        </p:sp>
        <p:sp>
          <p:nvSpPr>
            <p:cNvPr id="151" name="Tl"/>
            <p:cNvSpPr txBox="1"/>
            <p:nvPr/>
          </p:nvSpPr>
          <p:spPr>
            <a:xfrm>
              <a:off x="5954328" y="3892291"/>
              <a:ext cx="584813" cy="4251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p>
              <a:pPr defTabSz="457200">
                <a:defRPr b="0" i="1" sz="1400">
                  <a:latin typeface="CMU Serif"/>
                  <a:ea typeface="CMU Serif"/>
                  <a:cs typeface="CMU Serif"/>
                  <a:sym typeface="CMU Serif"/>
                </a:defRPr>
              </a:pPr>
              <a:r>
                <a:t>T</a:t>
              </a:r>
              <a:r>
                <a:rPr baseline="-5999"/>
                <a:t>l</a:t>
              </a:r>
            </a:p>
          </p:txBody>
        </p:sp>
        <p:sp>
          <p:nvSpPr>
            <p:cNvPr id="152" name="Td"/>
            <p:cNvSpPr txBox="1"/>
            <p:nvPr/>
          </p:nvSpPr>
          <p:spPr>
            <a:xfrm>
              <a:off x="5369516" y="3892291"/>
              <a:ext cx="584813" cy="4251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p>
              <a:pPr defTabSz="457200">
                <a:defRPr b="0" i="1" sz="1400">
                  <a:latin typeface="CMU Serif"/>
                  <a:ea typeface="CMU Serif"/>
                  <a:cs typeface="CMU Serif"/>
                  <a:sym typeface="CMU Serif"/>
                </a:defRPr>
              </a:pPr>
              <a:r>
                <a:t>T</a:t>
              </a:r>
              <a:r>
                <a:rPr baseline="-5999"/>
                <a:t>d</a:t>
              </a:r>
            </a:p>
          </p:txBody>
        </p:sp>
        <p:sp>
          <p:nvSpPr>
            <p:cNvPr id="153" name="Ts"/>
            <p:cNvSpPr txBox="1"/>
            <p:nvPr/>
          </p:nvSpPr>
          <p:spPr>
            <a:xfrm>
              <a:off x="4187043" y="3892291"/>
              <a:ext cx="584813" cy="4251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p>
              <a:pPr defTabSz="457200">
                <a:defRPr b="0" i="1" sz="1400">
                  <a:latin typeface="CMU Serif"/>
                  <a:ea typeface="CMU Serif"/>
                  <a:cs typeface="CMU Serif"/>
                  <a:sym typeface="CMU Serif"/>
                </a:defRPr>
              </a:pPr>
              <a:r>
                <a:t>T</a:t>
              </a:r>
              <a:r>
                <a:rPr baseline="-5999"/>
                <a:t>s</a:t>
              </a:r>
            </a:p>
          </p:txBody>
        </p:sp>
        <p:sp>
          <p:nvSpPr>
            <p:cNvPr id="154" name="Tc"/>
            <p:cNvSpPr txBox="1"/>
            <p:nvPr/>
          </p:nvSpPr>
          <p:spPr>
            <a:xfrm>
              <a:off x="4479448" y="3892291"/>
              <a:ext cx="584813" cy="4251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p>
              <a:pPr defTabSz="457200">
                <a:defRPr b="0" i="1" sz="1400">
                  <a:latin typeface="CMU Serif"/>
                  <a:ea typeface="CMU Serif"/>
                  <a:cs typeface="CMU Serif"/>
                  <a:sym typeface="CMU Serif"/>
                </a:defRPr>
              </a:pPr>
              <a:r>
                <a:t>T</a:t>
              </a:r>
              <a:r>
                <a:rPr baseline="-5999"/>
                <a:t>c</a:t>
              </a:r>
            </a:p>
          </p:txBody>
        </p:sp>
      </p:grpSp>
      <p:grpSp>
        <p:nvGrpSpPr>
          <p:cNvPr id="185" name="Group"/>
          <p:cNvGrpSpPr/>
          <p:nvPr/>
        </p:nvGrpSpPr>
        <p:grpSpPr>
          <a:xfrm>
            <a:off x="7364204" y="927262"/>
            <a:ext cx="4798116" cy="8572022"/>
            <a:chOff x="0" y="0"/>
            <a:chExt cx="4798114" cy="8572020"/>
          </a:xfrm>
        </p:grpSpPr>
        <p:grpSp>
          <p:nvGrpSpPr>
            <p:cNvPr id="180" name="Group"/>
            <p:cNvGrpSpPr/>
            <p:nvPr/>
          </p:nvGrpSpPr>
          <p:grpSpPr>
            <a:xfrm>
              <a:off x="0" y="0"/>
              <a:ext cx="4791604" cy="8572021"/>
              <a:chOff x="0" y="0"/>
              <a:chExt cx="4791603" cy="8572020"/>
            </a:xfrm>
          </p:grpSpPr>
          <p:sp>
            <p:nvSpPr>
              <p:cNvPr id="156" name="Melt fraction"/>
              <p:cNvSpPr txBox="1"/>
              <p:nvPr/>
            </p:nvSpPr>
            <p:spPr>
              <a:xfrm>
                <a:off x="1671647" y="7955762"/>
                <a:ext cx="2544996" cy="6162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p>
                <a:pPr algn="just" defTabSz="457200">
                  <a:defRPr b="0" sz="1700">
                    <a:latin typeface="CMU Serif"/>
                    <a:ea typeface="CMU Serif"/>
                    <a:cs typeface="CMU Serif"/>
                    <a:sym typeface="CMU Serif"/>
                  </a:defRPr>
                </a:pPr>
                <a:r>
                  <a:t>Melt fraction </a:t>
                </a:r>
                <a14:m>
                  <m:oMath>
                    <m:r>
                      <a:rPr xmlns:a="http://schemas.openxmlformats.org/drawingml/2006/main" sz="1900" i="1">
                        <a:solidFill>
                          <a:srgbClr val="000000"/>
                        </a:solidFill>
                        <a:latin typeface="Cambria Math" panose="02040503050406030204" pitchFamily="18" charset="0"/>
                      </a:rPr>
                      <m:t>ϕ</m:t>
                    </m:r>
                  </m:oMath>
                </a14:m>
              </a:p>
            </p:txBody>
          </p:sp>
          <p:grpSp>
            <p:nvGrpSpPr>
              <p:cNvPr id="171" name="Group"/>
              <p:cNvGrpSpPr/>
              <p:nvPr/>
            </p:nvGrpSpPr>
            <p:grpSpPr>
              <a:xfrm>
                <a:off x="748850" y="0"/>
                <a:ext cx="4042754" cy="7684594"/>
                <a:chOff x="0" y="0"/>
                <a:chExt cx="4042752" cy="7684593"/>
              </a:xfrm>
            </p:grpSpPr>
            <p:sp>
              <p:nvSpPr>
                <p:cNvPr id="157" name="Rectangle"/>
                <p:cNvSpPr/>
                <p:nvPr/>
              </p:nvSpPr>
              <p:spPr>
                <a:xfrm>
                  <a:off x="6111" y="0"/>
                  <a:ext cx="4036642" cy="7675251"/>
                </a:xfrm>
                <a:prstGeom prst="rect">
                  <a:avLst/>
                </a:prstGeom>
                <a:noFill/>
                <a:ln w="12700" cap="flat">
                  <a:solidFill>
                    <a:srgbClr val="000000"/>
                  </a:solidFill>
                  <a:prstDash val="solid"/>
                  <a:miter lim="400000"/>
                </a:ln>
                <a:effectLst/>
              </p:spPr>
              <p:txBody>
                <a:bodyPr wrap="square" lIns="101600" tIns="101600" rIns="101600" bIns="101600" numCol="1" anchor="ctr">
                  <a:noAutofit/>
                </a:bodyPr>
                <a:lstStyle/>
                <a:p>
                  <a:pPr defTabSz="457200">
                    <a:defRPr b="0" sz="1200">
                      <a:solidFill>
                        <a:srgbClr val="FFFFFF"/>
                      </a:solidFill>
                    </a:defRPr>
                  </a:pPr>
                </a:p>
              </p:txBody>
            </p:sp>
            <p:sp>
              <p:nvSpPr>
                <p:cNvPr id="158" name="Rectangle"/>
                <p:cNvSpPr/>
                <p:nvPr/>
              </p:nvSpPr>
              <p:spPr>
                <a:xfrm>
                  <a:off x="6111" y="340540"/>
                  <a:ext cx="4036642" cy="620512"/>
                </a:xfrm>
                <a:prstGeom prst="rect">
                  <a:avLst/>
                </a:prstGeom>
                <a:solidFill>
                  <a:srgbClr val="D6D5D5"/>
                </a:solidFill>
                <a:ln w="12700" cap="flat">
                  <a:solidFill>
                    <a:srgbClr val="000000"/>
                  </a:solidFill>
                  <a:prstDash val="solid"/>
                  <a:miter lim="400000"/>
                </a:ln>
                <a:effectLst/>
              </p:spPr>
              <p:txBody>
                <a:bodyPr wrap="square" lIns="101600" tIns="101600" rIns="101600" bIns="101600" numCol="1" anchor="ctr">
                  <a:noAutofit/>
                </a:bodyPr>
                <a:lstStyle/>
                <a:p>
                  <a:pPr defTabSz="457200">
                    <a:defRPr b="0" sz="1200">
                      <a:solidFill>
                        <a:srgbClr val="FFFFFF"/>
                      </a:solidFill>
                    </a:defRPr>
                  </a:pPr>
                </a:p>
              </p:txBody>
            </p:sp>
            <p:sp>
              <p:nvSpPr>
                <p:cNvPr id="159" name="Rectangle"/>
                <p:cNvSpPr/>
                <p:nvPr/>
              </p:nvSpPr>
              <p:spPr>
                <a:xfrm>
                  <a:off x="6111" y="6818785"/>
                  <a:ext cx="4036642" cy="856465"/>
                </a:xfrm>
                <a:prstGeom prst="rect">
                  <a:avLst/>
                </a:prstGeom>
                <a:solidFill>
                  <a:srgbClr val="D6D5D5"/>
                </a:solidFill>
                <a:ln w="12700" cap="flat">
                  <a:solidFill>
                    <a:srgbClr val="000000"/>
                  </a:solidFill>
                  <a:prstDash val="solid"/>
                  <a:miter lim="400000"/>
                </a:ln>
                <a:effectLst/>
              </p:spPr>
              <p:txBody>
                <a:bodyPr wrap="square" lIns="101600" tIns="101600" rIns="101600" bIns="101600" numCol="1" anchor="ctr">
                  <a:noAutofit/>
                </a:bodyPr>
                <a:lstStyle/>
                <a:p>
                  <a:pPr defTabSz="457200">
                    <a:defRPr b="0" sz="1200">
                      <a:solidFill>
                        <a:srgbClr val="FFFFFF"/>
                      </a:solidFill>
                    </a:defRPr>
                  </a:pPr>
                </a:p>
              </p:txBody>
            </p:sp>
            <p:sp>
              <p:nvSpPr>
                <p:cNvPr id="160" name="Line"/>
                <p:cNvSpPr/>
                <p:nvPr/>
              </p:nvSpPr>
              <p:spPr>
                <a:xfrm>
                  <a:off x="199825" y="970756"/>
                  <a:ext cx="852169" cy="58281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983" y="21458"/>
                        <a:pt x="3754" y="21201"/>
                        <a:pt x="5135" y="20857"/>
                      </a:cubicBezTo>
                      <a:cubicBezTo>
                        <a:pt x="7261" y="20327"/>
                        <a:pt x="8306" y="19638"/>
                        <a:pt x="9245" y="18957"/>
                      </a:cubicBezTo>
                      <a:cubicBezTo>
                        <a:pt x="11220" y="17523"/>
                        <a:pt x="12873" y="16065"/>
                        <a:pt x="14124" y="14588"/>
                      </a:cubicBezTo>
                      <a:cubicBezTo>
                        <a:pt x="15353" y="13137"/>
                        <a:pt x="16189" y="11671"/>
                        <a:pt x="16982" y="10202"/>
                      </a:cubicBezTo>
                      <a:cubicBezTo>
                        <a:pt x="17803" y="8681"/>
                        <a:pt x="18577" y="7158"/>
                        <a:pt x="19367" y="5634"/>
                      </a:cubicBezTo>
                      <a:cubicBezTo>
                        <a:pt x="19859" y="4685"/>
                        <a:pt x="20357" y="3737"/>
                        <a:pt x="20750" y="2786"/>
                      </a:cubicBezTo>
                      <a:cubicBezTo>
                        <a:pt x="21133" y="1859"/>
                        <a:pt x="21417" y="930"/>
                        <a:pt x="21600" y="0"/>
                      </a:cubicBezTo>
                    </a:path>
                  </a:pathLst>
                </a:custGeom>
                <a:noFill/>
                <a:ln w="25400" cap="flat">
                  <a:solidFill>
                    <a:srgbClr val="000000"/>
                  </a:solidFill>
                  <a:prstDash val="solid"/>
                  <a:miter lim="400000"/>
                </a:ln>
                <a:effectLst/>
              </p:spPr>
              <p:txBody>
                <a:bodyPr wrap="square" lIns="101600" tIns="101600" rIns="101600" bIns="101600" numCol="1" anchor="ctr">
                  <a:noAutofit/>
                </a:bodyPr>
                <a:lstStyle/>
                <a:p>
                  <a:pPr defTabSz="457200">
                    <a:defRPr b="0" sz="1200">
                      <a:solidFill>
                        <a:srgbClr val="FFFFFF"/>
                      </a:solidFill>
                    </a:defRPr>
                  </a:pPr>
                </a:p>
              </p:txBody>
            </p:sp>
            <p:sp>
              <p:nvSpPr>
                <p:cNvPr id="161" name="Line"/>
                <p:cNvSpPr/>
                <p:nvPr/>
              </p:nvSpPr>
              <p:spPr>
                <a:xfrm>
                  <a:off x="402586" y="973026"/>
                  <a:ext cx="1689839" cy="5840936"/>
                </a:xfrm>
                <a:custGeom>
                  <a:avLst/>
                  <a:gdLst/>
                  <a:ahLst/>
                  <a:cxnLst>
                    <a:cxn ang="0">
                      <a:pos x="wd2" y="hd2"/>
                    </a:cxn>
                    <a:cxn ang="5400000">
                      <a:pos x="wd2" y="hd2"/>
                    </a:cxn>
                    <a:cxn ang="10800000">
                      <a:pos x="wd2" y="hd2"/>
                    </a:cxn>
                    <a:cxn ang="16200000">
                      <a:pos x="wd2" y="hd2"/>
                    </a:cxn>
                  </a:cxnLst>
                  <a:rect l="0" t="0" r="r" b="b"/>
                  <a:pathLst>
                    <a:path w="21600" h="21558" fill="norm" stroke="1" extrusionOk="0">
                      <a:moveTo>
                        <a:pt x="0" y="21553"/>
                      </a:moveTo>
                      <a:cubicBezTo>
                        <a:pt x="2450" y="21600"/>
                        <a:pt x="4874" y="21320"/>
                        <a:pt x="6958" y="20749"/>
                      </a:cubicBezTo>
                      <a:cubicBezTo>
                        <a:pt x="9530" y="20045"/>
                        <a:pt x="11319" y="19011"/>
                        <a:pt x="12699" y="17838"/>
                      </a:cubicBezTo>
                      <a:cubicBezTo>
                        <a:pt x="13827" y="16880"/>
                        <a:pt x="14650" y="15854"/>
                        <a:pt x="15329" y="14804"/>
                      </a:cubicBezTo>
                      <a:cubicBezTo>
                        <a:pt x="15949" y="13843"/>
                        <a:pt x="16450" y="12861"/>
                        <a:pt x="16935" y="11889"/>
                      </a:cubicBezTo>
                      <a:cubicBezTo>
                        <a:pt x="17534" y="10687"/>
                        <a:pt x="18136" y="9484"/>
                        <a:pt x="18648" y="8274"/>
                      </a:cubicBezTo>
                      <a:cubicBezTo>
                        <a:pt x="19004" y="7433"/>
                        <a:pt x="19318" y="6588"/>
                        <a:pt x="19625" y="5743"/>
                      </a:cubicBezTo>
                      <a:cubicBezTo>
                        <a:pt x="20007" y="4695"/>
                        <a:pt x="20378" y="3646"/>
                        <a:pt x="20737" y="2596"/>
                      </a:cubicBezTo>
                      <a:cubicBezTo>
                        <a:pt x="21033" y="1731"/>
                        <a:pt x="21321" y="866"/>
                        <a:pt x="21600" y="0"/>
                      </a:cubicBezTo>
                    </a:path>
                  </a:pathLst>
                </a:custGeom>
                <a:noFill/>
                <a:ln w="25400" cap="flat">
                  <a:solidFill>
                    <a:srgbClr val="000000"/>
                  </a:solidFill>
                  <a:prstDash val="solid"/>
                  <a:miter lim="400000"/>
                </a:ln>
                <a:effectLst/>
              </p:spPr>
              <p:txBody>
                <a:bodyPr wrap="square" lIns="101600" tIns="101600" rIns="101600" bIns="101600" numCol="1" anchor="ctr">
                  <a:noAutofit/>
                </a:bodyPr>
                <a:lstStyle/>
                <a:p>
                  <a:pPr defTabSz="457200">
                    <a:defRPr b="0" sz="1200">
                      <a:solidFill>
                        <a:srgbClr val="FFFFFF"/>
                      </a:solidFill>
                    </a:defRPr>
                  </a:pPr>
                </a:p>
              </p:txBody>
            </p:sp>
            <p:sp>
              <p:nvSpPr>
                <p:cNvPr id="162" name="Line"/>
                <p:cNvSpPr/>
                <p:nvPr/>
              </p:nvSpPr>
              <p:spPr>
                <a:xfrm>
                  <a:off x="812533" y="964742"/>
                  <a:ext cx="3058929" cy="5851117"/>
                </a:xfrm>
                <a:custGeom>
                  <a:avLst/>
                  <a:gdLst/>
                  <a:ahLst/>
                  <a:cxnLst>
                    <a:cxn ang="0">
                      <a:pos x="wd2" y="hd2"/>
                    </a:cxn>
                    <a:cxn ang="5400000">
                      <a:pos x="wd2" y="hd2"/>
                    </a:cxn>
                    <a:cxn ang="10800000">
                      <a:pos x="wd2" y="hd2"/>
                    </a:cxn>
                    <a:cxn ang="16200000">
                      <a:pos x="wd2" y="hd2"/>
                    </a:cxn>
                  </a:cxnLst>
                  <a:rect l="0" t="0" r="r" b="b"/>
                  <a:pathLst>
                    <a:path w="21600" h="21593" fill="norm" stroke="1" extrusionOk="0">
                      <a:moveTo>
                        <a:pt x="0" y="21592"/>
                      </a:moveTo>
                      <a:cubicBezTo>
                        <a:pt x="957" y="21600"/>
                        <a:pt x="1912" y="21554"/>
                        <a:pt x="2858" y="21455"/>
                      </a:cubicBezTo>
                      <a:cubicBezTo>
                        <a:pt x="5504" y="21179"/>
                        <a:pt x="8084" y="20486"/>
                        <a:pt x="10220" y="19193"/>
                      </a:cubicBezTo>
                      <a:cubicBezTo>
                        <a:pt x="11430" y="18461"/>
                        <a:pt x="12459" y="17550"/>
                        <a:pt x="13366" y="16560"/>
                      </a:cubicBezTo>
                      <a:cubicBezTo>
                        <a:pt x="14364" y="15471"/>
                        <a:pt x="15206" y="14288"/>
                        <a:pt x="15957" y="13060"/>
                      </a:cubicBezTo>
                      <a:cubicBezTo>
                        <a:pt x="16426" y="12293"/>
                        <a:pt x="16858" y="11511"/>
                        <a:pt x="17258" y="10718"/>
                      </a:cubicBezTo>
                      <a:cubicBezTo>
                        <a:pt x="17883" y="9483"/>
                        <a:pt x="18432" y="8223"/>
                        <a:pt x="19011" y="6969"/>
                      </a:cubicBezTo>
                      <a:cubicBezTo>
                        <a:pt x="19278" y="6389"/>
                        <a:pt x="19552" y="5811"/>
                        <a:pt x="19789" y="5223"/>
                      </a:cubicBezTo>
                      <a:cubicBezTo>
                        <a:pt x="20097" y="4461"/>
                        <a:pt x="20343" y="3684"/>
                        <a:pt x="20609" y="2912"/>
                      </a:cubicBezTo>
                      <a:cubicBezTo>
                        <a:pt x="20774" y="2434"/>
                        <a:pt x="20947" y="1958"/>
                        <a:pt x="21113" y="1480"/>
                      </a:cubicBezTo>
                      <a:cubicBezTo>
                        <a:pt x="21283" y="988"/>
                        <a:pt x="21446" y="495"/>
                        <a:pt x="21600" y="0"/>
                      </a:cubicBezTo>
                    </a:path>
                  </a:pathLst>
                </a:custGeom>
                <a:noFill/>
                <a:ln w="25400" cap="flat">
                  <a:solidFill>
                    <a:srgbClr val="000000"/>
                  </a:solidFill>
                  <a:prstDash val="solid"/>
                  <a:miter lim="400000"/>
                </a:ln>
                <a:effectLst/>
              </p:spPr>
              <p:txBody>
                <a:bodyPr wrap="square" lIns="101600" tIns="101600" rIns="101600" bIns="101600" numCol="1" anchor="ctr">
                  <a:noAutofit/>
                </a:bodyPr>
                <a:lstStyle/>
                <a:p>
                  <a:pPr defTabSz="457200">
                    <a:defRPr b="0" sz="1200">
                      <a:solidFill>
                        <a:srgbClr val="FFFFFF"/>
                      </a:solidFill>
                    </a:defRPr>
                  </a:pPr>
                </a:p>
              </p:txBody>
            </p:sp>
            <p:sp>
              <p:nvSpPr>
                <p:cNvPr id="163" name="Line"/>
                <p:cNvSpPr/>
                <p:nvPr/>
              </p:nvSpPr>
              <p:spPr>
                <a:xfrm flipV="1">
                  <a:off x="1486459" y="7569481"/>
                  <a:ext cx="1" cy="115113"/>
                </a:xfrm>
                <a:prstGeom prst="line">
                  <a:avLst/>
                </a:prstGeom>
                <a:noFill/>
                <a:ln w="25400" cap="flat">
                  <a:solidFill>
                    <a:srgbClr val="000000"/>
                  </a:solidFill>
                  <a:prstDash val="solid"/>
                  <a:miter lim="400000"/>
                </a:ln>
                <a:effectLst/>
              </p:spPr>
              <p:txBody>
                <a:bodyPr wrap="square" lIns="101600" tIns="101600" rIns="101600" bIns="101600" numCol="1" anchor="ctr">
                  <a:noAutofit/>
                </a:bodyPr>
                <a:lstStyle/>
                <a:p>
                  <a:pPr defTabSz="457200">
                    <a:defRPr b="0" sz="1200">
                      <a:solidFill>
                        <a:srgbClr val="FFFFFF"/>
                      </a:solidFill>
                    </a:defRPr>
                  </a:pPr>
                </a:p>
              </p:txBody>
            </p:sp>
            <p:sp>
              <p:nvSpPr>
                <p:cNvPr id="164" name="Line"/>
                <p:cNvSpPr/>
                <p:nvPr/>
              </p:nvSpPr>
              <p:spPr>
                <a:xfrm flipV="1">
                  <a:off x="2969253" y="7557906"/>
                  <a:ext cx="1" cy="126687"/>
                </a:xfrm>
                <a:prstGeom prst="line">
                  <a:avLst/>
                </a:prstGeom>
                <a:noFill/>
                <a:ln w="25400" cap="flat">
                  <a:solidFill>
                    <a:srgbClr val="000000"/>
                  </a:solidFill>
                  <a:prstDash val="solid"/>
                  <a:miter lim="400000"/>
                </a:ln>
                <a:effectLst/>
              </p:spPr>
              <p:txBody>
                <a:bodyPr wrap="square" lIns="101600" tIns="101600" rIns="101600" bIns="101600" numCol="1" anchor="ctr">
                  <a:noAutofit/>
                </a:bodyPr>
                <a:lstStyle/>
                <a:p>
                  <a:pPr defTabSz="457200">
                    <a:defRPr b="0" sz="1200">
                      <a:solidFill>
                        <a:srgbClr val="FFFFFF"/>
                      </a:solidFill>
                    </a:defRPr>
                  </a:pPr>
                </a:p>
              </p:txBody>
            </p:sp>
            <p:sp>
              <p:nvSpPr>
                <p:cNvPr id="165" name="Line"/>
                <p:cNvSpPr/>
                <p:nvPr/>
              </p:nvSpPr>
              <p:spPr>
                <a:xfrm>
                  <a:off x="0" y="6494901"/>
                  <a:ext cx="75290" cy="1"/>
                </a:xfrm>
                <a:prstGeom prst="line">
                  <a:avLst/>
                </a:prstGeom>
                <a:noFill/>
                <a:ln w="25400" cap="flat">
                  <a:solidFill>
                    <a:srgbClr val="000000"/>
                  </a:solidFill>
                  <a:prstDash val="solid"/>
                  <a:miter lim="400000"/>
                </a:ln>
                <a:effectLst/>
              </p:spPr>
              <p:txBody>
                <a:bodyPr wrap="square" lIns="101600" tIns="101600" rIns="101600" bIns="101600" numCol="1" anchor="ctr">
                  <a:noAutofit/>
                </a:bodyPr>
                <a:lstStyle/>
                <a:p>
                  <a:pPr defTabSz="457200">
                    <a:defRPr b="0" sz="1200">
                      <a:solidFill>
                        <a:srgbClr val="FFFFFF"/>
                      </a:solidFill>
                    </a:defRPr>
                  </a:pPr>
                </a:p>
              </p:txBody>
            </p:sp>
            <p:sp>
              <p:nvSpPr>
                <p:cNvPr id="166" name="Line"/>
                <p:cNvSpPr/>
                <p:nvPr/>
              </p:nvSpPr>
              <p:spPr>
                <a:xfrm>
                  <a:off x="0" y="5311528"/>
                  <a:ext cx="75290" cy="1"/>
                </a:xfrm>
                <a:prstGeom prst="line">
                  <a:avLst/>
                </a:prstGeom>
                <a:noFill/>
                <a:ln w="25400" cap="flat">
                  <a:solidFill>
                    <a:srgbClr val="000000"/>
                  </a:solidFill>
                  <a:prstDash val="solid"/>
                  <a:miter lim="400000"/>
                </a:ln>
                <a:effectLst/>
              </p:spPr>
              <p:txBody>
                <a:bodyPr wrap="square" lIns="101600" tIns="101600" rIns="101600" bIns="101600" numCol="1" anchor="ctr">
                  <a:noAutofit/>
                </a:bodyPr>
                <a:lstStyle/>
                <a:p>
                  <a:pPr defTabSz="457200">
                    <a:defRPr b="0" sz="1200">
                      <a:solidFill>
                        <a:srgbClr val="FFFFFF"/>
                      </a:solidFill>
                    </a:defRPr>
                  </a:pPr>
                </a:p>
              </p:txBody>
            </p:sp>
            <p:sp>
              <p:nvSpPr>
                <p:cNvPr id="167" name="Line"/>
                <p:cNvSpPr/>
                <p:nvPr/>
              </p:nvSpPr>
              <p:spPr>
                <a:xfrm>
                  <a:off x="0" y="2957243"/>
                  <a:ext cx="75290" cy="1"/>
                </a:xfrm>
                <a:prstGeom prst="line">
                  <a:avLst/>
                </a:prstGeom>
                <a:noFill/>
                <a:ln w="25400" cap="flat">
                  <a:solidFill>
                    <a:srgbClr val="000000"/>
                  </a:solidFill>
                  <a:prstDash val="solid"/>
                  <a:miter lim="400000"/>
                </a:ln>
                <a:effectLst/>
              </p:spPr>
              <p:txBody>
                <a:bodyPr wrap="square" lIns="101600" tIns="101600" rIns="101600" bIns="101600" numCol="1" anchor="ctr">
                  <a:noAutofit/>
                </a:bodyPr>
                <a:lstStyle/>
                <a:p>
                  <a:pPr defTabSz="457200">
                    <a:defRPr b="0" sz="1200">
                      <a:solidFill>
                        <a:srgbClr val="FFFFFF"/>
                      </a:solidFill>
                    </a:defRPr>
                  </a:pPr>
                </a:p>
              </p:txBody>
            </p:sp>
            <p:sp>
              <p:nvSpPr>
                <p:cNvPr id="168" name="Line"/>
                <p:cNvSpPr/>
                <p:nvPr/>
              </p:nvSpPr>
              <p:spPr>
                <a:xfrm>
                  <a:off x="0" y="1773872"/>
                  <a:ext cx="75290" cy="1"/>
                </a:xfrm>
                <a:prstGeom prst="line">
                  <a:avLst/>
                </a:prstGeom>
                <a:noFill/>
                <a:ln w="25400" cap="flat">
                  <a:solidFill>
                    <a:srgbClr val="000000"/>
                  </a:solidFill>
                  <a:prstDash val="solid"/>
                  <a:miter lim="400000"/>
                </a:ln>
                <a:effectLst/>
              </p:spPr>
              <p:txBody>
                <a:bodyPr wrap="square" lIns="101600" tIns="101600" rIns="101600" bIns="101600" numCol="1" anchor="ctr">
                  <a:noAutofit/>
                </a:bodyPr>
                <a:lstStyle/>
                <a:p>
                  <a:pPr defTabSz="457200">
                    <a:defRPr b="0" sz="1200">
                      <a:solidFill>
                        <a:srgbClr val="FFFFFF"/>
                      </a:solidFill>
                    </a:defRPr>
                  </a:pPr>
                </a:p>
              </p:txBody>
            </p:sp>
            <p:sp>
              <p:nvSpPr>
                <p:cNvPr id="169" name="Line"/>
                <p:cNvSpPr/>
                <p:nvPr/>
              </p:nvSpPr>
              <p:spPr>
                <a:xfrm>
                  <a:off x="8148" y="578044"/>
                  <a:ext cx="75291" cy="1"/>
                </a:xfrm>
                <a:prstGeom prst="line">
                  <a:avLst/>
                </a:prstGeom>
                <a:noFill/>
                <a:ln w="25400" cap="flat">
                  <a:solidFill>
                    <a:srgbClr val="000000"/>
                  </a:solidFill>
                  <a:prstDash val="solid"/>
                  <a:miter lim="400000"/>
                </a:ln>
                <a:effectLst/>
              </p:spPr>
              <p:txBody>
                <a:bodyPr wrap="square" lIns="101600" tIns="101600" rIns="101600" bIns="101600" numCol="1" anchor="ctr">
                  <a:noAutofit/>
                </a:bodyPr>
                <a:lstStyle/>
                <a:p>
                  <a:pPr defTabSz="457200">
                    <a:defRPr b="0" sz="1200">
                      <a:solidFill>
                        <a:srgbClr val="FFFFFF"/>
                      </a:solidFill>
                    </a:defRPr>
                  </a:pPr>
                </a:p>
              </p:txBody>
            </p:sp>
            <p:sp>
              <p:nvSpPr>
                <p:cNvPr id="170" name="Line"/>
                <p:cNvSpPr/>
                <p:nvPr/>
              </p:nvSpPr>
              <p:spPr>
                <a:xfrm>
                  <a:off x="8148" y="4168360"/>
                  <a:ext cx="75291" cy="1"/>
                </a:xfrm>
                <a:prstGeom prst="line">
                  <a:avLst/>
                </a:prstGeom>
                <a:noFill/>
                <a:ln w="25400" cap="flat">
                  <a:solidFill>
                    <a:srgbClr val="000000"/>
                  </a:solidFill>
                  <a:prstDash val="solid"/>
                  <a:miter lim="400000"/>
                </a:ln>
                <a:effectLst/>
              </p:spPr>
              <p:txBody>
                <a:bodyPr wrap="square" lIns="101600" tIns="101600" rIns="101600" bIns="101600" numCol="1" anchor="ctr">
                  <a:noAutofit/>
                </a:bodyPr>
                <a:lstStyle/>
                <a:p>
                  <a:pPr defTabSz="457200">
                    <a:defRPr b="0" sz="1200">
                      <a:solidFill>
                        <a:srgbClr val="FFFFFF"/>
                      </a:solidFill>
                    </a:defRPr>
                  </a:pPr>
                </a:p>
              </p:txBody>
            </p:sp>
          </p:grpSp>
          <p:sp>
            <p:nvSpPr>
              <p:cNvPr id="172" name="0.1"/>
              <p:cNvSpPr txBox="1"/>
              <p:nvPr/>
            </p:nvSpPr>
            <p:spPr>
              <a:xfrm>
                <a:off x="1964317" y="7627037"/>
                <a:ext cx="533097" cy="4993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just" defTabSz="457200">
                  <a:defRPr b="0" sz="2200">
                    <a:latin typeface="CMU Serif"/>
                    <a:ea typeface="CMU Serif"/>
                    <a:cs typeface="CMU Serif"/>
                    <a:sym typeface="CMU Serif"/>
                  </a:defRPr>
                </a:lvl1pPr>
              </a:lstStyle>
              <a:p>
                <a:pPr/>
                <a:r>
                  <a:t>0.1</a:t>
                </a:r>
              </a:p>
            </p:txBody>
          </p:sp>
          <p:sp>
            <p:nvSpPr>
              <p:cNvPr id="173" name="0.2"/>
              <p:cNvSpPr txBox="1"/>
              <p:nvPr/>
            </p:nvSpPr>
            <p:spPr>
              <a:xfrm>
                <a:off x="3442231" y="7627037"/>
                <a:ext cx="533097" cy="4731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just" defTabSz="457200">
                  <a:defRPr b="0" sz="2200">
                    <a:latin typeface="CMU Serif"/>
                    <a:ea typeface="CMU Serif"/>
                    <a:cs typeface="CMU Serif"/>
                    <a:sym typeface="CMU Serif"/>
                  </a:defRPr>
                </a:lvl1pPr>
              </a:lstStyle>
              <a:p>
                <a:pPr/>
                <a:r>
                  <a:t>0.2</a:t>
                </a:r>
              </a:p>
            </p:txBody>
          </p:sp>
          <p:sp>
            <p:nvSpPr>
              <p:cNvPr id="174" name="0"/>
              <p:cNvSpPr txBox="1"/>
              <p:nvPr/>
            </p:nvSpPr>
            <p:spPr>
              <a:xfrm>
                <a:off x="628466" y="7627037"/>
                <a:ext cx="533098" cy="501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just" defTabSz="457200">
                  <a:defRPr b="0" sz="2200">
                    <a:latin typeface="CMU Serif"/>
                    <a:ea typeface="CMU Serif"/>
                    <a:cs typeface="CMU Serif"/>
                    <a:sym typeface="CMU Serif"/>
                  </a:defRPr>
                </a:lvl1pPr>
              </a:lstStyle>
              <a:p>
                <a:pPr/>
                <a:r>
                  <a:t>0</a:t>
                </a:r>
              </a:p>
            </p:txBody>
          </p:sp>
          <p:sp>
            <p:nvSpPr>
              <p:cNvPr id="175" name="1200"/>
              <p:cNvSpPr txBox="1"/>
              <p:nvPr/>
            </p:nvSpPr>
            <p:spPr>
              <a:xfrm>
                <a:off x="15814" y="7453204"/>
                <a:ext cx="732137" cy="428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just" defTabSz="457200">
                  <a:defRPr b="0" sz="2200">
                    <a:latin typeface="CMU Serif"/>
                    <a:ea typeface="CMU Serif"/>
                    <a:cs typeface="CMU Serif"/>
                    <a:sym typeface="CMU Serif"/>
                  </a:defRPr>
                </a:lvl1pPr>
              </a:lstStyle>
              <a:p>
                <a:pPr/>
                <a:r>
                  <a:t>1200</a:t>
                </a:r>
              </a:p>
            </p:txBody>
          </p:sp>
          <p:sp>
            <p:nvSpPr>
              <p:cNvPr id="176" name="1400"/>
              <p:cNvSpPr txBox="1"/>
              <p:nvPr/>
            </p:nvSpPr>
            <p:spPr>
              <a:xfrm>
                <a:off x="20028" y="5113177"/>
                <a:ext cx="727923" cy="4282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just" defTabSz="457200">
                  <a:defRPr b="0" sz="2200">
                    <a:latin typeface="CMU Serif"/>
                    <a:ea typeface="CMU Serif"/>
                    <a:cs typeface="CMU Serif"/>
                    <a:sym typeface="CMU Serif"/>
                  </a:defRPr>
                </a:lvl1pPr>
              </a:lstStyle>
              <a:p>
                <a:pPr/>
                <a:r>
                  <a:t>1400</a:t>
                </a:r>
              </a:p>
            </p:txBody>
          </p:sp>
          <p:sp>
            <p:nvSpPr>
              <p:cNvPr id="177" name="1600"/>
              <p:cNvSpPr txBox="1"/>
              <p:nvPr/>
            </p:nvSpPr>
            <p:spPr>
              <a:xfrm>
                <a:off x="25096" y="2727299"/>
                <a:ext cx="722855" cy="4282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just" defTabSz="457200">
                  <a:defRPr b="0" sz="2200">
                    <a:latin typeface="CMU Serif"/>
                    <a:ea typeface="CMU Serif"/>
                    <a:cs typeface="CMU Serif"/>
                    <a:sym typeface="CMU Serif"/>
                  </a:defRPr>
                </a:lvl1pPr>
              </a:lstStyle>
              <a:p>
                <a:pPr/>
                <a:r>
                  <a:t>1600</a:t>
                </a:r>
              </a:p>
            </p:txBody>
          </p:sp>
          <p:sp>
            <p:nvSpPr>
              <p:cNvPr id="178" name="1800"/>
              <p:cNvSpPr txBox="1"/>
              <p:nvPr/>
            </p:nvSpPr>
            <p:spPr>
              <a:xfrm>
                <a:off x="0" y="379695"/>
                <a:ext cx="747951" cy="4282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just" defTabSz="457200">
                  <a:defRPr b="0" sz="2200">
                    <a:latin typeface="CMU Serif"/>
                    <a:ea typeface="CMU Serif"/>
                    <a:cs typeface="CMU Serif"/>
                    <a:sym typeface="CMU Serif"/>
                  </a:defRPr>
                </a:lvl1pPr>
              </a:lstStyle>
              <a:p>
                <a:pPr/>
                <a:r>
                  <a:t>1800</a:t>
                </a:r>
              </a:p>
            </p:txBody>
          </p:sp>
          <p:sp>
            <p:nvSpPr>
              <p:cNvPr id="179" name="Radius (km)"/>
              <p:cNvSpPr txBox="1"/>
              <p:nvPr/>
            </p:nvSpPr>
            <p:spPr>
              <a:xfrm rot="16200000">
                <a:off x="-550434" y="3768642"/>
                <a:ext cx="1964178" cy="6162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just" defTabSz="457200">
                  <a:defRPr b="0" sz="2200">
                    <a:latin typeface="CMU Serif"/>
                    <a:ea typeface="CMU Serif"/>
                    <a:cs typeface="CMU Serif"/>
                    <a:sym typeface="CMU Serif"/>
                  </a:defRPr>
                </a:lvl1pPr>
              </a:lstStyle>
              <a:p>
                <a:pPr/>
                <a:r>
                  <a:t>Radius (km)</a:t>
                </a:r>
              </a:p>
            </p:txBody>
          </p:sp>
        </p:grpSp>
        <p:sp>
          <p:nvSpPr>
            <p:cNvPr id="181" name="Lithosphere"/>
            <p:cNvSpPr txBox="1"/>
            <p:nvPr/>
          </p:nvSpPr>
          <p:spPr>
            <a:xfrm>
              <a:off x="2464989" y="438982"/>
              <a:ext cx="2333126" cy="6469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r" defTabSz="457200">
                <a:defRPr b="0">
                  <a:latin typeface="CMU Serif"/>
                  <a:ea typeface="CMU Serif"/>
                  <a:cs typeface="CMU Serif"/>
                  <a:sym typeface="CMU Serif"/>
                </a:defRPr>
              </a:lvl1pPr>
            </a:lstStyle>
            <a:p>
              <a:pPr/>
              <a:r>
                <a:t>Lithosphere</a:t>
              </a:r>
            </a:p>
          </p:txBody>
        </p:sp>
        <p:sp>
          <p:nvSpPr>
            <p:cNvPr id="182" name="Lower mantle"/>
            <p:cNvSpPr txBox="1"/>
            <p:nvPr/>
          </p:nvSpPr>
          <p:spPr>
            <a:xfrm>
              <a:off x="2229658" y="6780625"/>
              <a:ext cx="2549897" cy="5891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r" defTabSz="457200">
                <a:defRPr b="0">
                  <a:latin typeface="CMU Serif"/>
                  <a:ea typeface="CMU Serif"/>
                  <a:cs typeface="CMU Serif"/>
                  <a:sym typeface="CMU Serif"/>
                </a:defRPr>
              </a:lvl1pPr>
            </a:lstStyle>
            <a:p>
              <a:pPr/>
              <a:r>
                <a:t>Lower mantle</a:t>
              </a:r>
            </a:p>
          </p:txBody>
        </p:sp>
        <p:sp>
          <p:nvSpPr>
            <p:cNvPr id="183" name="Line"/>
            <p:cNvSpPr/>
            <p:nvPr/>
          </p:nvSpPr>
          <p:spPr>
            <a:xfrm>
              <a:off x="1192985" y="2275892"/>
              <a:ext cx="2943371" cy="1"/>
            </a:xfrm>
            <a:prstGeom prst="line">
              <a:avLst/>
            </a:prstGeom>
            <a:noFill/>
            <a:ln w="63500" cap="flat">
              <a:solidFill>
                <a:srgbClr val="000000"/>
              </a:solidFill>
              <a:prstDash val="solid"/>
              <a:miter lim="400000"/>
              <a:tailEnd type="triangle" w="med" len="med"/>
            </a:ln>
            <a:effectLst/>
          </p:spPr>
          <p:txBody>
            <a:bodyPr wrap="square" lIns="101600" tIns="101600" rIns="101600" bIns="101600" numCol="1" anchor="ctr">
              <a:noAutofit/>
            </a:bodyPr>
            <a:lstStyle/>
            <a:p>
              <a:pPr defTabSz="457200">
                <a:defRPr b="0" sz="1200">
                  <a:solidFill>
                    <a:srgbClr val="FFFFFF"/>
                  </a:solidFill>
                </a:defRPr>
              </a:pPr>
            </a:p>
          </p:txBody>
        </p:sp>
        <p:sp>
          <p:nvSpPr>
            <p:cNvPr id="184" name="Decreasing Darcy flux"/>
            <p:cNvSpPr txBox="1"/>
            <p:nvPr/>
          </p:nvSpPr>
          <p:spPr>
            <a:xfrm>
              <a:off x="2671210" y="2339568"/>
              <a:ext cx="1608251" cy="128407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just" defTabSz="457200">
                <a:defRPr b="0" sz="2300">
                  <a:latin typeface="CMU Serif"/>
                  <a:ea typeface="CMU Serif"/>
                  <a:cs typeface="CMU Serif"/>
                  <a:sym typeface="CMU Serif"/>
                </a:defRPr>
              </a:lvl1pPr>
            </a:lstStyle>
            <a:p>
              <a:pPr/>
              <a:r>
                <a:t>Decreasing Darcy flux</a:t>
              </a:r>
            </a:p>
          </p:txBody>
        </p:sp>
      </p:grpSp>
      <p:sp>
        <p:nvSpPr>
          <p:cNvPr id="186" name="Moore 2003, Breuer &amp; Moore 2015"/>
          <p:cNvSpPr txBox="1"/>
          <p:nvPr/>
        </p:nvSpPr>
        <p:spPr>
          <a:xfrm>
            <a:off x="2657824" y="9235065"/>
            <a:ext cx="4038347" cy="3992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i="1" sz="2000"/>
            </a:lvl1pPr>
          </a:lstStyle>
          <a:p>
            <a:pPr/>
            <a:r>
              <a:t>Moore 2003, Breuer &amp; Moore 2015</a:t>
            </a:r>
          </a:p>
        </p:txBody>
      </p:sp>
      <p:sp>
        <p:nvSpPr>
          <p:cNvPr id="187" name="Moore 2001"/>
          <p:cNvSpPr txBox="1"/>
          <p:nvPr/>
        </p:nvSpPr>
        <p:spPr>
          <a:xfrm>
            <a:off x="10749883" y="9235065"/>
            <a:ext cx="1478789" cy="3992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i="1" sz="2000"/>
            </a:lvl1pPr>
          </a:lstStyle>
          <a:p>
            <a:pPr/>
            <a:r>
              <a:t>Moore 2001</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5"/>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8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3" fill="hold">
                                  <p:stCondLst>
                                    <p:cond delay="0"/>
                                  </p:stCondLst>
                                  <p:iterate type="el" backwards="0">
                                    <p:tmAbs val="0"/>
                                  </p:iterate>
                                  <p:childTnLst>
                                    <p:set>
                                      <p:cBhvr>
                                        <p:cTn id="13" fill="hold"/>
                                        <p:tgtEl>
                                          <p:spTgt spid="185"/>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4" fill="hold">
                                  <p:stCondLst>
                                    <p:cond delay="0"/>
                                  </p:stCondLst>
                                  <p:iterate type="el" backwards="0">
                                    <p:tmAbs val="0"/>
                                  </p:iterate>
                                  <p:childTnLst>
                                    <p:set>
                                      <p:cBhvr>
                                        <p:cTn id="16" fill="hold"/>
                                        <p:tgtEl>
                                          <p:spTgt spid="1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5" grpId="1"/>
      <p:bldP build="whole" bldLvl="1" animBg="1" rev="0" advAuto="0" spid="187" grpId="4"/>
      <p:bldP build="whole" bldLvl="1" animBg="1" rev="0" advAuto="0" spid="185" grpId="3"/>
      <p:bldP build="whole" bldLvl="1" animBg="1" rev="0" advAuto="0" spid="186" grpId="2"/>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9" name="schematic.png" descr="schematic.png"/>
          <p:cNvPicPr>
            <a:picLocks noChangeAspect="1"/>
          </p:cNvPicPr>
          <p:nvPr/>
        </p:nvPicPr>
        <p:blipFill>
          <a:blip r:embed="rId2">
            <a:extLst/>
          </a:blip>
          <a:stretch>
            <a:fillRect/>
          </a:stretch>
        </p:blipFill>
        <p:spPr>
          <a:xfrm>
            <a:off x="2709116" y="496513"/>
            <a:ext cx="7586568" cy="8760574"/>
          </a:xfrm>
          <a:prstGeom prst="rect">
            <a:avLst/>
          </a:prstGeom>
          <a:ln w="12700">
            <a:miter lim="400000"/>
          </a:ln>
        </p:spPr>
      </p:pic>
      <p:sp>
        <p:nvSpPr>
          <p:cNvPr id="190" name="Model Setup"/>
          <p:cNvSpPr txBox="1"/>
          <p:nvPr/>
        </p:nvSpPr>
        <p:spPr>
          <a:xfrm>
            <a:off x="163626" y="165710"/>
            <a:ext cx="1948588"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Model Setup</a:t>
            </a:r>
          </a:p>
        </p:txBody>
      </p:sp>
      <p:sp>
        <p:nvSpPr>
          <p:cNvPr id="191" name="Key model assumptions:…"/>
          <p:cNvSpPr txBox="1"/>
          <p:nvPr/>
        </p:nvSpPr>
        <p:spPr>
          <a:xfrm>
            <a:off x="7589519" y="7495414"/>
            <a:ext cx="4469322" cy="16309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spcBef>
                <a:spcPts val="700"/>
              </a:spcBef>
              <a:defRPr sz="2000"/>
            </a:pPr>
            <a:r>
              <a:t>Key model assumptions:</a:t>
            </a:r>
          </a:p>
          <a:p>
            <a:pPr marL="277812" indent="-277812" algn="l">
              <a:spcBef>
                <a:spcPts val="700"/>
              </a:spcBef>
              <a:buSzPct val="145000"/>
              <a:buChar char="•"/>
              <a:defRPr sz="2000"/>
            </a:pPr>
            <a:r>
              <a:t>Uniform tidal heating</a:t>
            </a:r>
          </a:p>
          <a:p>
            <a:pPr marL="277812" indent="-277812" algn="l">
              <a:spcBef>
                <a:spcPts val="700"/>
              </a:spcBef>
              <a:buSzPct val="145000"/>
              <a:buChar char="•"/>
              <a:defRPr sz="2000"/>
            </a:pPr>
            <a:r>
              <a:t>One-component thermodynamics</a:t>
            </a:r>
          </a:p>
          <a:p>
            <a:pPr marL="277812" indent="-277812" algn="l">
              <a:spcBef>
                <a:spcPts val="700"/>
              </a:spcBef>
              <a:buSzPct val="145000"/>
              <a:buChar char="•"/>
              <a:defRPr sz="2000"/>
            </a:pPr>
            <a:r>
              <a:t>Spherical symmetry</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96" name="Group"/>
          <p:cNvGrpSpPr/>
          <p:nvPr/>
        </p:nvGrpSpPr>
        <p:grpSpPr>
          <a:xfrm>
            <a:off x="7814991" y="180413"/>
            <a:ext cx="5392486" cy="7120703"/>
            <a:chOff x="0" y="0"/>
            <a:chExt cx="5392484" cy="7120701"/>
          </a:xfrm>
        </p:grpSpPr>
        <p:pic>
          <p:nvPicPr>
            <p:cNvPr id="193" name="notation_schematic.png" descr="notation_schematic.png"/>
            <p:cNvPicPr>
              <a:picLocks noChangeAspect="1"/>
            </p:cNvPicPr>
            <p:nvPr/>
          </p:nvPicPr>
          <p:blipFill>
            <a:blip r:embed="rId2">
              <a:extLst/>
            </a:blip>
            <a:srcRect l="0" t="0" r="0" b="0"/>
            <a:stretch>
              <a:fillRect/>
            </a:stretch>
          </p:blipFill>
          <p:spPr>
            <a:xfrm>
              <a:off x="372308" y="0"/>
              <a:ext cx="5020177" cy="7120702"/>
            </a:xfrm>
            <a:prstGeom prst="rect">
              <a:avLst/>
            </a:prstGeom>
            <a:ln w="12700" cap="flat">
              <a:noFill/>
              <a:miter lim="400000"/>
            </a:ln>
            <a:effectLst/>
          </p:spPr>
        </p:pic>
        <p:sp>
          <p:nvSpPr>
            <p:cNvPr id="194" name="Rectangle"/>
            <p:cNvSpPr/>
            <p:nvPr/>
          </p:nvSpPr>
          <p:spPr>
            <a:xfrm>
              <a:off x="0" y="908661"/>
              <a:ext cx="1509845" cy="780621"/>
            </a:xfrm>
            <a:prstGeom prst="rect">
              <a:avLst/>
            </a:prstGeom>
            <a:solidFill>
              <a:srgbClr val="FFFBD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95" name="Rectangle"/>
            <p:cNvSpPr/>
            <p:nvPr/>
          </p:nvSpPr>
          <p:spPr>
            <a:xfrm>
              <a:off x="2311400" y="542422"/>
              <a:ext cx="1411817" cy="461060"/>
            </a:xfrm>
            <a:prstGeom prst="rect">
              <a:avLst/>
            </a:prstGeom>
            <a:solidFill>
              <a:srgbClr val="D5D5D5"/>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197" name="Rectangle"/>
          <p:cNvSpPr/>
          <p:nvPr/>
        </p:nvSpPr>
        <p:spPr>
          <a:xfrm>
            <a:off x="574039" y="6495894"/>
            <a:ext cx="5827330" cy="824848"/>
          </a:xfrm>
          <a:prstGeom prst="rect">
            <a:avLst/>
          </a:prstGeom>
          <a:solidFill>
            <a:srgbClr val="FFFFFF"/>
          </a:solidFill>
          <a:ln w="25400">
            <a:solidFill>
              <a:srgbClr val="000000"/>
            </a:solidFill>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98" name="Rectangle"/>
          <p:cNvSpPr/>
          <p:nvPr/>
        </p:nvSpPr>
        <p:spPr>
          <a:xfrm>
            <a:off x="574039" y="1366287"/>
            <a:ext cx="6852321" cy="980088"/>
          </a:xfrm>
          <a:prstGeom prst="rect">
            <a:avLst/>
          </a:prstGeom>
          <a:solidFill>
            <a:srgbClr val="FFFFFF"/>
          </a:solidFill>
          <a:ln w="25400">
            <a:solidFill>
              <a:srgbClr val="000000"/>
            </a:solidFill>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99" name="Rectangle"/>
          <p:cNvSpPr/>
          <p:nvPr/>
        </p:nvSpPr>
        <p:spPr>
          <a:xfrm>
            <a:off x="574039" y="2996319"/>
            <a:ext cx="7881868" cy="980088"/>
          </a:xfrm>
          <a:prstGeom prst="rect">
            <a:avLst/>
          </a:prstGeom>
          <a:solidFill>
            <a:srgbClr val="FFFFFF"/>
          </a:solidFill>
          <a:ln w="25400">
            <a:solidFill>
              <a:srgbClr val="000000"/>
            </a:solidFill>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200" name="frac_1_r^2_frac_.pdf" descr="frac_1_r^2_frac_.pdf"/>
          <p:cNvPicPr>
            <a:picLocks noChangeAspect="1"/>
          </p:cNvPicPr>
          <p:nvPr/>
        </p:nvPicPr>
        <p:blipFill>
          <a:blip r:embed="rId3">
            <a:extLst/>
          </a:blip>
          <a:stretch>
            <a:fillRect/>
          </a:stretch>
        </p:blipFill>
        <p:spPr>
          <a:xfrm>
            <a:off x="661141" y="1508340"/>
            <a:ext cx="6678118" cy="656466"/>
          </a:xfrm>
          <a:prstGeom prst="rect">
            <a:avLst/>
          </a:prstGeom>
          <a:ln w="12700">
            <a:miter lim="400000"/>
          </a:ln>
        </p:spPr>
      </p:pic>
      <p:pic>
        <p:nvPicPr>
          <p:cNvPr id="201" name="frac_P_zeta_=_fr.pdf" descr="frac_P_zeta_=_fr.pdf"/>
          <p:cNvPicPr>
            <a:picLocks noChangeAspect="1"/>
          </p:cNvPicPr>
          <p:nvPr/>
        </p:nvPicPr>
        <p:blipFill>
          <a:blip r:embed="rId4">
            <a:extLst/>
          </a:blip>
          <a:stretch>
            <a:fillRect/>
          </a:stretch>
        </p:blipFill>
        <p:spPr>
          <a:xfrm>
            <a:off x="730195" y="6606821"/>
            <a:ext cx="5515019" cy="602994"/>
          </a:xfrm>
          <a:prstGeom prst="rect">
            <a:avLst/>
          </a:prstGeom>
          <a:ln w="12700">
            <a:miter lim="400000"/>
          </a:ln>
        </p:spPr>
      </p:pic>
      <p:pic>
        <p:nvPicPr>
          <p:cNvPr id="202" name="E_=_nu(P-P_c_)_q.pdf" descr="E_=_nu(P-P_c_)_q.pdf"/>
          <p:cNvPicPr>
            <a:picLocks noChangeAspect="1"/>
          </p:cNvPicPr>
          <p:nvPr/>
        </p:nvPicPr>
        <p:blipFill>
          <a:blip r:embed="rId5">
            <a:extLst/>
          </a:blip>
          <a:stretch>
            <a:fillRect/>
          </a:stretch>
        </p:blipFill>
        <p:spPr>
          <a:xfrm>
            <a:off x="704973" y="3096052"/>
            <a:ext cx="7620001" cy="780621"/>
          </a:xfrm>
          <a:prstGeom prst="rect">
            <a:avLst/>
          </a:prstGeom>
          <a:ln w="12700">
            <a:miter lim="400000"/>
          </a:ln>
        </p:spPr>
      </p:pic>
      <p:sp>
        <p:nvSpPr>
          <p:cNvPr id="203" name="Model Theory"/>
          <p:cNvSpPr txBox="1"/>
          <p:nvPr/>
        </p:nvSpPr>
        <p:spPr>
          <a:xfrm>
            <a:off x="155803" y="155550"/>
            <a:ext cx="2106474"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Model Theory</a:t>
            </a:r>
          </a:p>
        </p:txBody>
      </p:sp>
      <p:sp>
        <p:nvSpPr>
          <p:cNvPr id="204" name="Conservation of mass"/>
          <p:cNvSpPr txBox="1"/>
          <p:nvPr/>
        </p:nvSpPr>
        <p:spPr>
          <a:xfrm>
            <a:off x="453805" y="844277"/>
            <a:ext cx="3022017" cy="43639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a:r>
              <a:t>Conservation of mass</a:t>
            </a:r>
          </a:p>
        </p:txBody>
      </p:sp>
      <p:sp>
        <p:nvSpPr>
          <p:cNvPr id="205" name="Extraction and emplacement"/>
          <p:cNvSpPr txBox="1"/>
          <p:nvPr/>
        </p:nvSpPr>
        <p:spPr>
          <a:xfrm>
            <a:off x="519578" y="2426693"/>
            <a:ext cx="3947110" cy="43639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a:r>
              <a:t>Extraction and emplacement</a:t>
            </a:r>
          </a:p>
        </p:txBody>
      </p:sp>
      <p:sp>
        <p:nvSpPr>
          <p:cNvPr id="206" name="Conservation of energy"/>
          <p:cNvSpPr txBox="1"/>
          <p:nvPr/>
        </p:nvSpPr>
        <p:spPr>
          <a:xfrm>
            <a:off x="605206" y="4221184"/>
            <a:ext cx="3211450" cy="43639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a:r>
              <a:t>Conservation of energy</a:t>
            </a:r>
          </a:p>
        </p:txBody>
      </p:sp>
      <p:sp>
        <p:nvSpPr>
          <p:cNvPr id="207" name="Conservation of momentum"/>
          <p:cNvSpPr txBox="1"/>
          <p:nvPr/>
        </p:nvSpPr>
        <p:spPr>
          <a:xfrm>
            <a:off x="574726" y="6015675"/>
            <a:ext cx="3828645" cy="43639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200"/>
            </a:lvl1pPr>
          </a:lstStyle>
          <a:p>
            <a:pPr/>
            <a:r>
              <a:t>Conservation of momentum</a:t>
            </a:r>
          </a:p>
        </p:txBody>
      </p:sp>
      <p:graphicFrame>
        <p:nvGraphicFramePr>
          <p:cNvPr id="208" name="Table"/>
          <p:cNvGraphicFramePr/>
          <p:nvPr/>
        </p:nvGraphicFramePr>
        <p:xfrm>
          <a:off x="3947698" y="7884295"/>
          <a:ext cx="4978401" cy="13970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628900"/>
                <a:gridCol w="356631"/>
              </a:tblGrid>
              <a:tr h="368300">
                <a:tc>
                  <a:txBody>
                    <a:bodyPr/>
                    <a:lstStyle/>
                    <a:p>
                      <a:pPr defTabSz="457200">
                        <a:defRPr sz="1800"/>
                      </a:pPr>
                      <a:r>
                        <a:rPr sz="1600">
                          <a:latin typeface="CMU Serif"/>
                          <a:ea typeface="CMU Serif"/>
                          <a:cs typeface="CMU Serif"/>
                          <a:sym typeface="CMU Serif"/>
                        </a:rPr>
                        <a:t>Emplacement rate constant</a:t>
                      </a:r>
                    </a:p>
                  </a:txBody>
                  <a:tcPr marL="50800" marR="50800" marT="50800" marB="50800" anchor="t" anchorCtr="0" horzOverflow="overflow">
                    <a:noFill/>
                  </a:tcPr>
                </a:tc>
                <a:tc>
                  <a:txBody>
                    <a:bodyPr/>
                    <a:lstStyle/>
                    <a:p>
                      <a:pPr defTabSz="457200">
                        <a:defRPr sz="1800"/>
                      </a:pPr>
                      <a:r>
                        <a:rPr i="1" sz="1600">
                          <a:latin typeface="CMU Serif"/>
                          <a:ea typeface="CMU Serif"/>
                          <a:cs typeface="CMU Serif"/>
                          <a:sym typeface="CMU Serif"/>
                        </a:rPr>
                        <a:t>h</a:t>
                      </a:r>
                    </a:p>
                  </a:txBody>
                  <a:tcPr marL="50800" marR="50800" marT="50800" marB="50800" anchor="t" anchorCtr="0" horzOverflow="overflow">
                    <a:noFill/>
                  </a:tcPr>
                </a:tc>
              </a:tr>
              <a:tr h="368300">
                <a:tc>
                  <a:txBody>
                    <a:bodyPr/>
                    <a:lstStyle/>
                    <a:p>
                      <a:pPr defTabSz="457200">
                        <a:defRPr sz="1800"/>
                      </a:pPr>
                      <a:r>
                        <a:rPr sz="1600">
                          <a:latin typeface="CMU Serif"/>
                          <a:ea typeface="CMU Serif"/>
                          <a:cs typeface="CMU Serif"/>
                          <a:sym typeface="CMU Serif"/>
                        </a:rPr>
                        <a:t>Liquid overpressure</a:t>
                      </a:r>
                    </a:p>
                  </a:txBody>
                  <a:tcPr marL="50800" marR="50800" marT="50800" marB="50800" anchor="t" anchorCtr="0" horzOverflow="overflow">
                    <a:noFill/>
                  </a:tcPr>
                </a:tc>
                <a:tc>
                  <a:txBody>
                    <a:bodyPr/>
                    <a:lstStyle/>
                    <a:p>
                      <a:pPr defTabSz="457200">
                        <a:defRPr sz="1800"/>
                      </a:pPr>
                      <a:r>
                        <a:rPr i="1" sz="1600">
                          <a:latin typeface="CMU Serif"/>
                          <a:ea typeface="CMU Serif"/>
                          <a:cs typeface="CMU Serif"/>
                          <a:sym typeface="CMU Serif"/>
                        </a:rPr>
                        <a:t>P</a:t>
                      </a:r>
                    </a:p>
                  </a:txBody>
                  <a:tcPr marL="50800" marR="50800" marT="50800" marB="50800" anchor="t" anchorCtr="0" horzOverflow="overflow">
                    <a:noFill/>
                  </a:tcPr>
                </a:tc>
              </a:tr>
              <a:tr h="368300">
                <a:tc>
                  <a:txBody>
                    <a:bodyPr/>
                    <a:lstStyle/>
                    <a:p>
                      <a:pPr defTabSz="457200">
                        <a:defRPr sz="1800"/>
                      </a:pPr>
                      <a:r>
                        <a:rPr sz="1600">
                          <a:latin typeface="CMU Serif"/>
                          <a:ea typeface="CMU Serif"/>
                          <a:cs typeface="CMU Serif"/>
                          <a:sym typeface="CMU Serif"/>
                        </a:rPr>
                        <a:t>Critical liquid overpressure</a:t>
                      </a:r>
                    </a:p>
                  </a:txBody>
                  <a:tcPr marL="50800" marR="50800" marT="50800" marB="50800" anchor="t" anchorCtr="0" horzOverflow="overflow">
                    <a:noFill/>
                  </a:tcPr>
                </a:tc>
                <a:tc>
                  <a:txBody>
                    <a:bodyPr/>
                    <a:lstStyle/>
                    <a:p>
                      <a:pPr defTabSz="457200">
                        <a:defRPr i="1">
                          <a:latin typeface="CMU Serif"/>
                          <a:ea typeface="CMU Serif"/>
                          <a:cs typeface="CMU Serif"/>
                          <a:sym typeface="CMU Serif"/>
                        </a:defRPr>
                      </a:pPr>
                      <a:r>
                        <a:t>P</a:t>
                      </a:r>
                      <a:r>
                        <a:rPr baseline="-5999"/>
                        <a:t>c</a:t>
                      </a:r>
                    </a:p>
                  </a:txBody>
                  <a:tcPr marL="50800" marR="50800" marT="50800" marB="50800" anchor="t" anchorCtr="0" horzOverflow="overflow">
                    <a:noFill/>
                  </a:tcPr>
                </a:tc>
              </a:tr>
              <a:tr h="368300">
                <a:tc>
                  <a:txBody>
                    <a:bodyPr/>
                    <a:lstStyle/>
                    <a:p>
                      <a:pPr defTabSz="457200">
                        <a:defRPr sz="1800"/>
                      </a:pPr>
                      <a:r>
                        <a:rPr sz="1600">
                          <a:latin typeface="CMU Serif"/>
                          <a:ea typeface="CMU Serif"/>
                          <a:cs typeface="CMU Serif"/>
                          <a:sym typeface="CMU Serif"/>
                        </a:rPr>
                        <a:t>Temperature</a:t>
                      </a:r>
                    </a:p>
                  </a:txBody>
                  <a:tcPr marL="50800" marR="50800" marT="50800" marB="50800" anchor="t" anchorCtr="0" horzOverflow="overflow">
                    <a:noFill/>
                  </a:tcPr>
                </a:tc>
                <a:tc>
                  <a:txBody>
                    <a:bodyPr/>
                    <a:lstStyle/>
                    <a:p>
                      <a:pPr defTabSz="457200">
                        <a:defRPr sz="1800"/>
                      </a:pPr>
                      <a:r>
                        <a:rPr i="1" sz="1600">
                          <a:latin typeface="CMU Serif"/>
                          <a:ea typeface="CMU Serif"/>
                          <a:cs typeface="CMU Serif"/>
                          <a:sym typeface="CMU Serif"/>
                        </a:rPr>
                        <a:t>T</a:t>
                      </a:r>
                    </a:p>
                  </a:txBody>
                  <a:tcPr marL="50800" marR="50800" marT="50800" marB="50800" anchor="t" anchorCtr="0" horzOverflow="overflow">
                    <a:noFill/>
                  </a:tcPr>
                </a:tc>
              </a:tr>
              <a:tr h="368300">
                <a:tc>
                  <a:txBody>
                    <a:bodyPr/>
                    <a:lstStyle/>
                    <a:p>
                      <a:pPr defTabSz="457200">
                        <a:defRPr sz="1800"/>
                      </a:pPr>
                      <a:r>
                        <a:rPr sz="1400">
                          <a:latin typeface="CMU Serif"/>
                          <a:ea typeface="CMU Serif"/>
                          <a:cs typeface="CMU Serif"/>
                          <a:sym typeface="CMU Serif"/>
                        </a:rPr>
                        <a:t>Critical emplacement temp.</a:t>
                      </a:r>
                    </a:p>
                  </a:txBody>
                  <a:tcPr marL="50800" marR="50800" marT="50800" marB="50800" anchor="t" anchorCtr="0" horzOverflow="overflow">
                    <a:noFill/>
                  </a:tcPr>
                </a:tc>
                <a:tc>
                  <a:txBody>
                    <a:bodyPr/>
                    <a:lstStyle/>
                    <a:p>
                      <a:pPr defTabSz="457200">
                        <a:defRPr i="1">
                          <a:latin typeface="CMU Serif"/>
                          <a:ea typeface="CMU Serif"/>
                          <a:cs typeface="CMU Serif"/>
                          <a:sym typeface="CMU Serif"/>
                        </a:defRPr>
                      </a:pPr>
                      <a:r>
                        <a:t>T</a:t>
                      </a:r>
                      <a:r>
                        <a:rPr baseline="-5999"/>
                        <a:t>e</a:t>
                      </a:r>
                    </a:p>
                  </a:txBody>
                  <a:tcPr marL="50800" marR="50800" marT="50800" marB="50800" anchor="t" anchorCtr="0" horzOverflow="overflow">
                    <a:noFill/>
                  </a:tcPr>
                </a:tc>
              </a:tr>
            </a:tbl>
          </a:graphicData>
        </a:graphic>
      </p:graphicFrame>
      <p:graphicFrame>
        <p:nvGraphicFramePr>
          <p:cNvPr id="209" name="Table"/>
          <p:cNvGraphicFramePr/>
          <p:nvPr/>
        </p:nvGraphicFramePr>
        <p:xfrm>
          <a:off x="10041474" y="7519805"/>
          <a:ext cx="4978401" cy="13970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209800"/>
                <a:gridCol w="330200"/>
              </a:tblGrid>
              <a:tr h="368300">
                <a:tc>
                  <a:txBody>
                    <a:bodyPr/>
                    <a:lstStyle/>
                    <a:p>
                      <a:pPr defTabSz="457200">
                        <a:defRPr sz="1800"/>
                      </a:pPr>
                      <a:r>
                        <a:rPr sz="1600">
                          <a:latin typeface="CMU Serif"/>
                          <a:ea typeface="CMU Serif"/>
                          <a:cs typeface="CMU Serif"/>
                          <a:sym typeface="CMU Serif"/>
                        </a:rPr>
                        <a:t>Plumbing system temp.</a:t>
                      </a:r>
                    </a:p>
                  </a:txBody>
                  <a:tcPr marL="50800" marR="50800" marT="50800" marB="50800" anchor="t" anchorCtr="0" horzOverflow="overflow">
                    <a:noFill/>
                  </a:tcPr>
                </a:tc>
                <a:tc>
                  <a:txBody>
                    <a:bodyPr/>
                    <a:lstStyle/>
                    <a:p>
                      <a:pPr defTabSz="457200">
                        <a:defRPr i="1">
                          <a:latin typeface="CMU Serif"/>
                          <a:ea typeface="CMU Serif"/>
                          <a:cs typeface="CMU Serif"/>
                          <a:sym typeface="CMU Serif"/>
                        </a:defRPr>
                      </a:pPr>
                      <a:r>
                        <a:t>T</a:t>
                      </a:r>
                      <a:r>
                        <a:rPr baseline="-5999"/>
                        <a:t>p</a:t>
                      </a:r>
                    </a:p>
                  </a:txBody>
                  <a:tcPr marL="50800" marR="50800" marT="50800" marB="50800" anchor="t" anchorCtr="0" horzOverflow="overflow">
                    <a:noFill/>
                  </a:tcPr>
                </a:tc>
              </a:tr>
              <a:tr h="368300">
                <a:tc>
                  <a:txBody>
                    <a:bodyPr/>
                    <a:lstStyle/>
                    <a:p>
                      <a:pPr defTabSz="457200">
                        <a:defRPr sz="1800"/>
                      </a:pPr>
                      <a:r>
                        <a:rPr sz="1600">
                          <a:latin typeface="CMU Serif"/>
                          <a:ea typeface="CMU Serif"/>
                          <a:cs typeface="CMU Serif"/>
                          <a:sym typeface="CMU Serif"/>
                        </a:rPr>
                        <a:t>Compaction viscosity</a:t>
                      </a:r>
                    </a:p>
                  </a:txBody>
                  <a:tcPr marL="50800" marR="50800" marT="50800" marB="50800" anchor="t" anchorCtr="0" horzOverflow="overflow">
                    <a:noFill/>
                  </a:tcPr>
                </a:tc>
                <a:tc>
                  <a:txBody>
                    <a:bodyPr/>
                    <a:lstStyle/>
                    <a:p>
                      <a:pPr defTabSz="457200">
                        <a:defRPr i="1">
                          <a:latin typeface="CMU Serif"/>
                          <a:ea typeface="CMU Serif"/>
                          <a:cs typeface="CMU Serif"/>
                          <a:sym typeface="CMU Serif"/>
                        </a:defRPr>
                      </a:pPr>
                    </a:p>
                  </a:txBody>
                  <a:tcPr marL="50800" marR="50800" marT="50800" marB="50800" anchor="t" anchorCtr="0" horzOverflow="overflow">
                    <a:noFill/>
                  </a:tcPr>
                </a:tc>
              </a:tr>
              <a:tr h="368300">
                <a:tc>
                  <a:txBody>
                    <a:bodyPr/>
                    <a:lstStyle/>
                    <a:p>
                      <a:pPr defTabSz="457200">
                        <a:defRPr sz="1800"/>
                      </a:pPr>
                      <a:r>
                        <a:rPr sz="1600">
                          <a:latin typeface="CMU Serif"/>
                          <a:ea typeface="CMU Serif"/>
                          <a:cs typeface="CMU Serif"/>
                          <a:sym typeface="CMU Serif"/>
                        </a:rPr>
                        <a:t>Permeability exponent</a:t>
                      </a:r>
                    </a:p>
                  </a:txBody>
                  <a:tcPr marL="50800" marR="50800" marT="50800" marB="50800" anchor="t" anchorCtr="0" horzOverflow="overflow">
                    <a:noFill/>
                  </a:tcPr>
                </a:tc>
                <a:tc>
                  <a:txBody>
                    <a:bodyPr/>
                    <a:lstStyle/>
                    <a:p>
                      <a:pPr defTabSz="457200">
                        <a:defRPr sz="1800"/>
                      </a:pPr>
                      <a:r>
                        <a:rPr i="1" sz="1600">
                          <a:latin typeface="CMU Serif"/>
                          <a:ea typeface="CMU Serif"/>
                          <a:cs typeface="CMU Serif"/>
                          <a:sym typeface="CMU Serif"/>
                        </a:rPr>
                        <a:t>n</a:t>
                      </a:r>
                    </a:p>
                  </a:txBody>
                  <a:tcPr marL="50800" marR="50800" marT="50800" marB="50800" anchor="t" anchorCtr="0" horzOverflow="overflow">
                    <a:noFill/>
                  </a:tcPr>
                </a:tc>
              </a:tr>
              <a:tr h="368300">
                <a:tc>
                  <a:txBody>
                    <a:bodyPr/>
                    <a:lstStyle/>
                    <a:p>
                      <a:pPr defTabSz="457200">
                        <a:defRPr sz="1800"/>
                      </a:pPr>
                      <a:r>
                        <a:rPr sz="1600">
                          <a:latin typeface="CMU Serif"/>
                          <a:ea typeface="CMU Serif"/>
                          <a:cs typeface="CMU Serif"/>
                          <a:sym typeface="CMU Serif"/>
                        </a:rPr>
                        <a:t>Permeability constant</a:t>
                      </a:r>
                    </a:p>
                  </a:txBody>
                  <a:tcPr marL="50800" marR="50800" marT="50800" marB="50800" anchor="t" anchorCtr="0" horzOverflow="overflow">
                    <a:noFill/>
                  </a:tcPr>
                </a:tc>
                <a:tc>
                  <a:txBody>
                    <a:bodyPr/>
                    <a:lstStyle/>
                    <a:p>
                      <a:pPr defTabSz="457200">
                        <a:defRPr i="1">
                          <a:latin typeface="CMU Serif"/>
                          <a:ea typeface="CMU Serif"/>
                          <a:cs typeface="CMU Serif"/>
                          <a:sym typeface="CMU Serif"/>
                        </a:defRPr>
                      </a:pPr>
                      <a:r>
                        <a:t>K</a:t>
                      </a:r>
                      <a:r>
                        <a:rPr baseline="-5999"/>
                        <a:t>0</a:t>
                      </a:r>
                    </a:p>
                  </a:txBody>
                  <a:tcPr marL="50800" marR="50800" marT="50800" marB="50800" anchor="t" anchorCtr="0" horzOverflow="overflow">
                    <a:noFill/>
                  </a:tcPr>
                </a:tc>
              </a:tr>
              <a:tr h="368300">
                <a:tc>
                  <a:txBody>
                    <a:bodyPr/>
                    <a:lstStyle/>
                    <a:p>
                      <a:pPr defTabSz="457200">
                        <a:defRPr sz="1800"/>
                      </a:pPr>
                      <a:r>
                        <a:rPr sz="1600">
                          <a:latin typeface="CMU Serif"/>
                          <a:ea typeface="CMU Serif"/>
                          <a:cs typeface="CMU Serif"/>
                          <a:sym typeface="CMU Serif"/>
                        </a:rPr>
                        <a:t>Liquid viscosity</a:t>
                      </a:r>
                    </a:p>
                  </a:txBody>
                  <a:tcPr marL="50800" marR="50800" marT="50800" marB="50800" anchor="t" anchorCtr="0" horzOverflow="overflow">
                    <a:noFill/>
                  </a:tcPr>
                </a:tc>
                <a:tc>
                  <a:txBody>
                    <a:bodyPr/>
                    <a:lstStyle/>
                    <a:p>
                      <a:pPr defTabSz="457200">
                        <a:defRPr i="1">
                          <a:latin typeface="CMU Serif"/>
                          <a:ea typeface="CMU Serif"/>
                          <a:cs typeface="CMU Serif"/>
                          <a:sym typeface="CMU Serif"/>
                        </a:defRPr>
                      </a:pPr>
                    </a:p>
                  </a:txBody>
                  <a:tcPr marL="50800" marR="50800" marT="50800" marB="50800" anchor="t" anchorCtr="0" horzOverflow="overflow">
                    <a:noFill/>
                  </a:tcPr>
                </a:tc>
              </a:tr>
              <a:tr h="368300">
                <a:tc>
                  <a:txBody>
                    <a:bodyPr/>
                    <a:lstStyle/>
                    <a:p>
                      <a:pPr defTabSz="457200">
                        <a:defRPr sz="1800"/>
                      </a:pPr>
                      <a:r>
                        <a:rPr sz="1600">
                          <a:latin typeface="CMU Serif"/>
                          <a:ea typeface="CMU Serif"/>
                          <a:cs typeface="CMU Serif"/>
                          <a:sym typeface="CMU Serif"/>
                        </a:rPr>
                        <a:t>Density difference</a:t>
                      </a:r>
                    </a:p>
                  </a:txBody>
                  <a:tcPr marL="50800" marR="50800" marT="50800" marB="50800" anchor="t" anchorCtr="0" horzOverflow="overflow">
                    <a:noFill/>
                  </a:tcPr>
                </a:tc>
                <a:tc>
                  <a:txBody>
                    <a:bodyPr/>
                    <a:lstStyle/>
                    <a:p>
                      <a:pPr defTabSz="457200">
                        <a:defRPr i="1">
                          <a:latin typeface="CMU Serif"/>
                          <a:ea typeface="CMU Serif"/>
                          <a:cs typeface="CMU Serif"/>
                          <a:sym typeface="CMU Serif"/>
                        </a:defRPr>
                      </a:pPr>
                    </a:p>
                  </a:txBody>
                  <a:tcPr marL="50800" marR="50800" marT="50800" marB="50800" anchor="t" anchorCtr="0" horzOverflow="overflow">
                    <a:noFill/>
                  </a:tcPr>
                </a:tc>
              </a:tr>
            </a:tbl>
          </a:graphicData>
        </a:graphic>
      </p:graphicFrame>
      <p:graphicFrame>
        <p:nvGraphicFramePr>
          <p:cNvPr id="210" name="Table"/>
          <p:cNvGraphicFramePr/>
          <p:nvPr/>
        </p:nvGraphicFramePr>
        <p:xfrm>
          <a:off x="680084" y="7519805"/>
          <a:ext cx="4978401" cy="13970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289810"/>
                <a:gridCol w="292100"/>
              </a:tblGrid>
              <a:tr h="368300">
                <a:tc>
                  <a:txBody>
                    <a:bodyPr/>
                    <a:lstStyle/>
                    <a:p>
                      <a:pPr defTabSz="457200">
                        <a:defRPr sz="1800"/>
                      </a:pPr>
                      <a:r>
                        <a:rPr sz="1600">
                          <a:latin typeface="CMU Serif"/>
                          <a:ea typeface="CMU Serif"/>
                          <a:cs typeface="CMU Serif"/>
                          <a:sym typeface="CMU Serif"/>
                        </a:rPr>
                        <a:t>Solid velocity</a:t>
                      </a:r>
                    </a:p>
                  </a:txBody>
                  <a:tcPr marL="50800" marR="50800" marT="50800" marB="50800" anchor="t" anchorCtr="0" horzOverflow="overflow">
                    <a:noFill/>
                  </a:tcPr>
                </a:tc>
                <a:tc>
                  <a:txBody>
                    <a:bodyPr/>
                    <a:lstStyle/>
                    <a:p>
                      <a:pPr defTabSz="457200">
                        <a:defRPr sz="1800"/>
                      </a:pPr>
                      <a:r>
                        <a:rPr i="1" sz="1600">
                          <a:latin typeface="CMU Serif"/>
                          <a:ea typeface="CMU Serif"/>
                          <a:cs typeface="CMU Serif"/>
                          <a:sym typeface="CMU Serif"/>
                        </a:rPr>
                        <a:t>u</a:t>
                      </a:r>
                    </a:p>
                  </a:txBody>
                  <a:tcPr marL="50800" marR="50800" marT="50800" marB="50800" anchor="t" anchorCtr="0" horzOverflow="overflow">
                    <a:noFill/>
                  </a:tcPr>
                </a:tc>
              </a:tr>
              <a:tr h="368300">
                <a:tc>
                  <a:txBody>
                    <a:bodyPr/>
                    <a:lstStyle/>
                    <a:p>
                      <a:pPr defTabSz="457200">
                        <a:defRPr sz="1800"/>
                      </a:pPr>
                      <a:r>
                        <a:rPr sz="1600">
                          <a:latin typeface="CMU Serif"/>
                          <a:ea typeface="CMU Serif"/>
                          <a:cs typeface="CMU Serif"/>
                          <a:sym typeface="CMU Serif"/>
                        </a:rPr>
                        <a:t>Darcy flux</a:t>
                      </a:r>
                    </a:p>
                  </a:txBody>
                  <a:tcPr marL="50800" marR="50800" marT="50800" marB="50800" anchor="t" anchorCtr="0" horzOverflow="overflow">
                    <a:noFill/>
                  </a:tcPr>
                </a:tc>
                <a:tc>
                  <a:txBody>
                    <a:bodyPr/>
                    <a:lstStyle/>
                    <a:p>
                      <a:pPr defTabSz="457200">
                        <a:defRPr sz="1800"/>
                      </a:pPr>
                      <a:r>
                        <a:rPr i="1" sz="1600">
                          <a:latin typeface="CMU Serif"/>
                          <a:ea typeface="CMU Serif"/>
                          <a:cs typeface="CMU Serif"/>
                          <a:sym typeface="CMU Serif"/>
                        </a:rPr>
                        <a:t>q</a:t>
                      </a:r>
                    </a:p>
                  </a:txBody>
                  <a:tcPr marL="50800" marR="50800" marT="50800" marB="50800" anchor="t" anchorCtr="0" horzOverflow="overflow">
                    <a:noFill/>
                  </a:tcPr>
                </a:tc>
              </a:tr>
              <a:tr h="368300">
                <a:tc>
                  <a:txBody>
                    <a:bodyPr/>
                    <a:lstStyle/>
                    <a:p>
                      <a:pPr defTabSz="457200">
                        <a:defRPr sz="1800"/>
                      </a:pPr>
                      <a:r>
                        <a:rPr sz="1600">
                          <a:latin typeface="CMU Serif"/>
                          <a:ea typeface="CMU Serif"/>
                          <a:cs typeface="CMU Serif"/>
                          <a:sym typeface="CMU Serif"/>
                        </a:rPr>
                        <a:t>Plumbing system flux</a:t>
                      </a:r>
                    </a:p>
                  </a:txBody>
                  <a:tcPr marL="50800" marR="50800" marT="50800" marB="50800" anchor="t" anchorCtr="0" horzOverflow="overflow">
                    <a:noFill/>
                  </a:tcPr>
                </a:tc>
                <a:tc>
                  <a:txBody>
                    <a:bodyPr/>
                    <a:lstStyle/>
                    <a:p>
                      <a:pPr defTabSz="457200">
                        <a:defRPr i="1">
                          <a:latin typeface="CMU Serif"/>
                          <a:ea typeface="CMU Serif"/>
                          <a:cs typeface="CMU Serif"/>
                          <a:sym typeface="CMU Serif"/>
                        </a:defRPr>
                      </a:pPr>
                      <a:r>
                        <a:t>q</a:t>
                      </a:r>
                      <a:r>
                        <a:rPr baseline="-5999"/>
                        <a:t>p</a:t>
                      </a:r>
                    </a:p>
                  </a:txBody>
                  <a:tcPr marL="50800" marR="50800" marT="50800" marB="50800" anchor="t" anchorCtr="0" horzOverflow="overflow">
                    <a:noFill/>
                  </a:tcPr>
                </a:tc>
              </a:tr>
              <a:tr h="368300">
                <a:tc>
                  <a:txBody>
                    <a:bodyPr/>
                    <a:lstStyle/>
                    <a:p>
                      <a:pPr defTabSz="457200">
                        <a:defRPr sz="1800"/>
                      </a:pPr>
                      <a:r>
                        <a:rPr sz="1600">
                          <a:latin typeface="CMU Serif"/>
                          <a:ea typeface="CMU Serif"/>
                          <a:cs typeface="CMU Serif"/>
                          <a:sym typeface="CMU Serif"/>
                        </a:rPr>
                        <a:t>Extraction rate</a:t>
                      </a:r>
                    </a:p>
                  </a:txBody>
                  <a:tcPr marL="50800" marR="50800" marT="50800" marB="50800" anchor="t" anchorCtr="0" horzOverflow="overflow">
                    <a:noFill/>
                  </a:tcPr>
                </a:tc>
                <a:tc>
                  <a:txBody>
                    <a:bodyPr/>
                    <a:lstStyle/>
                    <a:p>
                      <a:pPr defTabSz="457200">
                        <a:defRPr sz="1800"/>
                      </a:pPr>
                      <a:r>
                        <a:rPr i="1" sz="1600">
                          <a:latin typeface="CMU Serif"/>
                          <a:ea typeface="CMU Serif"/>
                          <a:cs typeface="CMU Serif"/>
                          <a:sym typeface="CMU Serif"/>
                        </a:rPr>
                        <a:t>E</a:t>
                      </a:r>
                    </a:p>
                  </a:txBody>
                  <a:tcPr marL="50800" marR="50800" marT="50800" marB="50800" anchor="t" anchorCtr="0" horzOverflow="overflow">
                    <a:noFill/>
                  </a:tcPr>
                </a:tc>
              </a:tr>
              <a:tr h="368300">
                <a:tc>
                  <a:txBody>
                    <a:bodyPr/>
                    <a:lstStyle/>
                    <a:p>
                      <a:pPr defTabSz="457200">
                        <a:defRPr sz="1800"/>
                      </a:pPr>
                      <a:r>
                        <a:rPr sz="1600">
                          <a:latin typeface="CMU Serif"/>
                          <a:ea typeface="CMU Serif"/>
                          <a:cs typeface="CMU Serif"/>
                          <a:sym typeface="CMU Serif"/>
                        </a:rPr>
                        <a:t>Emplacement rate</a:t>
                      </a:r>
                    </a:p>
                  </a:txBody>
                  <a:tcPr marL="50800" marR="50800" marT="50800" marB="50800" anchor="t" anchorCtr="0" horzOverflow="overflow">
                    <a:noFill/>
                  </a:tcPr>
                </a:tc>
                <a:tc>
                  <a:txBody>
                    <a:bodyPr/>
                    <a:lstStyle/>
                    <a:p>
                      <a:pPr defTabSz="457200">
                        <a:defRPr sz="1800"/>
                      </a:pPr>
                      <a:r>
                        <a:rPr i="1" sz="1600">
                          <a:latin typeface="CMU Serif"/>
                          <a:ea typeface="CMU Serif"/>
                          <a:cs typeface="CMU Serif"/>
                          <a:sym typeface="CMU Serif"/>
                        </a:rPr>
                        <a:t>M</a:t>
                      </a:r>
                    </a:p>
                  </a:txBody>
                  <a:tcPr marL="50800" marR="50800" marT="50800" marB="50800" anchor="t" anchorCtr="0" horzOverflow="overflow">
                    <a:noFill/>
                  </a:tcPr>
                </a:tc>
              </a:tr>
              <a:tr h="368300">
                <a:tc>
                  <a:txBody>
                    <a:bodyPr/>
                    <a:lstStyle/>
                    <a:p>
                      <a:pPr defTabSz="457200">
                        <a:defRPr sz="1800"/>
                      </a:pPr>
                      <a:r>
                        <a:rPr sz="1600">
                          <a:latin typeface="CMU Serif"/>
                          <a:ea typeface="CMU Serif"/>
                          <a:cs typeface="CMU Serif"/>
                          <a:sym typeface="CMU Serif"/>
                        </a:rPr>
                        <a:t>Extraction rate constant</a:t>
                      </a:r>
                    </a:p>
                  </a:txBody>
                  <a:tcPr marL="50800" marR="50800" marT="50800" marB="50800" anchor="t" anchorCtr="0" horzOverflow="overflow">
                    <a:noFill/>
                  </a:tcPr>
                </a:tc>
                <a:tc>
                  <a:txBody>
                    <a:bodyPr/>
                    <a:lstStyle/>
                    <a:p>
                      <a:pPr defTabSz="457200">
                        <a:defRPr i="1">
                          <a:latin typeface="CMU Serif"/>
                          <a:ea typeface="CMU Serif"/>
                          <a:cs typeface="CMU Serif"/>
                          <a:sym typeface="CMU Serif"/>
                        </a:defRPr>
                      </a:pPr>
                    </a:p>
                  </a:txBody>
                  <a:tcPr marL="50800" marR="50800" marT="50800" marB="50800" anchor="t" anchorCtr="0" horzOverflow="overflow">
                    <a:noFill/>
                  </a:tcPr>
                </a:tc>
              </a:tr>
            </a:tbl>
          </a:graphicData>
        </a:graphic>
      </p:graphicFrame>
      <p:graphicFrame>
        <p:nvGraphicFramePr>
          <p:cNvPr id="211" name="Table"/>
          <p:cNvGraphicFramePr/>
          <p:nvPr/>
        </p:nvGraphicFramePr>
        <p:xfrm>
          <a:off x="7177501" y="7884295"/>
          <a:ext cx="4978401" cy="13970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278280"/>
                <a:gridCol w="266700"/>
              </a:tblGrid>
              <a:tr h="368300">
                <a:tc>
                  <a:txBody>
                    <a:bodyPr/>
                    <a:lstStyle/>
                    <a:p>
                      <a:pPr defTabSz="457200">
                        <a:defRPr sz="1800"/>
                      </a:pPr>
                      <a:r>
                        <a:rPr sz="1600">
                          <a:latin typeface="CMU Serif"/>
                          <a:ea typeface="CMU Serif"/>
                          <a:cs typeface="CMU Serif"/>
                          <a:sym typeface="CMU Serif"/>
                        </a:rPr>
                        <a:t>Specific heat</a:t>
                      </a:r>
                    </a:p>
                  </a:txBody>
                  <a:tcPr marL="50800" marR="50800" marT="50800" marB="50800" anchor="t" anchorCtr="0" horzOverflow="overflow">
                    <a:noFill/>
                  </a:tcPr>
                </a:tc>
                <a:tc>
                  <a:txBody>
                    <a:bodyPr/>
                    <a:lstStyle/>
                    <a:p>
                      <a:pPr defTabSz="457200">
                        <a:defRPr i="1">
                          <a:latin typeface="CMU Serif"/>
                          <a:ea typeface="CMU Serif"/>
                          <a:cs typeface="CMU Serif"/>
                          <a:sym typeface="CMU Serif"/>
                        </a:defRPr>
                      </a:pPr>
                      <a:r>
                        <a:t>c</a:t>
                      </a:r>
                      <a:r>
                        <a:rPr baseline="-5999"/>
                        <a:t>e</a:t>
                      </a:r>
                    </a:p>
                  </a:txBody>
                  <a:tcPr marL="50800" marR="50800" marT="50800" marB="50800" anchor="t" anchorCtr="0" horzOverflow="overflow">
                    <a:noFill/>
                  </a:tcPr>
                </a:tc>
              </a:tr>
              <a:tr h="368300">
                <a:tc>
                  <a:txBody>
                    <a:bodyPr/>
                    <a:lstStyle/>
                    <a:p>
                      <a:pPr defTabSz="457200">
                        <a:defRPr sz="1800"/>
                      </a:pPr>
                      <a:r>
                        <a:rPr sz="1600">
                          <a:latin typeface="CMU Serif"/>
                          <a:ea typeface="CMU Serif"/>
                          <a:cs typeface="CMU Serif"/>
                          <a:sym typeface="CMU Serif"/>
                        </a:rPr>
                        <a:t>Latent heat</a:t>
                      </a:r>
                    </a:p>
                  </a:txBody>
                  <a:tcPr marL="50800" marR="50800" marT="50800" marB="50800" anchor="t" anchorCtr="0" horzOverflow="overflow">
                    <a:noFill/>
                  </a:tcPr>
                </a:tc>
                <a:tc>
                  <a:txBody>
                    <a:bodyPr/>
                    <a:lstStyle/>
                    <a:p>
                      <a:pPr defTabSz="457200">
                        <a:defRPr sz="1800"/>
                      </a:pPr>
                      <a:r>
                        <a:rPr i="1" sz="1600">
                          <a:latin typeface="CMU Serif"/>
                          <a:ea typeface="CMU Serif"/>
                          <a:cs typeface="CMU Serif"/>
                          <a:sym typeface="CMU Serif"/>
                        </a:rPr>
                        <a:t>L</a:t>
                      </a:r>
                    </a:p>
                  </a:txBody>
                  <a:tcPr marL="50800" marR="50800" marT="50800" marB="50800" anchor="t" anchorCtr="0" horzOverflow="overflow">
                    <a:noFill/>
                  </a:tcPr>
                </a:tc>
              </a:tr>
              <a:tr h="368300">
                <a:tc>
                  <a:txBody>
                    <a:bodyPr/>
                    <a:lstStyle/>
                    <a:p>
                      <a:pPr defTabSz="457200">
                        <a:defRPr sz="1800"/>
                      </a:pPr>
                      <a:r>
                        <a:rPr sz="1600">
                          <a:latin typeface="CMU Serif"/>
                          <a:ea typeface="CMU Serif"/>
                          <a:cs typeface="CMU Serif"/>
                          <a:sym typeface="CMU Serif"/>
                        </a:rPr>
                        <a:t>Porosity</a:t>
                      </a:r>
                    </a:p>
                  </a:txBody>
                  <a:tcPr marL="50800" marR="50800" marT="50800" marB="50800" anchor="t" anchorCtr="0" horzOverflow="overflow">
                    <a:noFill/>
                  </a:tcPr>
                </a:tc>
                <a:tc>
                  <a:txBody>
                    <a:bodyPr/>
                    <a:lstStyle/>
                    <a:p>
                      <a:pPr defTabSz="457200">
                        <a:defRPr i="1">
                          <a:latin typeface="CMU Serif"/>
                          <a:ea typeface="CMU Serif"/>
                          <a:cs typeface="CMU Serif"/>
                          <a:sym typeface="CMU Serif"/>
                        </a:defRPr>
                      </a:pPr>
                    </a:p>
                  </a:txBody>
                  <a:tcPr marL="50800" marR="50800" marT="50800" marB="50800" anchor="t" anchorCtr="0" horzOverflow="overflow">
                    <a:noFill/>
                  </a:tcPr>
                </a:tc>
              </a:tr>
              <a:tr h="368300">
                <a:tc>
                  <a:txBody>
                    <a:bodyPr/>
                    <a:lstStyle/>
                    <a:p>
                      <a:pPr defTabSz="457200">
                        <a:defRPr sz="1800"/>
                      </a:pPr>
                      <a:r>
                        <a:rPr sz="1600">
                          <a:latin typeface="CMU Serif"/>
                          <a:ea typeface="CMU Serif"/>
                          <a:cs typeface="CMU Serif"/>
                          <a:sym typeface="CMU Serif"/>
                        </a:rPr>
                        <a:t>Thermal diffusivity</a:t>
                      </a:r>
                    </a:p>
                  </a:txBody>
                  <a:tcPr marL="50800" marR="50800" marT="50800" marB="50800" anchor="t" anchorCtr="0" horzOverflow="overflow">
                    <a:noFill/>
                  </a:tcPr>
                </a:tc>
                <a:tc>
                  <a:txBody>
                    <a:bodyPr/>
                    <a:lstStyle/>
                    <a:p>
                      <a:pPr defTabSz="457200">
                        <a:defRPr i="1">
                          <a:latin typeface="CMU Serif"/>
                          <a:ea typeface="CMU Serif"/>
                          <a:cs typeface="CMU Serif"/>
                          <a:sym typeface="CMU Serif"/>
                        </a:defRPr>
                      </a:pPr>
                    </a:p>
                  </a:txBody>
                  <a:tcPr marL="50800" marR="50800" marT="50800" marB="50800" anchor="t" anchorCtr="0" horzOverflow="overflow">
                    <a:noFill/>
                  </a:tcPr>
                </a:tc>
              </a:tr>
              <a:tr h="368300">
                <a:tc>
                  <a:txBody>
                    <a:bodyPr/>
                    <a:lstStyle/>
                    <a:p>
                      <a:pPr defTabSz="457200">
                        <a:defRPr sz="1800"/>
                      </a:pPr>
                      <a:r>
                        <a:rPr sz="1600">
                          <a:latin typeface="CMU Serif"/>
                          <a:ea typeface="CMU Serif"/>
                          <a:cs typeface="CMU Serif"/>
                          <a:sym typeface="CMU Serif"/>
                        </a:rPr>
                        <a:t>Volumetric tidal heating</a:t>
                      </a:r>
                    </a:p>
                  </a:txBody>
                  <a:tcPr marL="50800" marR="50800" marT="50800" marB="50800" anchor="t" anchorCtr="0" horzOverflow="overflow">
                    <a:noFill/>
                  </a:tcPr>
                </a:tc>
                <a:tc>
                  <a:txBody>
                    <a:bodyPr/>
                    <a:lstStyle/>
                    <a:p>
                      <a:pPr defTabSz="457200">
                        <a:defRPr i="1">
                          <a:latin typeface="CMU Serif"/>
                          <a:ea typeface="CMU Serif"/>
                          <a:cs typeface="CMU Serif"/>
                          <a:sym typeface="CMU Serif"/>
                        </a:defRPr>
                      </a:pPr>
                    </a:p>
                  </a:txBody>
                  <a:tcPr marL="50800" marR="50800" marT="50800" marB="50800" anchor="t" anchorCtr="0" horzOverflow="overflow">
                    <a:noFill/>
                  </a:tcPr>
                </a:tc>
              </a:tr>
            </a:tbl>
          </a:graphicData>
        </a:graphic>
      </p:graphicFrame>
      <p:sp>
        <p:nvSpPr>
          <p:cNvPr id="212" name="Equation"/>
          <p:cNvSpPr txBox="1"/>
          <p:nvPr/>
        </p:nvSpPr>
        <p:spPr>
          <a:xfrm>
            <a:off x="3052064" y="9469835"/>
            <a:ext cx="94997" cy="99315"/>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1700" i="1">
                      <a:solidFill>
                        <a:srgbClr val="000000"/>
                      </a:solidFill>
                      <a:latin typeface="Cambria Math" panose="02040503050406030204" pitchFamily="18" charset="0"/>
                    </a:rPr>
                    <m:t>ν</m:t>
                  </m:r>
                </m:oMath>
              </m:oMathPara>
            </a14:m>
            <a:endParaRPr sz="1700"/>
          </a:p>
        </p:txBody>
      </p:sp>
      <p:sp>
        <p:nvSpPr>
          <p:cNvPr id="213" name="Equation"/>
          <p:cNvSpPr txBox="1"/>
          <p:nvPr/>
        </p:nvSpPr>
        <p:spPr>
          <a:xfrm>
            <a:off x="9524644" y="8697787"/>
            <a:ext cx="137300" cy="214517"/>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1900" i="1">
                      <a:solidFill>
                        <a:srgbClr val="000000"/>
                      </a:solidFill>
                      <a:latin typeface="Cambria Math" panose="02040503050406030204" pitchFamily="18" charset="0"/>
                    </a:rPr>
                    <m:t>ϕ</m:t>
                  </m:r>
                </m:oMath>
              </m:oMathPara>
            </a14:m>
            <a:endParaRPr sz="1900"/>
          </a:p>
        </p:txBody>
      </p:sp>
      <p:sp>
        <p:nvSpPr>
          <p:cNvPr id="214" name="Equation"/>
          <p:cNvSpPr txBox="1"/>
          <p:nvPr/>
        </p:nvSpPr>
        <p:spPr>
          <a:xfrm>
            <a:off x="9541630" y="9125856"/>
            <a:ext cx="103328" cy="104014"/>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1800" i="1">
                      <a:solidFill>
                        <a:srgbClr val="000000"/>
                      </a:solidFill>
                      <a:latin typeface="Cambria Math" panose="02040503050406030204" pitchFamily="18" charset="0"/>
                    </a:rPr>
                    <m:t>κ</m:t>
                  </m:r>
                </m:oMath>
              </m:oMathPara>
            </a14:m>
          </a:p>
        </p:txBody>
      </p:sp>
      <p:sp>
        <p:nvSpPr>
          <p:cNvPr id="215" name="Equation"/>
          <p:cNvSpPr txBox="1"/>
          <p:nvPr/>
        </p:nvSpPr>
        <p:spPr>
          <a:xfrm>
            <a:off x="9544424" y="9494222"/>
            <a:ext cx="132894" cy="131471"/>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1600" i="1">
                      <a:solidFill>
                        <a:srgbClr val="000000"/>
                      </a:solidFill>
                      <a:latin typeface="Cambria Math" panose="02040503050406030204" pitchFamily="18" charset="0"/>
                    </a:rPr>
                    <m:t>ψ</m:t>
                  </m:r>
                </m:oMath>
              </m:oMathPara>
            </a14:m>
            <a:endParaRPr sz="1600"/>
          </a:p>
        </p:txBody>
      </p:sp>
      <p:sp>
        <p:nvSpPr>
          <p:cNvPr id="216" name="Equation"/>
          <p:cNvSpPr txBox="1"/>
          <p:nvPr/>
        </p:nvSpPr>
        <p:spPr>
          <a:xfrm>
            <a:off x="12347549" y="7989342"/>
            <a:ext cx="96292" cy="187618"/>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1700" i="1">
                      <a:solidFill>
                        <a:srgbClr val="000000"/>
                      </a:solidFill>
                      <a:latin typeface="Cambria Math" panose="02040503050406030204" pitchFamily="18" charset="0"/>
                    </a:rPr>
                    <m:t>ζ</m:t>
                  </m:r>
                </m:oMath>
              </m:oMathPara>
            </a14:m>
            <a:endParaRPr sz="1700"/>
          </a:p>
        </p:txBody>
      </p:sp>
      <p:sp>
        <p:nvSpPr>
          <p:cNvPr id="217" name="Equation"/>
          <p:cNvSpPr txBox="1"/>
          <p:nvPr/>
        </p:nvSpPr>
        <p:spPr>
          <a:xfrm>
            <a:off x="12328370" y="9102349"/>
            <a:ext cx="134650" cy="151027"/>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sSub>
                    <m:e>
                      <m:r>
                        <a:rPr xmlns:a="http://schemas.openxmlformats.org/drawingml/2006/main" sz="1700" i="1">
                          <a:solidFill>
                            <a:srgbClr val="000000"/>
                          </a:solidFill>
                          <a:latin typeface="Cambria Math" panose="02040503050406030204" pitchFamily="18" charset="0"/>
                        </a:rPr>
                        <m:t>η</m:t>
                      </m:r>
                    </m:e>
                    <m:sub>
                      <m:r>
                        <a:rPr xmlns:a="http://schemas.openxmlformats.org/drawingml/2006/main" sz="1700" i="1">
                          <a:solidFill>
                            <a:srgbClr val="000000"/>
                          </a:solidFill>
                          <a:latin typeface="Cambria Math" panose="02040503050406030204" pitchFamily="18" charset="0"/>
                        </a:rPr>
                        <m:t>l</m:t>
                      </m:r>
                    </m:sub>
                  </m:sSub>
                </m:oMath>
              </m:oMathPara>
            </a14:m>
            <a:endParaRPr sz="1700"/>
          </a:p>
        </p:txBody>
      </p:sp>
      <p:sp>
        <p:nvSpPr>
          <p:cNvPr id="218" name="Equation"/>
          <p:cNvSpPr txBox="1"/>
          <p:nvPr/>
        </p:nvSpPr>
        <p:spPr>
          <a:xfrm>
            <a:off x="12271984" y="9424496"/>
            <a:ext cx="247422" cy="189993"/>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m:rPr>
                      <m:sty m:val="p"/>
                    </m:rPr>
                    <a:rPr xmlns:a="http://schemas.openxmlformats.org/drawingml/2006/main" sz="1700" i="1">
                      <a:solidFill>
                        <a:srgbClr val="000000"/>
                      </a:solidFill>
                      <a:latin typeface="Cambria Math" panose="02040503050406030204" pitchFamily="18" charset="0"/>
                    </a:rPr>
                    <m:t>Δ</m:t>
                  </m:r>
                  <m:r>
                    <a:rPr xmlns:a="http://schemas.openxmlformats.org/drawingml/2006/main" sz="1700" i="1">
                      <a:solidFill>
                        <a:srgbClr val="000000"/>
                      </a:solidFill>
                      <a:latin typeface="Cambria Math" panose="02040503050406030204" pitchFamily="18" charset="0"/>
                    </a:rPr>
                    <m:t>ρ</m:t>
                  </m:r>
                </m:oMath>
              </m:oMathPara>
            </a14:m>
            <a:endParaRPr sz="1700"/>
          </a:p>
        </p:txBody>
      </p:sp>
      <p:sp>
        <p:nvSpPr>
          <p:cNvPr id="219" name="Rectangle"/>
          <p:cNvSpPr/>
          <p:nvPr/>
        </p:nvSpPr>
        <p:spPr>
          <a:xfrm>
            <a:off x="574039" y="4807920"/>
            <a:ext cx="12103426" cy="980088"/>
          </a:xfrm>
          <a:prstGeom prst="rect">
            <a:avLst/>
          </a:prstGeom>
          <a:solidFill>
            <a:srgbClr val="FFFFFF"/>
          </a:solidFill>
          <a:ln w="25400">
            <a:solidFill>
              <a:srgbClr val="000000"/>
            </a:solidFill>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220" name="frac_partial_H_p.pdf" descr="frac_partial_H_p.pdf"/>
          <p:cNvPicPr>
            <a:picLocks noChangeAspect="1"/>
          </p:cNvPicPr>
          <p:nvPr/>
        </p:nvPicPr>
        <p:blipFill>
          <a:blip r:embed="rId6">
            <a:extLst/>
          </a:blip>
          <a:stretch>
            <a:fillRect/>
          </a:stretch>
        </p:blipFill>
        <p:spPr>
          <a:xfrm>
            <a:off x="721522" y="5002091"/>
            <a:ext cx="11808461" cy="630268"/>
          </a:xfrm>
          <a:prstGeom prst="rect">
            <a:avLst/>
          </a:prstGeom>
          <a:ln w="12700">
            <a:miter lim="400000"/>
          </a:ln>
        </p:spPr>
      </p:pic>
      <p:sp>
        <p:nvSpPr>
          <p:cNvPr id="221" name="Line"/>
          <p:cNvSpPr/>
          <p:nvPr/>
        </p:nvSpPr>
        <p:spPr>
          <a:xfrm>
            <a:off x="9225911" y="621848"/>
            <a:ext cx="3500218" cy="216369"/>
          </a:xfrm>
          <a:custGeom>
            <a:avLst/>
            <a:gdLst/>
            <a:ahLst/>
            <a:cxnLst>
              <a:cxn ang="0">
                <a:pos x="wd2" y="hd2"/>
              </a:cxn>
              <a:cxn ang="5400000">
                <a:pos x="wd2" y="hd2"/>
              </a:cxn>
              <a:cxn ang="10800000">
                <a:pos x="wd2" y="hd2"/>
              </a:cxn>
              <a:cxn ang="16200000">
                <a:pos x="wd2" y="hd2"/>
              </a:cxn>
            </a:cxnLst>
            <a:rect l="0" t="0" r="r" b="b"/>
            <a:pathLst>
              <a:path w="21600" h="20931" fill="norm" stroke="1" extrusionOk="0">
                <a:moveTo>
                  <a:pt x="0" y="20931"/>
                </a:moveTo>
                <a:cubicBezTo>
                  <a:pt x="3358" y="7709"/>
                  <a:pt x="6804" y="701"/>
                  <a:pt x="10266" y="50"/>
                </a:cubicBezTo>
                <a:cubicBezTo>
                  <a:pt x="14086" y="-669"/>
                  <a:pt x="17895" y="6350"/>
                  <a:pt x="21600" y="20931"/>
                </a:cubicBezTo>
              </a:path>
            </a:pathLst>
          </a:custGeom>
          <a:ln w="25400">
            <a:solidFill>
              <a:srgbClr val="000000"/>
            </a:solidFill>
            <a:custDash>
              <a:ds d="200000" sp="200000"/>
            </a:custDash>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22" name="Equation"/>
          <p:cNvSpPr txBox="1"/>
          <p:nvPr/>
        </p:nvSpPr>
        <p:spPr>
          <a:xfrm>
            <a:off x="8264061" y="681827"/>
            <a:ext cx="777744" cy="277832"/>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2400" i="1">
                      <a:solidFill>
                        <a:srgbClr val="000000"/>
                      </a:solidFill>
                      <a:latin typeface="Cambria Math" panose="02040503050406030204" pitchFamily="18" charset="0"/>
                    </a:rPr>
                    <m:t>T</m:t>
                  </m:r>
                  <m:r>
                    <a:rPr xmlns:a="http://schemas.openxmlformats.org/drawingml/2006/main" sz="2400" i="1">
                      <a:solidFill>
                        <a:srgbClr val="000000"/>
                      </a:solidFill>
                      <a:latin typeface="Cambria Math" panose="02040503050406030204" pitchFamily="18" charset="0"/>
                    </a:rPr>
                    <m:t>=</m:t>
                  </m:r>
                  <m:sSub>
                    <m:e>
                      <m:r>
                        <a:rPr xmlns:a="http://schemas.openxmlformats.org/drawingml/2006/main" sz="2400" i="1">
                          <a:solidFill>
                            <a:srgbClr val="000000"/>
                          </a:solidFill>
                          <a:latin typeface="Cambria Math" panose="02040503050406030204" pitchFamily="18" charset="0"/>
                        </a:rPr>
                        <m:t>T</m:t>
                      </m:r>
                    </m:e>
                    <m:sub>
                      <m:r>
                        <a:rPr xmlns:a="http://schemas.openxmlformats.org/drawingml/2006/main" sz="2400" i="1">
                          <a:solidFill>
                            <a:srgbClr val="000000"/>
                          </a:solidFill>
                          <a:latin typeface="Cambria Math" panose="02040503050406030204" pitchFamily="18" charset="0"/>
                        </a:rPr>
                        <m:t>e</m:t>
                      </m:r>
                    </m:sub>
                  </m:sSub>
                </m:oMath>
              </m:oMathPara>
            </a14:m>
            <a:endParaRPr sz="2400"/>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4" name="overall_example_thin_new.png" descr="overall_example_thin_new.png"/>
          <p:cNvPicPr>
            <a:picLocks noChangeAspect="1"/>
          </p:cNvPicPr>
          <p:nvPr/>
        </p:nvPicPr>
        <p:blipFill>
          <a:blip r:embed="rId2">
            <a:extLst/>
          </a:blip>
          <a:srcRect l="0" t="5196" r="0" b="0"/>
          <a:stretch>
            <a:fillRect/>
          </a:stretch>
        </p:blipFill>
        <p:spPr>
          <a:xfrm>
            <a:off x="306585" y="1661081"/>
            <a:ext cx="12391741" cy="7008466"/>
          </a:xfrm>
          <a:prstGeom prst="rect">
            <a:avLst/>
          </a:prstGeom>
          <a:ln w="12700">
            <a:miter lim="400000"/>
          </a:ln>
        </p:spPr>
      </p:pic>
      <p:sp>
        <p:nvSpPr>
          <p:cNvPr id="225" name="Example solution"/>
          <p:cNvSpPr txBox="1"/>
          <p:nvPr/>
        </p:nvSpPr>
        <p:spPr>
          <a:xfrm>
            <a:off x="155803" y="155550"/>
            <a:ext cx="2613356"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Example solution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7" name="h-te-plots.png" descr="h-te-plots.png"/>
          <p:cNvPicPr>
            <a:picLocks noChangeAspect="1"/>
          </p:cNvPicPr>
          <p:nvPr/>
        </p:nvPicPr>
        <p:blipFill>
          <a:blip r:embed="rId2">
            <a:extLst/>
          </a:blip>
          <a:srcRect l="0" t="0" r="31283" b="0"/>
          <a:stretch>
            <a:fillRect/>
          </a:stretch>
        </p:blipFill>
        <p:spPr>
          <a:xfrm>
            <a:off x="116879" y="1901428"/>
            <a:ext cx="12771070" cy="5950647"/>
          </a:xfrm>
          <a:prstGeom prst="rect">
            <a:avLst/>
          </a:prstGeom>
          <a:ln w="12700">
            <a:miter lim="400000"/>
          </a:ln>
        </p:spPr>
      </p:pic>
      <p:pic>
        <p:nvPicPr>
          <p:cNvPr id="228" name="overall_example_thin_new.png" descr="overall_example_thin_new.png"/>
          <p:cNvPicPr>
            <a:picLocks noChangeAspect="1"/>
          </p:cNvPicPr>
          <p:nvPr/>
        </p:nvPicPr>
        <p:blipFill>
          <a:blip r:embed="rId3">
            <a:extLst/>
          </a:blip>
          <a:srcRect l="40683" t="5196" r="15562" b="0"/>
          <a:stretch>
            <a:fillRect/>
          </a:stretch>
        </p:blipFill>
        <p:spPr>
          <a:xfrm>
            <a:off x="11240137" y="7508823"/>
            <a:ext cx="1715404" cy="2217364"/>
          </a:xfrm>
          <a:prstGeom prst="rect">
            <a:avLst/>
          </a:prstGeom>
          <a:ln w="12700">
            <a:miter lim="400000"/>
          </a:ln>
        </p:spPr>
      </p:pic>
      <p:sp>
        <p:nvSpPr>
          <p:cNvPr id="229" name="Observable model outputs"/>
          <p:cNvSpPr txBox="1"/>
          <p:nvPr/>
        </p:nvSpPr>
        <p:spPr>
          <a:xfrm>
            <a:off x="155803" y="155550"/>
            <a:ext cx="3952038"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Observable model outputs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35" name="Group"/>
          <p:cNvGrpSpPr/>
          <p:nvPr/>
        </p:nvGrpSpPr>
        <p:grpSpPr>
          <a:xfrm>
            <a:off x="4197155" y="5035412"/>
            <a:ext cx="8131184" cy="4359495"/>
            <a:chOff x="0" y="0"/>
            <a:chExt cx="8131183" cy="4359494"/>
          </a:xfrm>
        </p:grpSpPr>
        <p:pic>
          <p:nvPicPr>
            <p:cNvPr id="231" name="eta_vary.png" descr="eta_vary.png"/>
            <p:cNvPicPr>
              <a:picLocks noChangeAspect="1"/>
            </p:cNvPicPr>
            <p:nvPr/>
          </p:nvPicPr>
          <p:blipFill>
            <a:blip r:embed="rId2">
              <a:extLst/>
            </a:blip>
            <a:srcRect l="0" t="3363" r="0" b="0"/>
            <a:stretch>
              <a:fillRect/>
            </a:stretch>
          </p:blipFill>
          <p:spPr>
            <a:xfrm>
              <a:off x="0" y="290452"/>
              <a:ext cx="4185261" cy="4065032"/>
            </a:xfrm>
            <a:prstGeom prst="rect">
              <a:avLst/>
            </a:prstGeom>
            <a:ln w="12700" cap="flat">
              <a:noFill/>
              <a:miter lim="400000"/>
            </a:ln>
            <a:effectLst/>
          </p:spPr>
        </p:pic>
        <p:pic>
          <p:nvPicPr>
            <p:cNvPr id="232" name="etal_vary.png" descr="etal_vary.png"/>
            <p:cNvPicPr>
              <a:picLocks noChangeAspect="1"/>
            </p:cNvPicPr>
            <p:nvPr/>
          </p:nvPicPr>
          <p:blipFill>
            <a:blip r:embed="rId3">
              <a:extLst/>
            </a:blip>
            <a:srcRect l="9953" t="3425" r="0" b="0"/>
            <a:stretch>
              <a:fillRect/>
            </a:stretch>
          </p:blipFill>
          <p:spPr>
            <a:xfrm>
              <a:off x="4353545" y="289276"/>
              <a:ext cx="3777639" cy="4070219"/>
            </a:xfrm>
            <a:prstGeom prst="rect">
              <a:avLst/>
            </a:prstGeom>
            <a:ln w="12700" cap="flat">
              <a:noFill/>
              <a:miter lim="400000"/>
            </a:ln>
            <a:effectLst/>
          </p:spPr>
        </p:pic>
        <p:sp>
          <p:nvSpPr>
            <p:cNvPr id="233" name="a)"/>
            <p:cNvSpPr txBox="1"/>
            <p:nvPr/>
          </p:nvSpPr>
          <p:spPr>
            <a:xfrm>
              <a:off x="397466" y="8798"/>
              <a:ext cx="411207" cy="4941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just" defTabSz="457200">
                <a:defRPr b="0" sz="1700">
                  <a:latin typeface="CMU Serif"/>
                  <a:ea typeface="CMU Serif"/>
                  <a:cs typeface="CMU Serif"/>
                  <a:sym typeface="CMU Serif"/>
                </a:defRPr>
              </a:lvl1pPr>
            </a:lstStyle>
            <a:p>
              <a:pPr/>
              <a:r>
                <a:t>a)</a:t>
              </a:r>
            </a:p>
          </p:txBody>
        </p:sp>
        <p:sp>
          <p:nvSpPr>
            <p:cNvPr id="234" name="b)"/>
            <p:cNvSpPr txBox="1"/>
            <p:nvPr/>
          </p:nvSpPr>
          <p:spPr>
            <a:xfrm>
              <a:off x="4335382" y="0"/>
              <a:ext cx="411206" cy="4941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just" defTabSz="457200">
                <a:defRPr b="0" sz="1700">
                  <a:latin typeface="CMU Serif"/>
                  <a:ea typeface="CMU Serif"/>
                  <a:cs typeface="CMU Serif"/>
                  <a:sym typeface="CMU Serif"/>
                </a:defRPr>
              </a:lvl1pPr>
            </a:lstStyle>
            <a:p>
              <a:pPr/>
              <a:r>
                <a:t>b)</a:t>
              </a:r>
            </a:p>
          </p:txBody>
        </p:sp>
      </p:grpSp>
      <p:grpSp>
        <p:nvGrpSpPr>
          <p:cNvPr id="239" name="Group"/>
          <p:cNvGrpSpPr/>
          <p:nvPr/>
        </p:nvGrpSpPr>
        <p:grpSpPr>
          <a:xfrm>
            <a:off x="4197155" y="632810"/>
            <a:ext cx="8131184" cy="4199822"/>
            <a:chOff x="0" y="0"/>
            <a:chExt cx="8131182" cy="4199821"/>
          </a:xfrm>
        </p:grpSpPr>
        <p:pic>
          <p:nvPicPr>
            <p:cNvPr id="236" name="Pc_vary.png" descr="Pc_vary.png"/>
            <p:cNvPicPr>
              <a:picLocks noChangeAspect="1"/>
            </p:cNvPicPr>
            <p:nvPr/>
          </p:nvPicPr>
          <p:blipFill>
            <a:blip r:embed="rId4">
              <a:extLst/>
            </a:blip>
            <a:srcRect l="0" t="3649" r="0" b="0"/>
            <a:stretch>
              <a:fillRect/>
            </a:stretch>
          </p:blipFill>
          <p:spPr>
            <a:xfrm>
              <a:off x="0" y="280819"/>
              <a:ext cx="8131183" cy="3919003"/>
            </a:xfrm>
            <a:prstGeom prst="rect">
              <a:avLst/>
            </a:prstGeom>
            <a:ln w="12700" cap="flat">
              <a:noFill/>
              <a:miter lim="400000"/>
            </a:ln>
            <a:effectLst/>
          </p:spPr>
        </p:pic>
        <p:sp>
          <p:nvSpPr>
            <p:cNvPr id="237" name="a)"/>
            <p:cNvSpPr txBox="1"/>
            <p:nvPr/>
          </p:nvSpPr>
          <p:spPr>
            <a:xfrm>
              <a:off x="386004" y="0"/>
              <a:ext cx="412307" cy="4955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just" defTabSz="457200">
                <a:defRPr b="0" sz="1700">
                  <a:latin typeface="CMU Serif"/>
                  <a:ea typeface="CMU Serif"/>
                  <a:cs typeface="CMU Serif"/>
                  <a:sym typeface="CMU Serif"/>
                </a:defRPr>
              </a:lvl1pPr>
            </a:lstStyle>
            <a:p>
              <a:pPr/>
              <a:r>
                <a:t>a)</a:t>
              </a:r>
            </a:p>
          </p:txBody>
        </p:sp>
        <p:sp>
          <p:nvSpPr>
            <p:cNvPr id="238" name="b)"/>
            <p:cNvSpPr txBox="1"/>
            <p:nvPr/>
          </p:nvSpPr>
          <p:spPr>
            <a:xfrm>
              <a:off x="4375934" y="0"/>
              <a:ext cx="412307" cy="4955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just" defTabSz="457200">
                <a:defRPr b="0" sz="1700">
                  <a:latin typeface="CMU Serif"/>
                  <a:ea typeface="CMU Serif"/>
                  <a:cs typeface="CMU Serif"/>
                  <a:sym typeface="CMU Serif"/>
                </a:defRPr>
              </a:lvl1pPr>
            </a:lstStyle>
            <a:p>
              <a:pPr/>
              <a:r>
                <a:t>b)</a:t>
              </a:r>
            </a:p>
          </p:txBody>
        </p:sp>
      </p:grpSp>
      <p:sp>
        <p:nvSpPr>
          <p:cNvPr id="240" name="Decompacting boundary layer"/>
          <p:cNvSpPr txBox="1"/>
          <p:nvPr/>
        </p:nvSpPr>
        <p:spPr>
          <a:xfrm>
            <a:off x="155803" y="155550"/>
            <a:ext cx="4488181"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Decompacting boundary layer</a:t>
            </a:r>
          </a:p>
        </p:txBody>
      </p:sp>
      <p:sp>
        <p:nvSpPr>
          <p:cNvPr id="241" name="Equation"/>
          <p:cNvSpPr txBox="1"/>
          <p:nvPr/>
        </p:nvSpPr>
        <p:spPr>
          <a:xfrm>
            <a:off x="2020063" y="2990364"/>
            <a:ext cx="267714" cy="277832"/>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sSub>
                    <m:e>
                      <m:r>
                        <a:rPr xmlns:a="http://schemas.openxmlformats.org/drawingml/2006/main" sz="2400" i="1">
                          <a:solidFill>
                            <a:srgbClr val="000000"/>
                          </a:solidFill>
                          <a:latin typeface="Cambria Math" panose="02040503050406030204" pitchFamily="18" charset="0"/>
                        </a:rPr>
                        <m:t>P</m:t>
                      </m:r>
                    </m:e>
                    <m:sub>
                      <m:r>
                        <a:rPr xmlns:a="http://schemas.openxmlformats.org/drawingml/2006/main" sz="2400" i="1">
                          <a:solidFill>
                            <a:srgbClr val="000000"/>
                          </a:solidFill>
                          <a:latin typeface="Cambria Math" panose="02040503050406030204" pitchFamily="18" charset="0"/>
                        </a:rPr>
                        <m:t>c</m:t>
                      </m:r>
                    </m:sub>
                  </m:sSub>
                </m:oMath>
              </m:oMathPara>
            </a14:m>
            <a:endParaRPr sz="2400"/>
          </a:p>
        </p:txBody>
      </p:sp>
      <p:sp>
        <p:nvSpPr>
          <p:cNvPr id="242" name="Critical extraction pressure"/>
          <p:cNvSpPr txBox="1"/>
          <p:nvPr/>
        </p:nvSpPr>
        <p:spPr>
          <a:xfrm>
            <a:off x="453136" y="2405253"/>
            <a:ext cx="3401569" cy="4117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pPr/>
            <a:r>
              <a:t>Critical extraction pressure</a:t>
            </a:r>
          </a:p>
        </p:txBody>
      </p:sp>
      <p:sp>
        <p:nvSpPr>
          <p:cNvPr id="243" name="Shear viscosity…"/>
          <p:cNvSpPr txBox="1"/>
          <p:nvPr/>
        </p:nvSpPr>
        <p:spPr>
          <a:xfrm>
            <a:off x="1179449" y="5862194"/>
            <a:ext cx="1948943" cy="1046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000"/>
            </a:pPr>
            <a:r>
              <a:t>Shear viscosity</a:t>
            </a:r>
          </a:p>
          <a:p>
            <a:pPr>
              <a:defRPr sz="2000"/>
            </a:pPr>
            <a:r>
              <a:t>and </a:t>
            </a:r>
          </a:p>
          <a:p>
            <a:pPr>
              <a:defRPr sz="2000"/>
            </a:pPr>
            <a:r>
              <a:t>melt viscosity</a:t>
            </a:r>
          </a:p>
        </p:txBody>
      </p:sp>
      <p:sp>
        <p:nvSpPr>
          <p:cNvPr id="244" name="Equation"/>
          <p:cNvSpPr txBox="1"/>
          <p:nvPr/>
        </p:nvSpPr>
        <p:spPr>
          <a:xfrm>
            <a:off x="1830016" y="7188272"/>
            <a:ext cx="647808" cy="213215"/>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2400" i="1">
                      <a:solidFill>
                        <a:srgbClr val="000000"/>
                      </a:solidFill>
                      <a:latin typeface="Cambria Math" panose="02040503050406030204" pitchFamily="18" charset="0"/>
                    </a:rPr>
                    <m:t>η</m:t>
                  </m:r>
                  <m:sSub>
                    <m:e>
                      <m:r>
                        <a:rPr xmlns:a="http://schemas.openxmlformats.org/drawingml/2006/main" sz="2400" i="1">
                          <a:solidFill>
                            <a:srgbClr val="000000"/>
                          </a:solidFill>
                          <a:latin typeface="Cambria Math" panose="02040503050406030204" pitchFamily="18" charset="0"/>
                        </a:rPr>
                        <m:t>η</m:t>
                      </m:r>
                    </m:e>
                    <m:sub>
                      <m:r>
                        <a:rPr xmlns:a="http://schemas.openxmlformats.org/drawingml/2006/main" sz="2400" i="1">
                          <a:solidFill>
                            <a:srgbClr val="000000"/>
                          </a:solidFill>
                          <a:latin typeface="Cambria Math" panose="02040503050406030204" pitchFamily="18" charset="0"/>
                        </a:rPr>
                        <m:t>l</m:t>
                      </m:r>
                    </m:sub>
                  </m:sSub>
                </m:oMath>
              </m:oMathPara>
            </a14:m>
            <a:endParaRPr sz="2400"/>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Magmatic emplacement is a fundamental control on Io’s crustal thickness.…"/>
          <p:cNvSpPr txBox="1"/>
          <p:nvPr/>
        </p:nvSpPr>
        <p:spPr>
          <a:xfrm>
            <a:off x="544452" y="1627034"/>
            <a:ext cx="11915896" cy="411531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457200" indent="-457200" algn="just" defTabSz="457200">
              <a:spcBef>
                <a:spcPts val="2000"/>
              </a:spcBef>
              <a:buSzPct val="150000"/>
              <a:buChar char="•"/>
              <a:defRPr b="0" sz="2300"/>
            </a:pPr>
            <a:r>
              <a:t>Magmatic emplacement is a fundamental control on Io’s crustal thickness.</a:t>
            </a:r>
          </a:p>
          <a:p>
            <a:pPr marL="457200" indent="-457200" algn="just" defTabSz="457200">
              <a:spcBef>
                <a:spcPts val="2000"/>
              </a:spcBef>
              <a:buSzPct val="150000"/>
              <a:buChar char="•"/>
              <a:defRPr b="0" sz="2300"/>
            </a:pPr>
            <a:r>
              <a:t>A high melt fraction region can form beneath Io’s crust if either i) Io’s shear viscosity and melt viscosities are relatively high, or ii) it is difficult for magma to migrate from Io’s mantle into the crust.</a:t>
            </a:r>
          </a:p>
          <a:p>
            <a:pPr marL="457200" indent="-457200" algn="just" defTabSz="457200">
              <a:spcBef>
                <a:spcPts val="2000"/>
              </a:spcBef>
              <a:buSzPct val="150000"/>
              <a:buChar char="•"/>
              <a:defRPr b="0" sz="2300"/>
            </a:pPr>
            <a:r>
              <a:t>If shear viscosity and melt viscosities are low, and melt can easily pass from Io’s mantle into the crust, a high melt fraction region will not develop.</a:t>
            </a:r>
          </a:p>
          <a:p>
            <a:pPr marL="457200" indent="-457200" algn="just" defTabSz="457200">
              <a:spcBef>
                <a:spcPts val="2000"/>
              </a:spcBef>
              <a:buSzPct val="150000"/>
              <a:buChar char="•"/>
              <a:defRPr b="0" sz="2300"/>
            </a:pPr>
            <a:r>
              <a:t>This would imply a relatively uniform mantle and little drive for radial partitioning of tidal heating.</a:t>
            </a:r>
          </a:p>
        </p:txBody>
      </p:sp>
      <p:sp>
        <p:nvSpPr>
          <p:cNvPr id="247" name="Conclusions"/>
          <p:cNvSpPr txBox="1"/>
          <p:nvPr/>
        </p:nvSpPr>
        <p:spPr>
          <a:xfrm>
            <a:off x="5545175" y="705860"/>
            <a:ext cx="191445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Conclusions</a:t>
            </a:r>
          </a:p>
        </p:txBody>
      </p:sp>
      <p:sp>
        <p:nvSpPr>
          <p:cNvPr id="248" name="dan.spencer@earth.ox.ac.uk"/>
          <p:cNvSpPr txBox="1"/>
          <p:nvPr/>
        </p:nvSpPr>
        <p:spPr>
          <a:xfrm>
            <a:off x="8694496" y="9099737"/>
            <a:ext cx="4225138"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dan.spencer@earth.ox.ac.uk</a:t>
            </a:r>
          </a:p>
        </p:txBody>
      </p:sp>
      <p:sp>
        <p:nvSpPr>
          <p:cNvPr id="249" name="Spencer_space"/>
          <p:cNvSpPr txBox="1"/>
          <p:nvPr/>
        </p:nvSpPr>
        <p:spPr>
          <a:xfrm>
            <a:off x="843813" y="9099737"/>
            <a:ext cx="2349704"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Spencer_space</a:t>
            </a:r>
          </a:p>
        </p:txBody>
      </p:sp>
      <p:pic>
        <p:nvPicPr>
          <p:cNvPr id="250" name="twitter.png" descr="twitter.png"/>
          <p:cNvPicPr>
            <a:picLocks noChangeAspect="1"/>
          </p:cNvPicPr>
          <p:nvPr/>
        </p:nvPicPr>
        <p:blipFill>
          <a:blip r:embed="rId2">
            <a:extLst/>
          </a:blip>
          <a:stretch>
            <a:fillRect/>
          </a:stretch>
        </p:blipFill>
        <p:spPr>
          <a:xfrm>
            <a:off x="181846" y="9086739"/>
            <a:ext cx="599821" cy="487055"/>
          </a:xfrm>
          <a:prstGeom prst="rect">
            <a:avLst/>
          </a:prstGeom>
          <a:ln w="12700">
            <a:miter lim="400000"/>
          </a:ln>
        </p:spPr>
      </p:pic>
      <p:sp>
        <p:nvSpPr>
          <p:cNvPr id="251" name="Future work"/>
          <p:cNvSpPr txBox="1"/>
          <p:nvPr/>
        </p:nvSpPr>
        <p:spPr>
          <a:xfrm>
            <a:off x="605476" y="5855310"/>
            <a:ext cx="1864463"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Future work</a:t>
            </a:r>
          </a:p>
        </p:txBody>
      </p:sp>
      <p:sp>
        <p:nvSpPr>
          <p:cNvPr id="252" name="Include a compositional model"/>
          <p:cNvSpPr txBox="1"/>
          <p:nvPr/>
        </p:nvSpPr>
        <p:spPr>
          <a:xfrm>
            <a:off x="738530" y="6376022"/>
            <a:ext cx="4903852"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333375" indent="-333375" algn="l">
              <a:buSzPct val="145000"/>
              <a:buChar char="•"/>
            </a:lvl1pPr>
          </a:lstStyle>
          <a:p>
            <a:pPr/>
            <a:r>
              <a:t>Include a compositional model</a:t>
            </a:r>
          </a:p>
        </p:txBody>
      </p:sp>
      <p:sp>
        <p:nvSpPr>
          <p:cNvPr id="253" name="Does melting in a stratified Io help explain Io’s different eruption styles, crustal thicknesses, and lava temperatures?"/>
          <p:cNvSpPr txBox="1"/>
          <p:nvPr/>
        </p:nvSpPr>
        <p:spPr>
          <a:xfrm>
            <a:off x="1610025" y="6896734"/>
            <a:ext cx="9784750" cy="8296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i="1"/>
            </a:lvl1pPr>
          </a:lstStyle>
          <a:p>
            <a:pPr/>
            <a:r>
              <a:t>Does melting in a stratified Io help explain Io’s different eruption styles, crustal thicknesses, and lava temperatures?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