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28"/>
  </p:notesMasterIdLst>
  <p:sldIdLst>
    <p:sldId id="258" r:id="rId2"/>
    <p:sldId id="360" r:id="rId3"/>
    <p:sldId id="399" r:id="rId4"/>
    <p:sldId id="286" r:id="rId5"/>
    <p:sldId id="279" r:id="rId6"/>
    <p:sldId id="382" r:id="rId7"/>
    <p:sldId id="371" r:id="rId8"/>
    <p:sldId id="293" r:id="rId9"/>
    <p:sldId id="394" r:id="rId10"/>
    <p:sldId id="260" r:id="rId11"/>
    <p:sldId id="256" r:id="rId12"/>
    <p:sldId id="298" r:id="rId13"/>
    <p:sldId id="390" r:id="rId14"/>
    <p:sldId id="391" r:id="rId15"/>
    <p:sldId id="383" r:id="rId16"/>
    <p:sldId id="313" r:id="rId17"/>
    <p:sldId id="282" r:id="rId18"/>
    <p:sldId id="302" r:id="rId19"/>
    <p:sldId id="263" r:id="rId20"/>
    <p:sldId id="264" r:id="rId21"/>
    <p:sldId id="269" r:id="rId22"/>
    <p:sldId id="276" r:id="rId23"/>
    <p:sldId id="283" r:id="rId24"/>
    <p:sldId id="306" r:id="rId25"/>
    <p:sldId id="307" r:id="rId26"/>
    <p:sldId id="35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11"/>
    <p:restoredTop sz="94630"/>
  </p:normalViewPr>
  <p:slideViewPr>
    <p:cSldViewPr snapToGrid="0" snapToObjects="1">
      <p:cViewPr>
        <p:scale>
          <a:sx n="106" d="100"/>
          <a:sy n="106" d="100"/>
        </p:scale>
        <p:origin x="480" y="328"/>
      </p:cViewPr>
      <p:guideLst/>
    </p:cSldViewPr>
  </p:slideViewPr>
  <p:notesTextViewPr>
    <p:cViewPr>
      <p:scale>
        <a:sx n="1" d="1"/>
        <a:sy n="1" d="1"/>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F1D65-F184-E84D-9277-A256657BE692}" type="datetimeFigureOut">
              <a:rPr lang="en-US" smtClean="0"/>
              <a:t>1/7/20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1B12C-10FA-C24A-AD3B-290612A690AB}" type="slidenum">
              <a:rPr lang="en-US" smtClean="0"/>
              <a:t>‹#›</a:t>
            </a:fld>
            <a:endParaRPr lang="en-US"/>
          </a:p>
        </p:txBody>
      </p:sp>
    </p:spTree>
    <p:extLst>
      <p:ext uri="{BB962C8B-B14F-4D97-AF65-F5344CB8AC3E}">
        <p14:creationId xmlns:p14="http://schemas.microsoft.com/office/powerpoint/2010/main" val="1259670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51B12C-10FA-C24A-AD3B-290612A690AB}" type="slidenum">
              <a:rPr lang="en-US" smtClean="0"/>
              <a:t>1</a:t>
            </a:fld>
            <a:endParaRPr lang="en-US"/>
          </a:p>
        </p:txBody>
      </p:sp>
    </p:spTree>
    <p:extLst>
      <p:ext uri="{BB962C8B-B14F-4D97-AF65-F5344CB8AC3E}">
        <p14:creationId xmlns:p14="http://schemas.microsoft.com/office/powerpoint/2010/main" val="2981902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2D5ECE-4EC2-6344-9A61-E0D26A08A931}"/>
              </a:ext>
            </a:extLst>
          </p:cNvPr>
          <p:cNvSpPr>
            <a:spLocks noGrp="1" noChangeArrowheads="1"/>
          </p:cNvSpPr>
          <p:nvPr>
            <p:ph type="sldNum" sz="quarter" idx="5"/>
          </p:nvPr>
        </p:nvSpPr>
        <p:spPr>
          <a:ln/>
        </p:spPr>
        <p:txBody>
          <a:bodyPr/>
          <a:lstStyle/>
          <a:p>
            <a:fld id="{5355655E-0E8E-B544-A6DB-21A42F4C215E}" type="slidenum">
              <a:rPr lang="en-US" altLang="en-US"/>
              <a:pPr/>
              <a:t>3</a:t>
            </a:fld>
            <a:endParaRPr lang="en-US" altLang="en-US"/>
          </a:p>
        </p:txBody>
      </p:sp>
      <p:sp>
        <p:nvSpPr>
          <p:cNvPr id="23554" name="Rectangle 2">
            <a:extLst>
              <a:ext uri="{FF2B5EF4-FFF2-40B4-BE49-F238E27FC236}">
                <a16:creationId xmlns:a16="http://schemas.microsoft.com/office/drawing/2014/main" id="{03D40360-4EFC-BD49-9B5D-3529D135268C}"/>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a:extLst>
              <a:ext uri="{FF2B5EF4-FFF2-40B4-BE49-F238E27FC236}">
                <a16:creationId xmlns:a16="http://schemas.microsoft.com/office/drawing/2014/main" id="{8C78AE72-0FD0-A148-A748-9840199698F9}"/>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019233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D140C-6B37-4845-A343-403A9131E336}" type="slidenum">
              <a:rPr lang="it-IT"/>
              <a:pPr/>
              <a:t>6</a:t>
            </a:fld>
            <a:endParaRPr lang="it-IT"/>
          </a:p>
        </p:txBody>
      </p:sp>
      <p:sp>
        <p:nvSpPr>
          <p:cNvPr id="516098" name="Rectangle 2"/>
          <p:cNvSpPr>
            <a:spLocks noGrp="1" noRot="1" noChangeAspect="1" noChangeArrowheads="1" noTextEdit="1"/>
          </p:cNvSpPr>
          <p:nvPr>
            <p:ph type="sldImg"/>
          </p:nvPr>
        </p:nvSpPr>
        <p:spPr>
          <a:xfrm>
            <a:off x="1371600" y="1143000"/>
            <a:ext cx="4114800" cy="3086100"/>
          </a:xfrm>
          <a:ln/>
          <a:extLst>
            <a:ext uri="{FAA26D3D-D897-4be2-8F04-BA451C77F1D7}">
              <ma14:placeholderFlag xmlns:ma14="http://schemas.microsoft.com/office/mac/drawingml/2011/main" xmlns="" val="1"/>
            </a:ext>
          </a:extLst>
        </p:spPr>
      </p:sp>
      <p:sp>
        <p:nvSpPr>
          <p:cNvPr id="516099" name="Rectangle 3"/>
          <p:cNvSpPr>
            <a:spLocks noGrp="1" noChangeArrowheads="1"/>
          </p:cNvSpPr>
          <p:nvPr>
            <p:ph type="body" idx="1"/>
          </p:nvPr>
        </p:nvSpPr>
        <p:spPr/>
        <p:txBody>
          <a:bodyPr/>
          <a:lstStyle/>
          <a:p>
            <a:pPr>
              <a:spcBef>
                <a:spcPct val="0"/>
              </a:spcBef>
            </a:pPr>
            <a:endParaRPr sz="1800" noProof="1"/>
          </a:p>
        </p:txBody>
      </p:sp>
    </p:spTree>
    <p:extLst>
      <p:ext uri="{BB962C8B-B14F-4D97-AF65-F5344CB8AC3E}">
        <p14:creationId xmlns:p14="http://schemas.microsoft.com/office/powerpoint/2010/main" val="1681277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1C67F9-C925-6849-A4B6-B5C3E29DFA75}" type="slidenum">
              <a:rPr lang="en-US"/>
              <a:pPr>
                <a:defRPr/>
              </a:pPr>
              <a:t>7</a:t>
            </a:fld>
            <a:endParaRPr lang="en-US"/>
          </a:p>
        </p:txBody>
      </p:sp>
      <p:sp>
        <p:nvSpPr>
          <p:cNvPr id="36866" name="Rectangle 2"/>
          <p:cNvSpPr>
            <a:spLocks noGrp="1" noRot="1" noChangeAspect="1" noChangeArrowheads="1" noTextEdit="1"/>
          </p:cNvSpPr>
          <p:nvPr>
            <p:ph type="sldImg"/>
          </p:nvPr>
        </p:nvSpPr>
        <p:spPr>
          <a:xfrm>
            <a:off x="1371600" y="1143000"/>
            <a:ext cx="4114800" cy="3086100"/>
          </a:xfrm>
          <a:ln/>
        </p:spPr>
      </p:sp>
      <p:sp>
        <p:nvSpPr>
          <p:cNvPr id="368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3140197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65AF77-FC5B-AE4B-8CDA-C2D01E809E51}" type="slidenum">
              <a:rPr lang="en-US"/>
              <a:pPr>
                <a:defRPr/>
              </a:pPr>
              <a:t>15</a:t>
            </a:fld>
            <a:endParaRPr lang="en-US"/>
          </a:p>
        </p:txBody>
      </p:sp>
      <p:sp>
        <p:nvSpPr>
          <p:cNvPr id="56322" name="Rectangle 2"/>
          <p:cNvSpPr>
            <a:spLocks noGrp="1" noRot="1" noChangeAspect="1" noChangeArrowheads="1"/>
          </p:cNvSpPr>
          <p:nvPr>
            <p:ph type="sldImg"/>
          </p:nvPr>
        </p:nvSpPr>
        <p:spPr>
          <a:xfrm>
            <a:off x="1143000" y="685800"/>
            <a:ext cx="4572000" cy="3429000"/>
          </a:xfrm>
          <a:solidFill>
            <a:srgbClr val="FFFFFF"/>
          </a:solidFill>
          <a:ln/>
        </p:spPr>
      </p:sp>
      <p:sp>
        <p:nvSpPr>
          <p:cNvPr id="56323" name="Rectangle 3"/>
          <p:cNvSpPr>
            <a:spLocks noGrp="1" noChangeArrowheads="1"/>
          </p:cNvSpPr>
          <p:nvPr>
            <p:ph type="body" idx="1"/>
          </p:nvPr>
        </p:nvSpPr>
        <p:spPr>
          <a:xfrm>
            <a:off x="914508" y="4343913"/>
            <a:ext cx="5028986" cy="4114361"/>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243996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E6A4C4-6936-FE49-8471-F436282348A9}"/>
              </a:ext>
            </a:extLst>
          </p:cNvPr>
          <p:cNvSpPr>
            <a:spLocks noGrp="1" noChangeArrowheads="1"/>
          </p:cNvSpPr>
          <p:nvPr>
            <p:ph type="sldNum" sz="quarter" idx="5"/>
          </p:nvPr>
        </p:nvSpPr>
        <p:spPr>
          <a:ln/>
        </p:spPr>
        <p:txBody>
          <a:bodyPr/>
          <a:lstStyle/>
          <a:p>
            <a:fld id="{049F00EF-953B-7D43-A44A-1FA8D62829C5}" type="slidenum">
              <a:rPr lang="en-US" altLang="en-US"/>
              <a:pPr/>
              <a:t>17</a:t>
            </a:fld>
            <a:endParaRPr lang="en-US" altLang="en-US"/>
          </a:p>
        </p:txBody>
      </p:sp>
      <p:sp>
        <p:nvSpPr>
          <p:cNvPr id="63490" name="Rectangle 2">
            <a:extLst>
              <a:ext uri="{FF2B5EF4-FFF2-40B4-BE49-F238E27FC236}">
                <a16:creationId xmlns:a16="http://schemas.microsoft.com/office/drawing/2014/main" id="{F26FD9DA-995F-1E43-92F9-234126B01ABE}"/>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3491" name="Rectangle 3">
            <a:extLst>
              <a:ext uri="{FF2B5EF4-FFF2-40B4-BE49-F238E27FC236}">
                <a16:creationId xmlns:a16="http://schemas.microsoft.com/office/drawing/2014/main" id="{44C2BAD3-C6DD-084E-9DF6-2BAB4DAC6F0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439556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a:t>Mark A. Bullock</a:t>
            </a:r>
          </a:p>
        </p:txBody>
      </p:sp>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600">
                <a:solidFill>
                  <a:schemeClr val="accent2"/>
                </a:solidFill>
                <a:latin typeface="Times" charset="0"/>
                <a:ea typeface="ＭＳ Ｐゴシック" charset="-128"/>
              </a:defRPr>
            </a:lvl1pPr>
            <a:lvl2pPr marL="742950" indent="-285750">
              <a:defRPr sz="1600">
                <a:solidFill>
                  <a:schemeClr val="accent2"/>
                </a:solidFill>
                <a:latin typeface="Times" charset="0"/>
                <a:ea typeface="ＭＳ Ｐゴシック" charset="-128"/>
              </a:defRPr>
            </a:lvl2pPr>
            <a:lvl3pPr marL="1143000" indent="-228600">
              <a:defRPr sz="1600">
                <a:solidFill>
                  <a:schemeClr val="accent2"/>
                </a:solidFill>
                <a:latin typeface="Times" charset="0"/>
                <a:ea typeface="ＭＳ Ｐゴシック" charset="-128"/>
              </a:defRPr>
            </a:lvl3pPr>
            <a:lvl4pPr marL="1600200" indent="-228600">
              <a:defRPr sz="1600">
                <a:solidFill>
                  <a:schemeClr val="accent2"/>
                </a:solidFill>
                <a:latin typeface="Times" charset="0"/>
                <a:ea typeface="ＭＳ Ｐゴシック" charset="-128"/>
              </a:defRPr>
            </a:lvl4pPr>
            <a:lvl5pPr marL="2057400" indent="-228600">
              <a:defRPr sz="1600">
                <a:solidFill>
                  <a:schemeClr val="accent2"/>
                </a:solidFill>
                <a:latin typeface="Times" charset="0"/>
                <a:ea typeface="ＭＳ Ｐゴシック" charset="-128"/>
              </a:defRPr>
            </a:lvl5pPr>
            <a:lvl6pPr marL="2514600" indent="-228600" eaLnBrk="0" fontAlgn="base" hangingPunct="0">
              <a:spcBef>
                <a:spcPct val="0"/>
              </a:spcBef>
              <a:spcAft>
                <a:spcPct val="0"/>
              </a:spcAft>
              <a:defRPr sz="1600">
                <a:solidFill>
                  <a:schemeClr val="accent2"/>
                </a:solidFill>
                <a:latin typeface="Times" charset="0"/>
                <a:ea typeface="ＭＳ Ｐゴシック" charset="-128"/>
              </a:defRPr>
            </a:lvl6pPr>
            <a:lvl7pPr marL="2971800" indent="-228600" eaLnBrk="0" fontAlgn="base" hangingPunct="0">
              <a:spcBef>
                <a:spcPct val="0"/>
              </a:spcBef>
              <a:spcAft>
                <a:spcPct val="0"/>
              </a:spcAft>
              <a:defRPr sz="1600">
                <a:solidFill>
                  <a:schemeClr val="accent2"/>
                </a:solidFill>
                <a:latin typeface="Times" charset="0"/>
                <a:ea typeface="ＭＳ Ｐゴシック" charset="-128"/>
              </a:defRPr>
            </a:lvl7pPr>
            <a:lvl8pPr marL="3429000" indent="-228600" eaLnBrk="0" fontAlgn="base" hangingPunct="0">
              <a:spcBef>
                <a:spcPct val="0"/>
              </a:spcBef>
              <a:spcAft>
                <a:spcPct val="0"/>
              </a:spcAft>
              <a:defRPr sz="1600">
                <a:solidFill>
                  <a:schemeClr val="accent2"/>
                </a:solidFill>
                <a:latin typeface="Times" charset="0"/>
                <a:ea typeface="ＭＳ Ｐゴシック" charset="-128"/>
              </a:defRPr>
            </a:lvl8pPr>
            <a:lvl9pPr marL="3886200" indent="-228600" eaLnBrk="0" fontAlgn="base" hangingPunct="0">
              <a:spcBef>
                <a:spcPct val="0"/>
              </a:spcBef>
              <a:spcAft>
                <a:spcPct val="0"/>
              </a:spcAft>
              <a:defRPr sz="1600">
                <a:solidFill>
                  <a:schemeClr val="accent2"/>
                </a:solidFill>
                <a:latin typeface="Times" charset="0"/>
                <a:ea typeface="ＭＳ Ｐゴシック" charset="-128"/>
              </a:defRPr>
            </a:lvl9pPr>
          </a:lstStyle>
          <a:p>
            <a:fld id="{8396AB0A-7760-304D-A5FA-A364890138C8}" type="slidenum">
              <a:rPr lang="en-US" altLang="en-US" sz="1200">
                <a:solidFill>
                  <a:schemeClr val="tx1"/>
                </a:solidFill>
                <a:latin typeface="Arial" charset="0"/>
              </a:rPr>
              <a:pPr/>
              <a:t>23</a:t>
            </a:fld>
            <a:endParaRPr lang="en-US" altLang="en-US" sz="1200">
              <a:solidFill>
                <a:schemeClr val="tx1"/>
              </a:solidFill>
              <a:latin typeface="Arial" charset="0"/>
            </a:endParaRPr>
          </a:p>
        </p:txBody>
      </p:sp>
      <p:sp>
        <p:nvSpPr>
          <p:cNvPr id="201730" name="Rectangle 2"/>
          <p:cNvSpPr>
            <a:spLocks noGrp="1" noRot="1" noChangeAspect="1" noChangeArrowheads="1" noTextEdit="1"/>
          </p:cNvSpPr>
          <p:nvPr>
            <p:ph type="sldImg"/>
          </p:nvPr>
        </p:nvSpPr>
        <p:spPr>
          <a:xfrm>
            <a:off x="1371600" y="1143000"/>
            <a:ext cx="4114800" cy="3086100"/>
          </a:xfrm>
          <a:ln/>
          <a:extLs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18420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0C3D59-E274-864D-A199-FCCADD761A6E}"/>
              </a:ext>
            </a:extLst>
          </p:cNvPr>
          <p:cNvSpPr>
            <a:spLocks noGrp="1" noChangeArrowheads="1"/>
          </p:cNvSpPr>
          <p:nvPr>
            <p:ph type="sldNum" sz="quarter" idx="5"/>
          </p:nvPr>
        </p:nvSpPr>
        <p:spPr>
          <a:ln/>
        </p:spPr>
        <p:txBody>
          <a:bodyPr/>
          <a:lstStyle/>
          <a:p>
            <a:fld id="{7209999E-FE6F-4745-8D14-CDDE7C5D3C89}" type="slidenum">
              <a:rPr lang="en-US" altLang="en-US"/>
              <a:pPr/>
              <a:t>26</a:t>
            </a:fld>
            <a:endParaRPr lang="en-US" altLang="en-US"/>
          </a:p>
        </p:txBody>
      </p:sp>
      <p:sp>
        <p:nvSpPr>
          <p:cNvPr id="218114" name="Rectangle 2">
            <a:extLst>
              <a:ext uri="{FF2B5EF4-FFF2-40B4-BE49-F238E27FC236}">
                <a16:creationId xmlns:a16="http://schemas.microsoft.com/office/drawing/2014/main" id="{85F7C632-2B6C-1445-ADEC-EBA30A5B150F}"/>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8115" name="Rectangle 3">
            <a:extLst>
              <a:ext uri="{FF2B5EF4-FFF2-40B4-BE49-F238E27FC236}">
                <a16:creationId xmlns:a16="http://schemas.microsoft.com/office/drawing/2014/main" id="{A44F6E51-A7DB-6648-8F0B-3BA0DE03CBC1}"/>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458025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A23F4B-D2B6-1348-B310-0873AE018256}" type="datetimeFigureOut">
              <a:rPr lang="en-US" smtClean="0"/>
              <a:t>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46676-C9B7-6945-9DEF-E8E337FA4F9A}" type="slidenum">
              <a:rPr lang="en-US" smtClean="0"/>
              <a:t>‹#›</a:t>
            </a:fld>
            <a:endParaRPr lang="en-US"/>
          </a:p>
        </p:txBody>
      </p:sp>
    </p:spTree>
    <p:extLst>
      <p:ext uri="{BB962C8B-B14F-4D97-AF65-F5344CB8AC3E}">
        <p14:creationId xmlns:p14="http://schemas.microsoft.com/office/powerpoint/2010/main" val="231076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A23F4B-D2B6-1348-B310-0873AE018256}" type="datetimeFigureOut">
              <a:rPr lang="en-US" smtClean="0"/>
              <a:t>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46676-C9B7-6945-9DEF-E8E337FA4F9A}" type="slidenum">
              <a:rPr lang="en-US" smtClean="0"/>
              <a:t>‹#›</a:t>
            </a:fld>
            <a:endParaRPr lang="en-US"/>
          </a:p>
        </p:txBody>
      </p:sp>
    </p:spTree>
    <p:extLst>
      <p:ext uri="{BB962C8B-B14F-4D97-AF65-F5344CB8AC3E}">
        <p14:creationId xmlns:p14="http://schemas.microsoft.com/office/powerpoint/2010/main" val="2213704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A23F4B-D2B6-1348-B310-0873AE018256}" type="datetimeFigureOut">
              <a:rPr lang="en-US" smtClean="0"/>
              <a:t>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46676-C9B7-6945-9DEF-E8E337FA4F9A}" type="slidenum">
              <a:rPr lang="en-US" smtClean="0"/>
              <a:t>‹#›</a:t>
            </a:fld>
            <a:endParaRPr lang="en-US"/>
          </a:p>
        </p:txBody>
      </p:sp>
    </p:spTree>
    <p:extLst>
      <p:ext uri="{BB962C8B-B14F-4D97-AF65-F5344CB8AC3E}">
        <p14:creationId xmlns:p14="http://schemas.microsoft.com/office/powerpoint/2010/main" val="916212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1DB05D-3DDC-4F47-98BC-36C6FAD8CE25}" type="slidenum">
              <a:rPr lang="en-US" altLang="en-US"/>
              <a:pPr/>
              <a:t>‹#›</a:t>
            </a:fld>
            <a:endParaRPr lang="en-US" altLang="en-US"/>
          </a:p>
        </p:txBody>
      </p:sp>
    </p:spTree>
    <p:extLst>
      <p:ext uri="{BB962C8B-B14F-4D97-AF65-F5344CB8AC3E}">
        <p14:creationId xmlns:p14="http://schemas.microsoft.com/office/powerpoint/2010/main" val="1107793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FF1DA293-75F0-8F46-8D85-8838B5322E8A}" type="slidenum">
              <a:rPr lang="en-US"/>
              <a:pPr/>
              <a:t>‹#›</a:t>
            </a:fld>
            <a:endParaRPr lang="en-US"/>
          </a:p>
        </p:txBody>
      </p:sp>
    </p:spTree>
    <p:extLst>
      <p:ext uri="{BB962C8B-B14F-4D97-AF65-F5344CB8AC3E}">
        <p14:creationId xmlns:p14="http://schemas.microsoft.com/office/powerpoint/2010/main" val="36956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A23F4B-D2B6-1348-B310-0873AE018256}" type="datetimeFigureOut">
              <a:rPr lang="en-US" smtClean="0"/>
              <a:t>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46676-C9B7-6945-9DEF-E8E337FA4F9A}" type="slidenum">
              <a:rPr lang="en-US" smtClean="0"/>
              <a:t>‹#›</a:t>
            </a:fld>
            <a:endParaRPr lang="en-US"/>
          </a:p>
        </p:txBody>
      </p:sp>
    </p:spTree>
    <p:extLst>
      <p:ext uri="{BB962C8B-B14F-4D97-AF65-F5344CB8AC3E}">
        <p14:creationId xmlns:p14="http://schemas.microsoft.com/office/powerpoint/2010/main" val="3574223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A23F4B-D2B6-1348-B310-0873AE018256}" type="datetimeFigureOut">
              <a:rPr lang="en-US" smtClean="0"/>
              <a:t>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46676-C9B7-6945-9DEF-E8E337FA4F9A}" type="slidenum">
              <a:rPr lang="en-US" smtClean="0"/>
              <a:t>‹#›</a:t>
            </a:fld>
            <a:endParaRPr lang="en-US"/>
          </a:p>
        </p:txBody>
      </p:sp>
    </p:spTree>
    <p:extLst>
      <p:ext uri="{BB962C8B-B14F-4D97-AF65-F5344CB8AC3E}">
        <p14:creationId xmlns:p14="http://schemas.microsoft.com/office/powerpoint/2010/main" val="328926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A23F4B-D2B6-1348-B310-0873AE018256}" type="datetimeFigureOut">
              <a:rPr lang="en-US" smtClean="0"/>
              <a:t>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46676-C9B7-6945-9DEF-E8E337FA4F9A}" type="slidenum">
              <a:rPr lang="en-US" smtClean="0"/>
              <a:t>‹#›</a:t>
            </a:fld>
            <a:endParaRPr lang="en-US"/>
          </a:p>
        </p:txBody>
      </p:sp>
    </p:spTree>
    <p:extLst>
      <p:ext uri="{BB962C8B-B14F-4D97-AF65-F5344CB8AC3E}">
        <p14:creationId xmlns:p14="http://schemas.microsoft.com/office/powerpoint/2010/main" val="492418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A23F4B-D2B6-1348-B310-0873AE018256}" type="datetimeFigureOut">
              <a:rPr lang="en-US" smtClean="0"/>
              <a:t>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D46676-C9B7-6945-9DEF-E8E337FA4F9A}" type="slidenum">
              <a:rPr lang="en-US" smtClean="0"/>
              <a:t>‹#›</a:t>
            </a:fld>
            <a:endParaRPr lang="en-US"/>
          </a:p>
        </p:txBody>
      </p:sp>
    </p:spTree>
    <p:extLst>
      <p:ext uri="{BB962C8B-B14F-4D97-AF65-F5344CB8AC3E}">
        <p14:creationId xmlns:p14="http://schemas.microsoft.com/office/powerpoint/2010/main" val="1405453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A23F4B-D2B6-1348-B310-0873AE018256}" type="datetimeFigureOut">
              <a:rPr lang="en-US" smtClean="0"/>
              <a:t>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D46676-C9B7-6945-9DEF-E8E337FA4F9A}" type="slidenum">
              <a:rPr lang="en-US" smtClean="0"/>
              <a:t>‹#›</a:t>
            </a:fld>
            <a:endParaRPr lang="en-US"/>
          </a:p>
        </p:txBody>
      </p:sp>
    </p:spTree>
    <p:extLst>
      <p:ext uri="{BB962C8B-B14F-4D97-AF65-F5344CB8AC3E}">
        <p14:creationId xmlns:p14="http://schemas.microsoft.com/office/powerpoint/2010/main" val="892472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23F4B-D2B6-1348-B310-0873AE018256}" type="datetimeFigureOut">
              <a:rPr lang="en-US" smtClean="0"/>
              <a:t>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D46676-C9B7-6945-9DEF-E8E337FA4F9A}" type="slidenum">
              <a:rPr lang="en-US" smtClean="0"/>
              <a:t>‹#›</a:t>
            </a:fld>
            <a:endParaRPr lang="en-US"/>
          </a:p>
        </p:txBody>
      </p:sp>
    </p:spTree>
    <p:extLst>
      <p:ext uri="{BB962C8B-B14F-4D97-AF65-F5344CB8AC3E}">
        <p14:creationId xmlns:p14="http://schemas.microsoft.com/office/powerpoint/2010/main" val="1769252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A23F4B-D2B6-1348-B310-0873AE018256}" type="datetimeFigureOut">
              <a:rPr lang="en-US" smtClean="0"/>
              <a:t>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46676-C9B7-6945-9DEF-E8E337FA4F9A}" type="slidenum">
              <a:rPr lang="en-US" smtClean="0"/>
              <a:t>‹#›</a:t>
            </a:fld>
            <a:endParaRPr lang="en-US"/>
          </a:p>
        </p:txBody>
      </p:sp>
    </p:spTree>
    <p:extLst>
      <p:ext uri="{BB962C8B-B14F-4D97-AF65-F5344CB8AC3E}">
        <p14:creationId xmlns:p14="http://schemas.microsoft.com/office/powerpoint/2010/main" val="55799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A23F4B-D2B6-1348-B310-0873AE018256}" type="datetimeFigureOut">
              <a:rPr lang="en-US" smtClean="0"/>
              <a:t>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46676-C9B7-6945-9DEF-E8E337FA4F9A}" type="slidenum">
              <a:rPr lang="en-US" smtClean="0"/>
              <a:t>‹#›</a:t>
            </a:fld>
            <a:endParaRPr lang="en-US"/>
          </a:p>
        </p:txBody>
      </p:sp>
    </p:spTree>
    <p:extLst>
      <p:ext uri="{BB962C8B-B14F-4D97-AF65-F5344CB8AC3E}">
        <p14:creationId xmlns:p14="http://schemas.microsoft.com/office/powerpoint/2010/main" val="4259369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23F4B-D2B6-1348-B310-0873AE018256}" type="datetimeFigureOut">
              <a:rPr lang="en-US" smtClean="0"/>
              <a:t>1/7/20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46676-C9B7-6945-9DEF-E8E337FA4F9A}" type="slidenum">
              <a:rPr lang="en-US" smtClean="0"/>
              <a:t>‹#›</a:t>
            </a:fld>
            <a:endParaRPr lang="en-US"/>
          </a:p>
        </p:txBody>
      </p:sp>
    </p:spTree>
    <p:extLst>
      <p:ext uri="{BB962C8B-B14F-4D97-AF65-F5344CB8AC3E}">
        <p14:creationId xmlns:p14="http://schemas.microsoft.com/office/powerpoint/2010/main" val="7937729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8.pn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2"/>
          </p:nvPr>
        </p:nvPicPr>
        <p:blipFill>
          <a:blip r:embed="rId3"/>
          <a:stretch>
            <a:fillRect/>
          </a:stretch>
        </p:blipFill>
        <p:spPr>
          <a:xfrm>
            <a:off x="3346450" y="4114800"/>
            <a:ext cx="2451100" cy="1981200"/>
          </a:xfrm>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7702" y="-249911"/>
            <a:ext cx="8054975" cy="5410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946" y="4458584"/>
            <a:ext cx="9144000"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7116" y="-4818"/>
            <a:ext cx="3513376" cy="4466318"/>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8153" y="-434026"/>
            <a:ext cx="4902698" cy="5134896"/>
          </a:xfrm>
          <a:prstGeom prst="rect">
            <a:avLst/>
          </a:prstGeom>
        </p:spPr>
      </p:pic>
      <p:pic>
        <p:nvPicPr>
          <p:cNvPr id="16"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4602" y="4458585"/>
            <a:ext cx="3881313" cy="26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craterfarm.jpg                                                 00070160Kiko                           B839EC00:"/>
          <p:cNvPicPr>
            <a:picLocks noChangeAspect="1" noChangeArrowheads="1"/>
          </p:cNvPicPr>
          <p:nvPr/>
        </p:nvPicPr>
        <p:blipFill>
          <a:blip r:embed="rId8">
            <a:lum contrast="14000"/>
            <a:extLst>
              <a:ext uri="{28A0092B-C50C-407E-A947-70E740481C1C}">
                <a14:useLocalDpi xmlns:a14="http://schemas.microsoft.com/office/drawing/2010/main" val="0"/>
              </a:ext>
            </a:extLst>
          </a:blip>
          <a:srcRect/>
          <a:stretch>
            <a:fillRect/>
          </a:stretch>
        </p:blipFill>
        <p:spPr bwMode="auto">
          <a:xfrm>
            <a:off x="6525433" y="4430489"/>
            <a:ext cx="4374029" cy="46350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Rectangle 5"/>
          <p:cNvSpPr txBox="1">
            <a:spLocks noChangeArrowheads="1"/>
          </p:cNvSpPr>
          <p:nvPr/>
        </p:nvSpPr>
        <p:spPr bwMode="auto">
          <a:xfrm>
            <a:off x="-1548946" y="-150524"/>
            <a:ext cx="12101611"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endParaRPr lang="en-US" dirty="0">
              <a:solidFill>
                <a:schemeClr val="bg1"/>
              </a:solidFill>
              <a:latin typeface="Helvetica" pitchFamily="2" charset="0"/>
            </a:endParaRPr>
          </a:p>
          <a:p>
            <a:r>
              <a:rPr lang="en-US" b="1" dirty="0">
                <a:solidFill>
                  <a:schemeClr val="bg1"/>
                </a:solidFill>
                <a:latin typeface="Helvetica" pitchFamily="2" charset="0"/>
              </a:rPr>
              <a:t> </a:t>
            </a:r>
            <a:r>
              <a:rPr lang="en-US" dirty="0">
                <a:solidFill>
                  <a:schemeClr val="bg1"/>
                </a:solidFill>
                <a:latin typeface="Helvetica" pitchFamily="2" charset="0"/>
              </a:rPr>
              <a:t>The Evolution of Climate </a:t>
            </a:r>
          </a:p>
          <a:p>
            <a:r>
              <a:rPr lang="en-US" dirty="0">
                <a:solidFill>
                  <a:schemeClr val="bg1"/>
                </a:solidFill>
                <a:latin typeface="Helvetica" pitchFamily="2" charset="0"/>
              </a:rPr>
              <a:t>and a Possible Biosphere on Venus </a:t>
            </a:r>
          </a:p>
        </p:txBody>
      </p:sp>
      <p:sp>
        <p:nvSpPr>
          <p:cNvPr id="12" name="TextBox 11"/>
          <p:cNvSpPr txBox="1"/>
          <p:nvPr/>
        </p:nvSpPr>
        <p:spPr>
          <a:xfrm>
            <a:off x="-73862" y="4906592"/>
            <a:ext cx="5871412" cy="2431435"/>
          </a:xfrm>
          <a:prstGeom prst="rect">
            <a:avLst/>
          </a:prstGeom>
          <a:noFill/>
        </p:spPr>
        <p:txBody>
          <a:bodyPr wrap="square" rtlCol="0">
            <a:spAutoFit/>
          </a:bodyPr>
          <a:lstStyle/>
          <a:p>
            <a:r>
              <a:rPr lang="en-US" sz="3200" dirty="0">
                <a:solidFill>
                  <a:schemeClr val="bg1"/>
                </a:solidFill>
                <a:latin typeface="Helvetica" charset="0"/>
                <a:ea typeface="Helvetica" charset="0"/>
                <a:cs typeface="Helvetica" charset="0"/>
              </a:rPr>
              <a:t>David Grinspoon</a:t>
            </a:r>
          </a:p>
          <a:p>
            <a:r>
              <a:rPr lang="en-US" sz="3200" dirty="0">
                <a:solidFill>
                  <a:schemeClr val="bg1"/>
                </a:solidFill>
                <a:latin typeface="Helvetica" charset="0"/>
                <a:ea typeface="Helvetica" charset="0"/>
                <a:cs typeface="Helvetica" charset="0"/>
              </a:rPr>
              <a:t>Planetary Science Institute</a:t>
            </a:r>
          </a:p>
          <a:p>
            <a:r>
              <a:rPr lang="en-US" sz="2800" dirty="0" err="1">
                <a:solidFill>
                  <a:schemeClr val="bg1"/>
                </a:solidFill>
                <a:latin typeface="Helvetica" charset="0"/>
                <a:ea typeface="Helvetica" charset="0"/>
                <a:cs typeface="Helvetica" charset="0"/>
              </a:rPr>
              <a:t>David@funkyscience.net</a:t>
            </a:r>
            <a:endParaRPr lang="en-US" sz="2800" dirty="0">
              <a:solidFill>
                <a:schemeClr val="bg1"/>
              </a:solidFill>
              <a:latin typeface="Helvetica" charset="0"/>
              <a:ea typeface="Helvetica" charset="0"/>
              <a:cs typeface="Helvetica" charset="0"/>
            </a:endParaRPr>
          </a:p>
          <a:p>
            <a:r>
              <a:rPr lang="en-US" sz="2800" dirty="0">
                <a:solidFill>
                  <a:schemeClr val="bg1"/>
                </a:solidFill>
                <a:latin typeface="Helvetica" charset="0"/>
                <a:ea typeface="Helvetica" charset="0"/>
                <a:cs typeface="Helvetica" charset="0"/>
              </a:rPr>
              <a:t>@</a:t>
            </a:r>
            <a:r>
              <a:rPr lang="en-US" sz="2800" dirty="0" err="1">
                <a:solidFill>
                  <a:schemeClr val="bg1"/>
                </a:solidFill>
                <a:latin typeface="Helvetica" charset="0"/>
                <a:ea typeface="Helvetica" charset="0"/>
                <a:cs typeface="Helvetica" charset="0"/>
              </a:rPr>
              <a:t>DrFunkySpoon</a:t>
            </a:r>
            <a:endParaRPr lang="en-US" sz="2800" dirty="0">
              <a:solidFill>
                <a:schemeClr val="bg1"/>
              </a:solidFill>
              <a:latin typeface="Helvetica" charset="0"/>
              <a:ea typeface="Helvetica" charset="0"/>
              <a:cs typeface="Helvetica" charset="0"/>
            </a:endParaRPr>
          </a:p>
          <a:p>
            <a:endParaRPr lang="en-US" sz="3200" dirty="0">
              <a:solidFill>
                <a:schemeClr val="bg1"/>
              </a:solidFill>
              <a:latin typeface="Helvetica" charset="0"/>
              <a:ea typeface="Helvetica" charset="0"/>
              <a:cs typeface="Helvetica" charset="0"/>
            </a:endParaRPr>
          </a:p>
        </p:txBody>
      </p:sp>
      <p:sp>
        <p:nvSpPr>
          <p:cNvPr id="18" name="TextBox 17"/>
          <p:cNvSpPr txBox="1"/>
          <p:nvPr/>
        </p:nvSpPr>
        <p:spPr>
          <a:xfrm>
            <a:off x="6528503" y="5105400"/>
            <a:ext cx="2432077" cy="1569660"/>
          </a:xfrm>
          <a:prstGeom prst="rect">
            <a:avLst/>
          </a:prstGeom>
          <a:noFill/>
        </p:spPr>
        <p:txBody>
          <a:bodyPr wrap="none" rtlCol="0">
            <a:spAutoFit/>
          </a:bodyPr>
          <a:lstStyle/>
          <a:p>
            <a:pPr algn="ctr"/>
            <a:r>
              <a:rPr lang="en-US" sz="3200" dirty="0">
                <a:solidFill>
                  <a:schemeClr val="bg1"/>
                </a:solidFill>
              </a:rPr>
              <a:t>Rocky Worlds</a:t>
            </a:r>
          </a:p>
          <a:p>
            <a:pPr algn="ctr"/>
            <a:r>
              <a:rPr lang="en-US" sz="3200" dirty="0" err="1">
                <a:solidFill>
                  <a:schemeClr val="bg1"/>
                </a:solidFill>
              </a:rPr>
              <a:t>Kavli</a:t>
            </a:r>
            <a:r>
              <a:rPr lang="en-US" sz="3200" dirty="0">
                <a:solidFill>
                  <a:schemeClr val="bg1"/>
                </a:solidFill>
              </a:rPr>
              <a:t> Institute</a:t>
            </a:r>
          </a:p>
          <a:p>
            <a:pPr algn="ctr"/>
            <a:r>
              <a:rPr lang="en-US" sz="3200" dirty="0">
                <a:solidFill>
                  <a:schemeClr val="bg1"/>
                </a:solidFill>
                <a:latin typeface="Helvetica" charset="0"/>
                <a:ea typeface="Helvetica" charset="0"/>
                <a:cs typeface="Helvetica" charset="0"/>
              </a:rPr>
              <a:t>1/8/2020</a:t>
            </a:r>
          </a:p>
        </p:txBody>
      </p:sp>
      <p:sp>
        <p:nvSpPr>
          <p:cNvPr id="3" name="TextBox 2">
            <a:extLst>
              <a:ext uri="{FF2B5EF4-FFF2-40B4-BE49-F238E27FC236}">
                <a16:creationId xmlns:a16="http://schemas.microsoft.com/office/drawing/2014/main" id="{5FC88AE9-AA3E-0D4C-A1CB-2DEBFEEB9892}"/>
              </a:ext>
            </a:extLst>
          </p:cNvPr>
          <p:cNvSpPr txBox="1"/>
          <p:nvPr/>
        </p:nvSpPr>
        <p:spPr>
          <a:xfrm>
            <a:off x="1203961" y="-716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20364203"/>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4222" y="365126"/>
            <a:ext cx="9228222" cy="5790257"/>
          </a:xfrm>
          <a:prstGeom prst="rect">
            <a:avLst/>
          </a:prstGeom>
        </p:spPr>
      </p:pic>
    </p:spTree>
    <p:extLst>
      <p:ext uri="{BB962C8B-B14F-4D97-AF65-F5344CB8AC3E}">
        <p14:creationId xmlns:p14="http://schemas.microsoft.com/office/powerpoint/2010/main" val="1032179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a:stretch>
            <a:fillRect/>
          </a:stretch>
        </p:blipFill>
        <p:spPr>
          <a:xfrm>
            <a:off x="0" y="1195075"/>
            <a:ext cx="9144000" cy="4420162"/>
          </a:xfrm>
          <a:prstGeom prst="rect">
            <a:avLst/>
          </a:prstGeom>
        </p:spPr>
      </p:pic>
      <p:sp>
        <p:nvSpPr>
          <p:cNvPr id="8" name="TextBox 7"/>
          <p:cNvSpPr txBox="1"/>
          <p:nvPr/>
        </p:nvSpPr>
        <p:spPr>
          <a:xfrm>
            <a:off x="7016554" y="5143596"/>
            <a:ext cx="1727396" cy="369332"/>
          </a:xfrm>
          <a:prstGeom prst="rect">
            <a:avLst/>
          </a:prstGeom>
          <a:noFill/>
        </p:spPr>
        <p:txBody>
          <a:bodyPr wrap="none" rtlCol="0">
            <a:spAutoFit/>
          </a:bodyPr>
          <a:lstStyle/>
          <a:p>
            <a:r>
              <a:rPr lang="en-US" dirty="0" err="1"/>
              <a:t>Neira</a:t>
            </a:r>
            <a:r>
              <a:rPr lang="en-US" dirty="0"/>
              <a:t> et al. 2018</a:t>
            </a:r>
          </a:p>
        </p:txBody>
      </p:sp>
      <p:sp>
        <p:nvSpPr>
          <p:cNvPr id="9" name="Rectangle 8"/>
          <p:cNvSpPr/>
          <p:nvPr/>
        </p:nvSpPr>
        <p:spPr>
          <a:xfrm>
            <a:off x="61228" y="5913481"/>
            <a:ext cx="1631857" cy="369332"/>
          </a:xfrm>
          <a:prstGeom prst="rect">
            <a:avLst/>
          </a:prstGeom>
        </p:spPr>
        <p:txBody>
          <a:bodyPr wrap="none">
            <a:spAutoFit/>
          </a:bodyPr>
          <a:lstStyle/>
          <a:p>
            <a:r>
              <a:rPr lang="en-US" dirty="0"/>
              <a:t>Way et al. 2016</a:t>
            </a:r>
          </a:p>
        </p:txBody>
      </p:sp>
      <p:sp>
        <p:nvSpPr>
          <p:cNvPr id="10" name="TextBox 9"/>
          <p:cNvSpPr txBox="1"/>
          <p:nvPr/>
        </p:nvSpPr>
        <p:spPr>
          <a:xfrm>
            <a:off x="230239" y="199291"/>
            <a:ext cx="10237101" cy="830997"/>
          </a:xfrm>
          <a:prstGeom prst="rect">
            <a:avLst/>
          </a:prstGeom>
          <a:noFill/>
        </p:spPr>
        <p:txBody>
          <a:bodyPr wrap="square" rtlCol="0">
            <a:spAutoFit/>
          </a:bodyPr>
          <a:lstStyle/>
          <a:p>
            <a:r>
              <a:rPr lang="en-US" sz="2400" dirty="0"/>
              <a:t>For over two billion years our solar system may have contained </a:t>
            </a:r>
          </a:p>
          <a:p>
            <a:r>
              <a:rPr lang="en-US" sz="2400" dirty="0"/>
              <a:t>two neighboring terrestrial planets with habitable surface oceans. </a:t>
            </a:r>
          </a:p>
        </p:txBody>
      </p:sp>
    </p:spTree>
    <p:extLst>
      <p:ext uri="{BB962C8B-B14F-4D97-AF65-F5344CB8AC3E}">
        <p14:creationId xmlns:p14="http://schemas.microsoft.com/office/powerpoint/2010/main" val="1138966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ncakes_alpharegio.jpg                                        00070160Kiko                           B839EC00:">
            <a:extLst>
              <a:ext uri="{FF2B5EF4-FFF2-40B4-BE49-F238E27FC236}">
                <a16:creationId xmlns:a16="http://schemas.microsoft.com/office/drawing/2014/main" id="{29615E50-B3F0-6D4E-925A-4FF9BF47F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901440" y="3568839"/>
            <a:ext cx="5242560" cy="4189988"/>
          </a:xfrm>
          <a:prstGeom prst="rect">
            <a:avLst/>
          </a:prstGeom>
        </p:spPr>
      </p:pic>
      <p:pic>
        <p:nvPicPr>
          <p:cNvPr id="4" name="Picture 3" descr="ishtar_delta2.jpg                                              00070160Kiko                           B839EC00:">
            <a:extLst>
              <a:ext uri="{FF2B5EF4-FFF2-40B4-BE49-F238E27FC236}">
                <a16:creationId xmlns:a16="http://schemas.microsoft.com/office/drawing/2014/main" id="{B0E6B058-2EE4-8442-B139-F9CBDA897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308" y="0"/>
            <a:ext cx="2686213" cy="402932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descr=" globe.gif                                                      000742DDKiko                           B839EC00:">
            <a:extLst>
              <a:ext uri="{FF2B5EF4-FFF2-40B4-BE49-F238E27FC236}">
                <a16:creationId xmlns:a16="http://schemas.microsoft.com/office/drawing/2014/main" id="{F37952A7-A853-FA43-84AA-473EF8892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728" y="0"/>
            <a:ext cx="3478580" cy="361150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7" descr="magellan_atlantis.jpg                                          00070160Kiko                           B839EC00:">
            <a:extLst>
              <a:ext uri="{FF2B5EF4-FFF2-40B4-BE49-F238E27FC236}">
                <a16:creationId xmlns:a16="http://schemas.microsoft.com/office/drawing/2014/main" id="{50E5B4F2-D501-AF4A-9945-89BD8934A7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96728" cy="361150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DFF2A4AB-3D14-384D-9948-D33D653BD2C5}"/>
              </a:ext>
            </a:extLst>
          </p:cNvPr>
          <p:cNvSpPr>
            <a:spLocks noGrp="1"/>
          </p:cNvSpPr>
          <p:nvPr>
            <p:ph/>
          </p:nvPr>
        </p:nvSpPr>
        <p:spPr/>
        <p:txBody>
          <a:bodyPr/>
          <a:lstStyle/>
          <a:p>
            <a:endParaRPr lang="en-US"/>
          </a:p>
        </p:txBody>
      </p:sp>
      <p:pic>
        <p:nvPicPr>
          <p:cNvPr id="9" name="Picture 2" descr="volcanoes_eastaphrodite.jpg                                    00070160Kiko                           B839EC00:">
            <a:extLst>
              <a:ext uri="{FF2B5EF4-FFF2-40B4-BE49-F238E27FC236}">
                <a16:creationId xmlns:a16="http://schemas.microsoft.com/office/drawing/2014/main" id="{771D88BD-2F5E-4F45-9235-BEDCEF6AEBF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a:xfrm>
            <a:off x="0" y="3611504"/>
            <a:ext cx="4458366" cy="3315910"/>
          </a:xfrm>
          <a:prstGeom prst="rect">
            <a:avLst/>
          </a:prstGeom>
        </p:spPr>
      </p:pic>
    </p:spTree>
    <p:extLst>
      <p:ext uri="{BB962C8B-B14F-4D97-AF65-F5344CB8AC3E}">
        <p14:creationId xmlns:p14="http://schemas.microsoft.com/office/powerpoint/2010/main" val="1435479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craterfarm.jpg                                                 00070160Kiko                           B839EC00:"/>
          <p:cNvPicPr>
            <a:picLocks noGrp="1" noChangeAspect="1" noChangeArrowheads="1"/>
          </p:cNvPicPr>
          <p:nvPr>
            <p:ph/>
          </p:nvPr>
        </p:nvPicPr>
        <p:blipFill>
          <a:blip r:embed="rId2">
            <a:lum contrast="14000"/>
            <a:extLst>
              <a:ext uri="{28A0092B-C50C-407E-A947-70E740481C1C}">
                <a14:useLocalDpi xmlns:a14="http://schemas.microsoft.com/office/drawing/2010/main" val="0"/>
              </a:ext>
            </a:extLst>
          </a:blip>
          <a:stretch>
            <a:fillRect/>
          </a:stretch>
        </p:blipFill>
        <p:spPr>
          <a:xfrm>
            <a:off x="1219200" y="0"/>
            <a:ext cx="6858000" cy="6858000"/>
          </a:xfrm>
          <a:noFill/>
          <a:ln/>
        </p:spPr>
      </p:pic>
    </p:spTree>
    <p:extLst>
      <p:ext uri="{BB962C8B-B14F-4D97-AF65-F5344CB8AC3E}">
        <p14:creationId xmlns:p14="http://schemas.microsoft.com/office/powerpoint/2010/main" val="890746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craterdensity.jpg                                              00070160Kiko                           B839EC00:"/>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3222" y="800100"/>
            <a:ext cx="9147222" cy="5103600"/>
          </a:xfrm>
        </p:spPr>
      </p:pic>
    </p:spTree>
    <p:extLst>
      <p:ext uri="{BB962C8B-B14F-4D97-AF65-F5344CB8AC3E}">
        <p14:creationId xmlns:p14="http://schemas.microsoft.com/office/powerpoint/2010/main" val="208128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4800"/>
            <a:ext cx="4419600" cy="380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429000"/>
            <a:ext cx="4191000" cy="361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9" name="Picture 4" descr="bl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57200"/>
            <a:ext cx="4589463" cy="594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345850"/>
      </p:ext>
    </p:extLst>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p:txBody>
          <a:bodyPr/>
          <a:lstStyle/>
          <a:p>
            <a:endParaRPr lang="en-US"/>
          </a:p>
        </p:txBody>
      </p:sp>
      <p:sp>
        <p:nvSpPr>
          <p:cNvPr id="73731" name="Rectangle 3"/>
          <p:cNvSpPr>
            <a:spLocks noGrp="1" noChangeArrowheads="1"/>
          </p:cNvSpPr>
          <p:nvPr>
            <p:ph type="subTitle" idx="1"/>
          </p:nvPr>
        </p:nvSpPr>
        <p:spPr/>
        <p:txBody>
          <a:bodyPr/>
          <a:lstStyle/>
          <a:p>
            <a:endParaRPr lang="en-US"/>
          </a:p>
        </p:txBody>
      </p:sp>
      <p:sp>
        <p:nvSpPr>
          <p:cNvPr id="73732" name="Text Box 4"/>
          <p:cNvSpPr txBox="1">
            <a:spLocks noChangeArrowheads="1"/>
          </p:cNvSpPr>
          <p:nvPr/>
        </p:nvSpPr>
        <p:spPr bwMode="auto">
          <a:xfrm>
            <a:off x="214647" y="0"/>
            <a:ext cx="8929353" cy="2246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b="1" dirty="0">
                <a:latin typeface="Arial Narrow" charset="0"/>
              </a:rPr>
              <a:t>EVOLUTIONARY CLIMATE MODEL:</a:t>
            </a:r>
            <a:endParaRPr lang="en-US" dirty="0">
              <a:latin typeface="Arial Narrow" charset="0"/>
            </a:endParaRPr>
          </a:p>
          <a:p>
            <a:pPr marL="0" indent="0"/>
            <a:endParaRPr lang="en-US" dirty="0">
              <a:latin typeface="Arial Narrow" charset="0"/>
            </a:endParaRPr>
          </a:p>
          <a:p>
            <a:pPr marL="0" indent="0"/>
            <a:r>
              <a:rPr lang="en-US" dirty="0">
                <a:latin typeface="Arial Narrow" charset="0"/>
              </a:rPr>
              <a:t>Changes in outgassing rate associated with the onset and decline of rapid resurfacing can lead to changes in surface temperature on order 100 K.  </a:t>
            </a:r>
          </a:p>
          <a:p>
            <a:pPr marL="0" indent="0"/>
            <a:r>
              <a:rPr lang="en-US" sz="1800" dirty="0">
                <a:latin typeface="Arial Narrow" charset="0"/>
              </a:rPr>
              <a:t>                      </a:t>
            </a:r>
          </a:p>
          <a:p>
            <a:pPr marL="0" indent="0"/>
            <a:r>
              <a:rPr lang="en-US" sz="1800" dirty="0">
                <a:latin typeface="Arial Narrow" charset="0"/>
              </a:rPr>
              <a:t>Bullock and Grinspoon (2001) , The recent history of climate on Venus, </a:t>
            </a:r>
            <a:r>
              <a:rPr lang="en-US" sz="1800" i="1" dirty="0">
                <a:latin typeface="Arial Narrow" charset="0"/>
              </a:rPr>
              <a:t>Icarus</a:t>
            </a:r>
            <a:r>
              <a:rPr lang="en-US" sz="1800" dirty="0">
                <a:latin typeface="Arial Narrow" charset="0"/>
              </a:rPr>
              <a:t>, 150, 19-37</a:t>
            </a:r>
            <a:endParaRPr lang="en-US" sz="1800" dirty="0">
              <a:solidFill>
                <a:schemeClr val="bg1"/>
              </a:solidFill>
            </a:endParaRPr>
          </a:p>
        </p:txBody>
      </p:sp>
      <p:pic>
        <p:nvPicPr>
          <p:cNvPr id="5" name="Picture 2">
            <a:extLst>
              <a:ext uri="{FF2B5EF4-FFF2-40B4-BE49-F238E27FC236}">
                <a16:creationId xmlns:a16="http://schemas.microsoft.com/office/drawing/2014/main" id="{F8E392EE-5490-C84B-BA33-5CCDB3719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2316163"/>
            <a:ext cx="9144000" cy="7954962"/>
          </a:xfrm>
          <a:prstGeom prst="rect">
            <a:avLst/>
          </a:prstGeom>
        </p:spPr>
      </p:pic>
      <p:pic>
        <p:nvPicPr>
          <p:cNvPr id="6" name="Picture 3" descr="temp">
            <a:extLst>
              <a:ext uri="{FF2B5EF4-FFF2-40B4-BE49-F238E27FC236}">
                <a16:creationId xmlns:a16="http://schemas.microsoft.com/office/drawing/2014/main" id="{4CF38BFD-B8A8-E342-900A-3A7F3ED8D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051" y="2534451"/>
            <a:ext cx="5086949" cy="391125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4B52C34B-09FC-B441-AC48-D2B90B7C9ECA}"/>
              </a:ext>
            </a:extLst>
          </p:cNvPr>
          <p:cNvSpPr txBox="1">
            <a:spLocks noChangeArrowheads="1"/>
          </p:cNvSpPr>
          <p:nvPr/>
        </p:nvSpPr>
        <p:spPr bwMode="auto">
          <a:xfrm>
            <a:off x="0" y="6515100"/>
            <a:ext cx="921702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1500" dirty="0">
                <a:solidFill>
                  <a:schemeClr val="bg1"/>
                </a:solidFill>
                <a:latin typeface="Helvetica" pitchFamily="2" charset="0"/>
              </a:rPr>
              <a:t>Globally synchronous formation of wrinkle ridged plains.  (Solomon, Bullock and Grinspoon, </a:t>
            </a:r>
            <a:r>
              <a:rPr lang="en-US" altLang="en-US" sz="1500" i="1" dirty="0">
                <a:solidFill>
                  <a:schemeClr val="bg1"/>
                </a:solidFill>
                <a:latin typeface="Helvetica" pitchFamily="2" charset="0"/>
              </a:rPr>
              <a:t>Science</a:t>
            </a:r>
            <a:r>
              <a:rPr lang="en-US" altLang="en-US" sz="1500" dirty="0">
                <a:solidFill>
                  <a:schemeClr val="bg1"/>
                </a:solidFill>
                <a:latin typeface="Helvetica" pitchFamily="2" charset="0"/>
              </a:rPr>
              <a:t>, 1999)</a:t>
            </a:r>
          </a:p>
          <a:p>
            <a:endParaRPr lang="en-US" altLang="en-US" dirty="0"/>
          </a:p>
        </p:txBody>
      </p:sp>
    </p:spTree>
    <p:extLst>
      <p:ext uri="{BB962C8B-B14F-4D97-AF65-F5344CB8AC3E}">
        <p14:creationId xmlns:p14="http://schemas.microsoft.com/office/powerpoint/2010/main" val="2939306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62FD10B-B974-1042-B0E5-4614F88E2531}"/>
              </a:ext>
            </a:extLst>
          </p:cNvPr>
          <p:cNvSpPr>
            <a:spLocks noGrp="1" noChangeArrowheads="1"/>
          </p:cNvSpPr>
          <p:nvPr>
            <p:ph type="title"/>
          </p:nvPr>
        </p:nvSpPr>
        <p:spPr/>
        <p:txBody>
          <a:bodyPr/>
          <a:lstStyle/>
          <a:p>
            <a:endParaRPr lang="en-US" altLang="en-US" dirty="0"/>
          </a:p>
        </p:txBody>
      </p:sp>
      <p:sp>
        <p:nvSpPr>
          <p:cNvPr id="62468" name="Text Box 4">
            <a:extLst>
              <a:ext uri="{FF2B5EF4-FFF2-40B4-BE49-F238E27FC236}">
                <a16:creationId xmlns:a16="http://schemas.microsoft.com/office/drawing/2014/main" id="{682C2065-B1F8-8B46-A4B4-12972EE95E13}"/>
              </a:ext>
            </a:extLst>
          </p:cNvPr>
          <p:cNvSpPr txBox="1">
            <a:spLocks noGrp="1" noChangeArrowheads="1"/>
          </p:cNvSpPr>
          <p:nvPr>
            <p:ph idx="1"/>
          </p:nvPr>
        </p:nvSpPr>
        <p:spPr>
          <a:xfrm>
            <a:off x="2209800" y="5181600"/>
            <a:ext cx="7772400" cy="41148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50000"/>
              </a:spcBef>
              <a:buFontTx/>
              <a:buNone/>
            </a:pPr>
            <a:r>
              <a:rPr lang="en-US" altLang="en-US" sz="2200">
                <a:solidFill>
                  <a:schemeClr val="accent2"/>
                </a:solidFill>
                <a:latin typeface="Helvetica Neue" panose="02000503000000020004" pitchFamily="2" charset="0"/>
              </a:rPr>
              <a:t>A-B: Magma Ocean</a:t>
            </a:r>
          </a:p>
          <a:p>
            <a:pPr eaLnBrk="0" hangingPunct="0">
              <a:spcBef>
                <a:spcPct val="50000"/>
              </a:spcBef>
              <a:buFontTx/>
              <a:buNone/>
            </a:pPr>
            <a:r>
              <a:rPr lang="en-US" altLang="en-US" sz="2200">
                <a:solidFill>
                  <a:schemeClr val="accent2"/>
                </a:solidFill>
                <a:latin typeface="Helvetica Neue" panose="02000503000000020004" pitchFamily="2" charset="0"/>
              </a:rPr>
              <a:t>C-D: Plate tectonics</a:t>
            </a:r>
          </a:p>
          <a:p>
            <a:pPr eaLnBrk="0" hangingPunct="0">
              <a:spcBef>
                <a:spcPct val="50000"/>
              </a:spcBef>
              <a:buFontTx/>
              <a:buNone/>
            </a:pPr>
            <a:r>
              <a:rPr lang="en-US" altLang="en-US" sz="2200">
                <a:solidFill>
                  <a:schemeClr val="accent2"/>
                </a:solidFill>
                <a:latin typeface="Helvetica Neue" panose="02000503000000020004" pitchFamily="2" charset="0"/>
              </a:rPr>
              <a:t>E-F: Stagnant lid</a:t>
            </a:r>
          </a:p>
          <a:p>
            <a:pPr eaLnBrk="0" hangingPunct="0">
              <a:spcBef>
                <a:spcPct val="0"/>
              </a:spcBef>
              <a:buFontTx/>
              <a:buNone/>
            </a:pPr>
            <a:endParaRPr lang="en-US" altLang="en-US" sz="2200">
              <a:solidFill>
                <a:schemeClr val="accent2"/>
              </a:solidFill>
              <a:latin typeface="Helvetica Neue" panose="02000503000000020004" pitchFamily="2" charset="0"/>
            </a:endParaRPr>
          </a:p>
        </p:txBody>
      </p:sp>
      <p:sp>
        <p:nvSpPr>
          <p:cNvPr id="62467" name="Text Box 3">
            <a:extLst>
              <a:ext uri="{FF2B5EF4-FFF2-40B4-BE49-F238E27FC236}">
                <a16:creationId xmlns:a16="http://schemas.microsoft.com/office/drawing/2014/main" id="{1CD8B649-245E-7F4C-872A-3224BE2CCAFF}"/>
              </a:ext>
            </a:extLst>
          </p:cNvPr>
          <p:cNvSpPr txBox="1">
            <a:spLocks noChangeArrowheads="1"/>
          </p:cNvSpPr>
          <p:nvPr/>
        </p:nvSpPr>
        <p:spPr bwMode="auto">
          <a:xfrm>
            <a:off x="3505200" y="3352802"/>
            <a:ext cx="14285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a:solidFill>
                  <a:schemeClr val="bg1"/>
                </a:solidFill>
                <a:latin typeface="Times" pitchFamily="2" charset="0"/>
              </a:rPr>
              <a:t>(Sleep, 2000)</a:t>
            </a:r>
          </a:p>
          <a:p>
            <a:endParaRPr lang="en-US" altLang="en-US">
              <a:solidFill>
                <a:schemeClr val="bg1"/>
              </a:solidFill>
              <a:latin typeface="Times" pitchFamily="2" charset="0"/>
            </a:endParaRPr>
          </a:p>
        </p:txBody>
      </p:sp>
      <p:pic>
        <p:nvPicPr>
          <p:cNvPr id="62469" name="Picture 5">
            <a:extLst>
              <a:ext uri="{FF2B5EF4-FFF2-40B4-BE49-F238E27FC236}">
                <a16:creationId xmlns:a16="http://schemas.microsoft.com/office/drawing/2014/main" id="{662817B6-1739-2345-9A0A-AC68484F1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2"/>
            <a:ext cx="5257800" cy="350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0" name="Picture 6">
            <a:extLst>
              <a:ext uri="{FF2B5EF4-FFF2-40B4-BE49-F238E27FC236}">
                <a16:creationId xmlns:a16="http://schemas.microsoft.com/office/drawing/2014/main" id="{16CE423C-38BB-5C4F-BE85-DB6F195CB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65438"/>
            <a:ext cx="4191000" cy="3992562"/>
          </a:xfrm>
          <a:prstGeom prst="rect">
            <a:avLst/>
          </a:prstGeom>
          <a:noFill/>
          <a:extLst>
            <a:ext uri="{909E8E84-426E-40DD-AFC4-6F175D3DCCD1}">
              <a14:hiddenFill xmlns:a14="http://schemas.microsoft.com/office/drawing/2010/main">
                <a:solidFill>
                  <a:srgbClr val="FFFFFF"/>
                </a:solidFill>
              </a14:hiddenFill>
            </a:ext>
          </a:extLst>
        </p:spPr>
      </p:pic>
      <p:sp>
        <p:nvSpPr>
          <p:cNvPr id="62471" name="Text Box 7">
            <a:extLst>
              <a:ext uri="{FF2B5EF4-FFF2-40B4-BE49-F238E27FC236}">
                <a16:creationId xmlns:a16="http://schemas.microsoft.com/office/drawing/2014/main" id="{4D054F9B-E7A4-CE40-AC6A-3A98852187A5}"/>
              </a:ext>
            </a:extLst>
          </p:cNvPr>
          <p:cNvSpPr txBox="1">
            <a:spLocks noChangeArrowheads="1"/>
          </p:cNvSpPr>
          <p:nvPr/>
        </p:nvSpPr>
        <p:spPr bwMode="auto">
          <a:xfrm>
            <a:off x="5927725" y="3413125"/>
            <a:ext cx="14285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latin typeface="Times" pitchFamily="2" charset="0"/>
              </a:rPr>
              <a:t>(Sleep, 2000)</a:t>
            </a:r>
          </a:p>
        </p:txBody>
      </p:sp>
      <p:sp>
        <p:nvSpPr>
          <p:cNvPr id="62472" name="Text Box 8">
            <a:extLst>
              <a:ext uri="{FF2B5EF4-FFF2-40B4-BE49-F238E27FC236}">
                <a16:creationId xmlns:a16="http://schemas.microsoft.com/office/drawing/2014/main" id="{9F5E1A97-0007-8040-8F6A-E3D2F618BAD3}"/>
              </a:ext>
            </a:extLst>
          </p:cNvPr>
          <p:cNvSpPr txBox="1">
            <a:spLocks noChangeArrowheads="1"/>
          </p:cNvSpPr>
          <p:nvPr/>
        </p:nvSpPr>
        <p:spPr bwMode="auto">
          <a:xfrm>
            <a:off x="0" y="2"/>
            <a:ext cx="8610600" cy="9387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latin typeface="Times" pitchFamily="2" charset="0"/>
              </a:rPr>
              <a:t>Geological and atmospheric evolution are coupled. </a:t>
            </a:r>
          </a:p>
          <a:p>
            <a:pPr>
              <a:spcBef>
                <a:spcPct val="50000"/>
              </a:spcBef>
            </a:pPr>
            <a:r>
              <a:rPr lang="en-US" altLang="en-US" dirty="0">
                <a:latin typeface="Times" pitchFamily="2" charset="0"/>
              </a:rPr>
              <a:t>Tectonic style may depend on water content.</a:t>
            </a:r>
          </a:p>
        </p:txBody>
      </p:sp>
    </p:spTree>
    <p:extLst>
      <p:ext uri="{BB962C8B-B14F-4D97-AF65-F5344CB8AC3E}">
        <p14:creationId xmlns:p14="http://schemas.microsoft.com/office/powerpoint/2010/main" val="2653048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756E4660-3E4B-8946-8992-A723513E631F}"/>
              </a:ext>
            </a:extLst>
          </p:cNvPr>
          <p:cNvSpPr>
            <a:spLocks noGrp="1" noChangeArrowheads="1"/>
          </p:cNvSpPr>
          <p:nvPr>
            <p:ph type="ctrTitle"/>
          </p:nvPr>
        </p:nvSpPr>
        <p:spPr>
          <a:xfrm>
            <a:off x="685800" y="2286000"/>
            <a:ext cx="7772400" cy="1143000"/>
          </a:xfrm>
        </p:spPr>
        <p:txBody>
          <a:bodyPr anchor="ctr"/>
          <a:lstStyle/>
          <a:p>
            <a:endParaRPr lang="en-US" altLang="en-US" sz="4400"/>
          </a:p>
        </p:txBody>
      </p:sp>
      <p:pic>
        <p:nvPicPr>
          <p:cNvPr id="100355" name="Picture 3">
            <a:extLst>
              <a:ext uri="{FF2B5EF4-FFF2-40B4-BE49-F238E27FC236}">
                <a16:creationId xmlns:a16="http://schemas.microsoft.com/office/drawing/2014/main" id="{A955AC04-7802-9D41-AC95-BF537C47D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8541"/>
            <a:ext cx="9307048" cy="440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71CCF167-8FD0-834F-A9D0-4566BA2E2AB1}"/>
              </a:ext>
            </a:extLst>
          </p:cNvPr>
          <p:cNvSpPr txBox="1"/>
          <p:nvPr/>
        </p:nvSpPr>
        <p:spPr>
          <a:xfrm>
            <a:off x="1636304" y="-79551"/>
            <a:ext cx="5168146" cy="461665"/>
          </a:xfrm>
          <a:prstGeom prst="rect">
            <a:avLst/>
          </a:prstGeom>
          <a:solidFill>
            <a:srgbClr val="92D050"/>
          </a:solidFill>
        </p:spPr>
        <p:txBody>
          <a:bodyPr wrap="none" rtlCol="0">
            <a:spAutoFit/>
          </a:bodyPr>
          <a:lstStyle/>
          <a:p>
            <a:r>
              <a:rPr lang="en-US" sz="2400" dirty="0">
                <a:solidFill>
                  <a:schemeClr val="accent1"/>
                </a:solidFill>
              </a:rPr>
              <a:t>A Unified Scenario: The Great Transition</a:t>
            </a:r>
          </a:p>
        </p:txBody>
      </p:sp>
      <p:sp>
        <p:nvSpPr>
          <p:cNvPr id="10" name="Rectangle 9">
            <a:extLst>
              <a:ext uri="{FF2B5EF4-FFF2-40B4-BE49-F238E27FC236}">
                <a16:creationId xmlns:a16="http://schemas.microsoft.com/office/drawing/2014/main" id="{B55BA894-A970-9845-A5D4-7E25AB81A6E5}"/>
              </a:ext>
            </a:extLst>
          </p:cNvPr>
          <p:cNvSpPr/>
          <p:nvPr/>
        </p:nvSpPr>
        <p:spPr>
          <a:xfrm>
            <a:off x="0" y="293324"/>
            <a:ext cx="9144000" cy="3643433"/>
          </a:xfrm>
          <a:prstGeom prst="rect">
            <a:avLst/>
          </a:prstGeom>
          <a:solidFill>
            <a:schemeClr val="accent5">
              <a:lumMod val="40000"/>
              <a:lumOff val="60000"/>
            </a:schemeClr>
          </a:solidFill>
        </p:spPr>
        <p:txBody>
          <a:bodyPr wrap="square">
            <a:spAutoFit/>
          </a:bodyPr>
          <a:lstStyle/>
          <a:p>
            <a:pPr>
              <a:lnSpc>
                <a:spcPct val="80000"/>
              </a:lnSpc>
              <a:spcBef>
                <a:spcPct val="40000"/>
              </a:spcBef>
            </a:pPr>
            <a:r>
              <a:rPr lang="en-US" altLang="en-US" dirty="0">
                <a:solidFill>
                  <a:schemeClr val="accent2"/>
                </a:solidFill>
              </a:rPr>
              <a:t>≈ 2.5 -3 </a:t>
            </a:r>
            <a:r>
              <a:rPr lang="en-US" altLang="en-US" dirty="0" err="1">
                <a:solidFill>
                  <a:schemeClr val="accent2"/>
                </a:solidFill>
              </a:rPr>
              <a:t>Gy</a:t>
            </a:r>
            <a:r>
              <a:rPr lang="en-US" altLang="en-US" dirty="0">
                <a:solidFill>
                  <a:schemeClr val="accent2"/>
                </a:solidFill>
              </a:rPr>
              <a:t> (??) Loss of surface water</a:t>
            </a:r>
            <a:r>
              <a:rPr lang="en-US" altLang="en-US" dirty="0"/>
              <a:t>, subduction of hydrated sediments ceases.</a:t>
            </a:r>
          </a:p>
          <a:p>
            <a:pPr>
              <a:lnSpc>
                <a:spcPct val="80000"/>
              </a:lnSpc>
              <a:spcBef>
                <a:spcPct val="40000"/>
              </a:spcBef>
            </a:pPr>
            <a:r>
              <a:rPr lang="en-US" altLang="en-US" dirty="0"/>
              <a:t>	Mantle becomes desiccated, lithosphere thickens</a:t>
            </a:r>
          </a:p>
          <a:p>
            <a:pPr>
              <a:lnSpc>
                <a:spcPct val="80000"/>
              </a:lnSpc>
              <a:spcBef>
                <a:spcPct val="40000"/>
              </a:spcBef>
            </a:pPr>
            <a:r>
              <a:rPr lang="en-US" altLang="en-US" dirty="0"/>
              <a:t>	Loss of asthenosphere -&gt; lithosphere tightly coupled to mantle.</a:t>
            </a:r>
          </a:p>
          <a:p>
            <a:pPr>
              <a:lnSpc>
                <a:spcPct val="80000"/>
              </a:lnSpc>
              <a:spcBef>
                <a:spcPct val="40000"/>
              </a:spcBef>
            </a:pPr>
            <a:r>
              <a:rPr lang="en-US" altLang="en-US" dirty="0"/>
              <a:t>	Crustal recycling inhibited.</a:t>
            </a:r>
          </a:p>
          <a:p>
            <a:pPr>
              <a:lnSpc>
                <a:spcPct val="80000"/>
              </a:lnSpc>
              <a:spcBef>
                <a:spcPct val="40000"/>
              </a:spcBef>
            </a:pPr>
            <a:r>
              <a:rPr lang="en-US" altLang="en-US" dirty="0"/>
              <a:t>≈ 1 </a:t>
            </a:r>
            <a:r>
              <a:rPr lang="en-US" altLang="en-US" dirty="0" err="1"/>
              <a:t>Gy</a:t>
            </a:r>
            <a:r>
              <a:rPr lang="en-US" altLang="en-US" dirty="0"/>
              <a:t> Plate tectonics ceases, </a:t>
            </a:r>
            <a:r>
              <a:rPr lang="en-US" altLang="en-US" dirty="0">
                <a:solidFill>
                  <a:schemeClr val="accent2"/>
                </a:solidFill>
              </a:rPr>
              <a:t>Venus becomes “1 plate planet”,</a:t>
            </a:r>
            <a:r>
              <a:rPr lang="en-US" altLang="en-US" dirty="0"/>
              <a:t> mantle cools less effectively</a:t>
            </a:r>
          </a:p>
          <a:p>
            <a:pPr>
              <a:lnSpc>
                <a:spcPct val="80000"/>
              </a:lnSpc>
              <a:spcBef>
                <a:spcPct val="40000"/>
              </a:spcBef>
            </a:pPr>
            <a:r>
              <a:rPr lang="en-US" altLang="en-US" dirty="0">
                <a:solidFill>
                  <a:schemeClr val="accent2"/>
                </a:solidFill>
              </a:rPr>
              <a:t>≈ 700 My, global resurfacing </a:t>
            </a:r>
          </a:p>
          <a:p>
            <a:pPr>
              <a:lnSpc>
                <a:spcPct val="80000"/>
              </a:lnSpc>
              <a:spcBef>
                <a:spcPct val="40000"/>
              </a:spcBef>
            </a:pPr>
            <a:r>
              <a:rPr lang="en-US" altLang="en-US" dirty="0">
                <a:solidFill>
                  <a:schemeClr val="accent2"/>
                </a:solidFill>
              </a:rPr>
              <a:t>700 My to present: localized volcanism, tectonism, conductive heat release, production population of craters.</a:t>
            </a:r>
          </a:p>
          <a:p>
            <a:pPr>
              <a:lnSpc>
                <a:spcPct val="80000"/>
              </a:lnSpc>
            </a:pPr>
            <a:endParaRPr lang="en-US" altLang="en-US" dirty="0"/>
          </a:p>
          <a:p>
            <a:pPr lvl="1">
              <a:lnSpc>
                <a:spcPct val="80000"/>
              </a:lnSpc>
            </a:pPr>
            <a:r>
              <a:rPr lang="en-US" altLang="en-US" dirty="0" err="1"/>
              <a:t>Tessera</a:t>
            </a:r>
            <a:r>
              <a:rPr lang="en-US" altLang="en-US" dirty="0"/>
              <a:t>: remnants of more vigorous past tectonics. (continents?)</a:t>
            </a:r>
          </a:p>
          <a:p>
            <a:pPr lvl="1">
              <a:lnSpc>
                <a:spcPct val="80000"/>
              </a:lnSpc>
            </a:pPr>
            <a:r>
              <a:rPr lang="en-US" altLang="en-US" dirty="0"/>
              <a:t>Plains record global resurfacing, or at least epoch of much higher resurfacing rates that ended “suddenly”.</a:t>
            </a:r>
          </a:p>
          <a:p>
            <a:pPr lvl="1">
              <a:lnSpc>
                <a:spcPct val="80000"/>
              </a:lnSpc>
            </a:pPr>
            <a:r>
              <a:rPr lang="en-US" altLang="en-US" b="1" dirty="0">
                <a:solidFill>
                  <a:schemeClr val="accent2"/>
                </a:solidFill>
              </a:rPr>
              <a:t>Venus may have been a habitable planet for much of Solar System history.</a:t>
            </a:r>
          </a:p>
        </p:txBody>
      </p:sp>
    </p:spTree>
    <p:extLst>
      <p:ext uri="{BB962C8B-B14F-4D97-AF65-F5344CB8AC3E}">
        <p14:creationId xmlns:p14="http://schemas.microsoft.com/office/powerpoint/2010/main" val="3474569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eaLnBrk="1" hangingPunct="1">
              <a:defRPr/>
            </a:pPr>
            <a:endParaRPr lang="en-US">
              <a:cs typeface="+mj-cs"/>
            </a:endParaRPr>
          </a:p>
        </p:txBody>
      </p:sp>
      <p:pic>
        <p:nvPicPr>
          <p:cNvPr id="258051" name="Picture 3" descr="C:\dcrisp\Venus\Venus_thermal_structure_and_clouds.gif"/>
          <p:cNvPicPr>
            <a:picLocks noGrp="1" noChangeAspect="1" noChangeArrowheads="1"/>
          </p:cNvPicPr>
          <p:nvPr>
            <p:ph idx="1"/>
          </p:nvPr>
        </p:nvPicPr>
        <p:blipFill>
          <a:blip r:embed="rId2">
            <a:lum contrast="12000"/>
            <a:extLst>
              <a:ext uri="{28A0092B-C50C-407E-A947-70E740481C1C}">
                <a14:useLocalDpi xmlns:a14="http://schemas.microsoft.com/office/drawing/2010/main" val="0"/>
              </a:ext>
            </a:extLst>
          </a:blip>
          <a:srcRect l="999" t="4149" b="5185"/>
          <a:stretch>
            <a:fillRect/>
          </a:stretch>
        </p:blipFill>
        <p:spPr>
          <a:xfrm>
            <a:off x="0" y="304802"/>
            <a:ext cx="9144000" cy="6283325"/>
          </a:xfrm>
        </p:spPr>
      </p:pic>
    </p:spTree>
    <p:extLst>
      <p:ext uri="{BB962C8B-B14F-4D97-AF65-F5344CB8AC3E}">
        <p14:creationId xmlns:p14="http://schemas.microsoft.com/office/powerpoint/2010/main" val="811568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892876" y="0"/>
            <a:ext cx="7750655" cy="6858000"/>
          </a:xfrm>
          <a:prstGeom prst="rect">
            <a:avLst/>
          </a:prstGeom>
        </p:spPr>
      </p:pic>
    </p:spTree>
    <p:extLst>
      <p:ext uri="{BB962C8B-B14F-4D97-AF65-F5344CB8AC3E}">
        <p14:creationId xmlns:p14="http://schemas.microsoft.com/office/powerpoint/2010/main" val="4041631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2651125" y="-549275"/>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2400">
              <a:ea typeface="ＭＳ Ｐゴシック" charset="0"/>
            </a:endParaRPr>
          </a:p>
        </p:txBody>
      </p:sp>
      <p:sp>
        <p:nvSpPr>
          <p:cNvPr id="261123" name="Text Box 3"/>
          <p:cNvSpPr txBox="1">
            <a:spLocks noChangeArrowheads="1"/>
          </p:cNvSpPr>
          <p:nvPr/>
        </p:nvSpPr>
        <p:spPr bwMode="auto">
          <a:xfrm>
            <a:off x="746127" y="288925"/>
            <a:ext cx="75596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2400">
              <a:ea typeface="ＭＳ Ｐゴシック" charset="0"/>
            </a:endParaRPr>
          </a:p>
        </p:txBody>
      </p:sp>
      <p:sp>
        <p:nvSpPr>
          <p:cNvPr id="261124" name="Text Box 4"/>
          <p:cNvSpPr txBox="1">
            <a:spLocks noChangeArrowheads="1"/>
          </p:cNvSpPr>
          <p:nvPr/>
        </p:nvSpPr>
        <p:spPr bwMode="auto">
          <a:xfrm>
            <a:off x="0" y="2"/>
            <a:ext cx="9144000" cy="7417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1600">
                <a:solidFill>
                  <a:schemeClr val="accent2"/>
                </a:solidFill>
                <a:latin typeface="Times" charset="0"/>
                <a:ea typeface="ＭＳ Ｐゴシック" charset="-128"/>
              </a:defRPr>
            </a:lvl1pPr>
            <a:lvl2pPr marL="742950" indent="-285750">
              <a:defRPr sz="1600">
                <a:solidFill>
                  <a:schemeClr val="accent2"/>
                </a:solidFill>
                <a:latin typeface="Times" charset="0"/>
                <a:ea typeface="ＭＳ Ｐゴシック" charset="-128"/>
              </a:defRPr>
            </a:lvl2pPr>
            <a:lvl3pPr marL="1143000" indent="-228600">
              <a:defRPr sz="1600">
                <a:solidFill>
                  <a:schemeClr val="accent2"/>
                </a:solidFill>
                <a:latin typeface="Times" charset="0"/>
                <a:ea typeface="ＭＳ Ｐゴシック" charset="-128"/>
              </a:defRPr>
            </a:lvl3pPr>
            <a:lvl4pPr marL="1600200" indent="-228600">
              <a:defRPr sz="1600">
                <a:solidFill>
                  <a:schemeClr val="accent2"/>
                </a:solidFill>
                <a:latin typeface="Times" charset="0"/>
                <a:ea typeface="ＭＳ Ｐゴシック" charset="-128"/>
              </a:defRPr>
            </a:lvl4pPr>
            <a:lvl5pPr marL="2057400" indent="-228600">
              <a:defRPr sz="1600">
                <a:solidFill>
                  <a:schemeClr val="accent2"/>
                </a:solidFill>
                <a:latin typeface="Times" charset="0"/>
                <a:ea typeface="ＭＳ Ｐゴシック" charset="-128"/>
              </a:defRPr>
            </a:lvl5pPr>
            <a:lvl6pPr marL="2514600" indent="-228600" eaLnBrk="0" fontAlgn="base" hangingPunct="0">
              <a:spcBef>
                <a:spcPct val="0"/>
              </a:spcBef>
              <a:spcAft>
                <a:spcPct val="0"/>
              </a:spcAft>
              <a:defRPr sz="1600">
                <a:solidFill>
                  <a:schemeClr val="accent2"/>
                </a:solidFill>
                <a:latin typeface="Times" charset="0"/>
                <a:ea typeface="ＭＳ Ｐゴシック" charset="-128"/>
              </a:defRPr>
            </a:lvl6pPr>
            <a:lvl7pPr marL="2971800" indent="-228600" eaLnBrk="0" fontAlgn="base" hangingPunct="0">
              <a:spcBef>
                <a:spcPct val="0"/>
              </a:spcBef>
              <a:spcAft>
                <a:spcPct val="0"/>
              </a:spcAft>
              <a:defRPr sz="1600">
                <a:solidFill>
                  <a:schemeClr val="accent2"/>
                </a:solidFill>
                <a:latin typeface="Times" charset="0"/>
                <a:ea typeface="ＭＳ Ｐゴシック" charset="-128"/>
              </a:defRPr>
            </a:lvl7pPr>
            <a:lvl8pPr marL="3429000" indent="-228600" eaLnBrk="0" fontAlgn="base" hangingPunct="0">
              <a:spcBef>
                <a:spcPct val="0"/>
              </a:spcBef>
              <a:spcAft>
                <a:spcPct val="0"/>
              </a:spcAft>
              <a:defRPr sz="1600">
                <a:solidFill>
                  <a:schemeClr val="accent2"/>
                </a:solidFill>
                <a:latin typeface="Times" charset="0"/>
                <a:ea typeface="ＭＳ Ｐゴシック" charset="-128"/>
              </a:defRPr>
            </a:lvl8pPr>
            <a:lvl9pPr marL="3886200" indent="-228600" eaLnBrk="0" fontAlgn="base" hangingPunct="0">
              <a:spcBef>
                <a:spcPct val="0"/>
              </a:spcBef>
              <a:spcAft>
                <a:spcPct val="0"/>
              </a:spcAft>
              <a:defRPr sz="1600">
                <a:solidFill>
                  <a:schemeClr val="accent2"/>
                </a:solidFill>
                <a:latin typeface="Times" charset="0"/>
                <a:ea typeface="ＭＳ Ｐゴシック" charset="-128"/>
              </a:defRPr>
            </a:lvl9pPr>
          </a:lstStyle>
          <a:p>
            <a:pPr>
              <a:spcAft>
                <a:spcPts val="1200"/>
              </a:spcAft>
            </a:pPr>
            <a:r>
              <a:rPr lang="en-GB" altLang="en-US" sz="2400" b="1">
                <a:solidFill>
                  <a:schemeClr val="tx1"/>
                </a:solidFill>
                <a:latin typeface="Arial" charset="0"/>
              </a:rPr>
              <a:t>A Sulphur-Based Survival Strategy for Putative Phototrophic Life in the Venusian Atmosphere</a:t>
            </a:r>
          </a:p>
          <a:p>
            <a:pPr>
              <a:spcAft>
                <a:spcPts val="1200"/>
              </a:spcAft>
            </a:pPr>
            <a:r>
              <a:rPr lang="en-GB" altLang="en-US" sz="2000">
                <a:solidFill>
                  <a:schemeClr val="tx1"/>
                </a:solidFill>
              </a:rPr>
              <a:t>D. Schulze-Makuch, D.H. Grinspoon, O. Abbas,</a:t>
            </a:r>
            <a:r>
              <a:rPr lang="en-GB" altLang="en-US" sz="2000" baseline="30000">
                <a:solidFill>
                  <a:schemeClr val="tx1"/>
                </a:solidFill>
              </a:rPr>
              <a:t> </a:t>
            </a:r>
            <a:r>
              <a:rPr lang="en-GB" altLang="en-US" sz="2000">
                <a:solidFill>
                  <a:schemeClr val="tx1"/>
                </a:solidFill>
              </a:rPr>
              <a:t>L.N. Irwin &amp; M. Bullock </a:t>
            </a:r>
            <a:r>
              <a:rPr lang="en-US" altLang="en-US" sz="2000">
                <a:solidFill>
                  <a:schemeClr val="tx1"/>
                </a:solidFill>
              </a:rPr>
              <a:t>(2004) .  </a:t>
            </a:r>
            <a:r>
              <a:rPr lang="en-US" altLang="en-US" sz="2000" i="1">
                <a:solidFill>
                  <a:schemeClr val="tx1"/>
                </a:solidFill>
              </a:rPr>
              <a:t>Astrobiology</a:t>
            </a:r>
            <a:r>
              <a:rPr lang="en-US" altLang="en-US" sz="2000">
                <a:solidFill>
                  <a:schemeClr val="tx1"/>
                </a:solidFill>
              </a:rPr>
              <a:t>, 4, 11-18.</a:t>
            </a:r>
            <a:endParaRPr lang="en-GB" altLang="en-US" sz="2000">
              <a:solidFill>
                <a:schemeClr val="tx1"/>
              </a:solidFill>
            </a:endParaRPr>
          </a:p>
          <a:p>
            <a:pPr>
              <a:spcAft>
                <a:spcPts val="1200"/>
              </a:spcAft>
            </a:pPr>
            <a:endParaRPr lang="en-GB" altLang="en-US" sz="2400">
              <a:solidFill>
                <a:schemeClr val="tx1"/>
              </a:solidFill>
            </a:endParaRPr>
          </a:p>
          <a:p>
            <a:pPr>
              <a:spcAft>
                <a:spcPts val="1200"/>
              </a:spcAft>
            </a:pPr>
            <a:r>
              <a:rPr lang="en-GB" altLang="en-US" sz="2400" b="1">
                <a:solidFill>
                  <a:schemeClr val="tx1"/>
                </a:solidFill>
              </a:rPr>
              <a:t>Abstract</a:t>
            </a:r>
          </a:p>
          <a:p>
            <a:pPr algn="just">
              <a:spcAft>
                <a:spcPts val="600"/>
              </a:spcAft>
            </a:pPr>
            <a:r>
              <a:rPr lang="en-GB" altLang="en-US" sz="2000">
                <a:solidFill>
                  <a:schemeClr val="tx1"/>
                </a:solidFill>
              </a:rPr>
              <a:t>Several observations indicate that the cloud deck of the Venusian atmosphere may provide a plausible refuge for microbial life (Sagan, 1961; Grinspoon, 1997; Schulze-Makuch and Irwin, 2002; Schulze-Makuch and Irwin, 2004).  Having originated in a hot proto-ocean or been brought in by meteorites from Earth (or Mars), early life on Venus could have adapted to a dry, acidic atmospheric niche as the warming planet lost its oceans.  The greatest obstacle for the survival of any organism in this niche may be high doses of ultraviolet (UV) radiation.  Here we make the argument that such an organism may utilize sulphur allotropes present in the Venusian atmosphere, particularly S</a:t>
            </a:r>
            <a:r>
              <a:rPr lang="en-GB" altLang="en-US" sz="2000" baseline="-25000">
                <a:solidFill>
                  <a:schemeClr val="tx1"/>
                </a:solidFill>
              </a:rPr>
              <a:t>8</a:t>
            </a:r>
            <a:r>
              <a:rPr lang="en-GB" altLang="en-US" sz="2000">
                <a:solidFill>
                  <a:schemeClr val="tx1"/>
                </a:solidFill>
              </a:rPr>
              <a:t>, as a UV sunscreen, as an energy converting pigment, or as a means for converting UV light to lower frequencies that can be used for photosynthesis.  Thus, life could exist today in the clouds of Venus.</a:t>
            </a:r>
          </a:p>
          <a:p>
            <a:pPr algn="just">
              <a:spcAft>
                <a:spcPts val="1800"/>
              </a:spcAft>
            </a:pPr>
            <a:endParaRPr lang="en-GB" altLang="en-US" sz="2400">
              <a:solidFill>
                <a:schemeClr val="tx1"/>
              </a:solidFill>
            </a:endParaRPr>
          </a:p>
          <a:p>
            <a:pPr>
              <a:spcBef>
                <a:spcPct val="50000"/>
              </a:spcBef>
            </a:pPr>
            <a:endParaRPr lang="en-US" altLang="en-US" sz="2400">
              <a:solidFill>
                <a:schemeClr val="tx1"/>
              </a:solidFill>
            </a:endParaRPr>
          </a:p>
        </p:txBody>
      </p:sp>
    </p:spTree>
    <p:extLst>
      <p:ext uri="{BB962C8B-B14F-4D97-AF65-F5344CB8AC3E}">
        <p14:creationId xmlns:p14="http://schemas.microsoft.com/office/powerpoint/2010/main" val="1369843396"/>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5" name="Object 2"/>
          <p:cNvGraphicFramePr>
            <a:graphicFrameLocks noChangeAspect="1"/>
          </p:cNvGraphicFramePr>
          <p:nvPr/>
        </p:nvGraphicFramePr>
        <p:xfrm>
          <a:off x="0" y="0"/>
          <a:ext cx="5181600" cy="5181600"/>
        </p:xfrm>
        <a:graphic>
          <a:graphicData uri="http://schemas.openxmlformats.org/presentationml/2006/ole">
            <mc:AlternateContent xmlns:mc="http://schemas.openxmlformats.org/markup-compatibility/2006">
              <mc:Choice xmlns:v="urn:schemas-microsoft-com:vml" Requires="v">
                <p:oleObj spid="_x0000_s1107" name="Document" r:id="rId3" imgW="22222222" imgH="15022222" progId="Word.Document.8">
                  <p:embed/>
                </p:oleObj>
              </mc:Choice>
              <mc:Fallback>
                <p:oleObj name="Document" r:id="rId3" imgW="22222222" imgH="1502222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81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3171" name="Text Box 3"/>
          <p:cNvSpPr txBox="1">
            <a:spLocks noChangeArrowheads="1"/>
          </p:cNvSpPr>
          <p:nvPr/>
        </p:nvSpPr>
        <p:spPr bwMode="auto">
          <a:xfrm>
            <a:off x="5410200" y="381002"/>
            <a:ext cx="3733800" cy="4893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dirty="0">
                <a:solidFill>
                  <a:schemeClr val="bg1"/>
                </a:solidFill>
                <a:ea typeface="ＭＳ Ｐゴシック" charset="0"/>
              </a:rPr>
              <a:t>The low pH limit of</a:t>
            </a:r>
          </a:p>
          <a:p>
            <a:pPr>
              <a:defRPr/>
            </a:pPr>
            <a:r>
              <a:rPr lang="en-US" sz="2400" dirty="0">
                <a:solidFill>
                  <a:schemeClr val="bg1"/>
                </a:solidFill>
                <a:ea typeface="ＭＳ Ｐゴシック" charset="0"/>
              </a:rPr>
              <a:t>Terrestrial life is not known.</a:t>
            </a:r>
          </a:p>
          <a:p>
            <a:pPr>
              <a:defRPr/>
            </a:pPr>
            <a:endParaRPr lang="en-US" sz="2400" dirty="0">
              <a:solidFill>
                <a:schemeClr val="bg1"/>
              </a:solidFill>
              <a:ea typeface="ＭＳ Ｐゴシック" charset="0"/>
            </a:endParaRPr>
          </a:p>
          <a:p>
            <a:pPr>
              <a:defRPr/>
            </a:pPr>
            <a:endParaRPr lang="en-US" sz="2400" dirty="0">
              <a:solidFill>
                <a:schemeClr val="bg1"/>
              </a:solidFill>
              <a:ea typeface="ＭＳ Ｐゴシック" charset="0"/>
            </a:endParaRPr>
          </a:p>
          <a:p>
            <a:pPr>
              <a:defRPr/>
            </a:pPr>
            <a:endParaRPr lang="en-US" sz="2400" dirty="0">
              <a:solidFill>
                <a:schemeClr val="bg1"/>
              </a:solidFill>
              <a:ea typeface="ＭＳ Ｐゴシック" charset="0"/>
            </a:endParaRPr>
          </a:p>
          <a:p>
            <a:pPr>
              <a:defRPr/>
            </a:pPr>
            <a:r>
              <a:rPr lang="en-US" sz="2400" dirty="0">
                <a:solidFill>
                  <a:schemeClr val="bg1"/>
                </a:solidFill>
                <a:ea typeface="ＭＳ Ｐゴシック" charset="0"/>
              </a:rPr>
              <a:t>Many organisms have now </a:t>
            </a:r>
          </a:p>
          <a:p>
            <a:pPr>
              <a:defRPr/>
            </a:pPr>
            <a:r>
              <a:rPr lang="en-US" sz="2400" dirty="0">
                <a:solidFill>
                  <a:schemeClr val="bg1"/>
                </a:solidFill>
                <a:ea typeface="ＭＳ Ｐゴシック" charset="0"/>
              </a:rPr>
              <a:t>been discovered that grow at very low pH</a:t>
            </a:r>
          </a:p>
          <a:p>
            <a:pPr>
              <a:defRPr/>
            </a:pPr>
            <a:endParaRPr lang="en-US" sz="2400" dirty="0">
              <a:solidFill>
                <a:schemeClr val="bg1"/>
              </a:solidFill>
              <a:ea typeface="ＭＳ Ｐゴシック" charset="0"/>
            </a:endParaRPr>
          </a:p>
          <a:p>
            <a:pPr>
              <a:defRPr/>
            </a:pPr>
            <a:endParaRPr lang="en-US" sz="2400" dirty="0">
              <a:solidFill>
                <a:schemeClr val="bg1"/>
              </a:solidFill>
              <a:ea typeface="ＭＳ Ｐゴシック" charset="0"/>
            </a:endParaRPr>
          </a:p>
          <a:p>
            <a:pPr>
              <a:defRPr/>
            </a:pPr>
            <a:r>
              <a:rPr lang="en-US" sz="2400" dirty="0">
                <a:solidFill>
                  <a:schemeClr val="bg1"/>
                </a:solidFill>
                <a:ea typeface="ＭＳ Ｐゴシック" charset="0"/>
              </a:rPr>
              <a:t>For example, the archaeon </a:t>
            </a:r>
            <a:r>
              <a:rPr lang="en-US" sz="2400" i="1" dirty="0" err="1">
                <a:solidFill>
                  <a:schemeClr val="bg1"/>
                </a:solidFill>
                <a:ea typeface="ＭＳ Ｐゴシック" charset="0"/>
              </a:rPr>
              <a:t>ferroplasma</a:t>
            </a:r>
            <a:r>
              <a:rPr lang="en-US" sz="2400" i="1" dirty="0">
                <a:solidFill>
                  <a:schemeClr val="bg1"/>
                </a:solidFill>
                <a:ea typeface="ＭＳ Ｐゴシック" charset="0"/>
              </a:rPr>
              <a:t> </a:t>
            </a:r>
            <a:r>
              <a:rPr lang="en-US" sz="2400" i="1" dirty="0" err="1">
                <a:solidFill>
                  <a:schemeClr val="bg1"/>
                </a:solidFill>
                <a:ea typeface="ＭＳ Ｐゴシック" charset="0"/>
              </a:rPr>
              <a:t>acidarmanus</a:t>
            </a:r>
            <a:r>
              <a:rPr lang="en-US" sz="2400" dirty="0">
                <a:solidFill>
                  <a:schemeClr val="bg1"/>
                </a:solidFill>
                <a:ea typeface="ＭＳ Ｐゴシック" charset="0"/>
              </a:rPr>
              <a:t>  thrives at pH 0.</a:t>
            </a:r>
          </a:p>
        </p:txBody>
      </p:sp>
    </p:spTree>
    <p:extLst>
      <p:ext uri="{BB962C8B-B14F-4D97-AF65-F5344CB8AC3E}">
        <p14:creationId xmlns:p14="http://schemas.microsoft.com/office/powerpoint/2010/main" val="1662633673"/>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 y="829057"/>
            <a:ext cx="4534463" cy="3858373"/>
          </a:xfrm>
          <a:prstGeom prst="rect">
            <a:avLst/>
          </a:prstGeom>
        </p:spPr>
      </p:pic>
      <p:sp>
        <p:nvSpPr>
          <p:cNvPr id="3" name="TextBox 2"/>
          <p:cNvSpPr txBox="1"/>
          <p:nvPr/>
        </p:nvSpPr>
        <p:spPr>
          <a:xfrm>
            <a:off x="7197148" y="5528224"/>
            <a:ext cx="1727396" cy="369332"/>
          </a:xfrm>
          <a:prstGeom prst="rect">
            <a:avLst/>
          </a:prstGeom>
          <a:noFill/>
        </p:spPr>
        <p:txBody>
          <a:bodyPr wrap="none" rtlCol="0">
            <a:spAutoFit/>
          </a:bodyPr>
          <a:lstStyle/>
          <a:p>
            <a:r>
              <a:rPr lang="en-US" dirty="0" err="1"/>
              <a:t>Neira</a:t>
            </a:r>
            <a:r>
              <a:rPr lang="en-US" dirty="0"/>
              <a:t> et al. 2018</a:t>
            </a:r>
          </a:p>
        </p:txBody>
      </p:sp>
      <p:sp>
        <p:nvSpPr>
          <p:cNvPr id="4" name="TextBox 3"/>
          <p:cNvSpPr txBox="1"/>
          <p:nvPr/>
        </p:nvSpPr>
        <p:spPr>
          <a:xfrm>
            <a:off x="4443503" y="279236"/>
            <a:ext cx="4810654" cy="4493538"/>
          </a:xfrm>
          <a:prstGeom prst="rect">
            <a:avLst/>
          </a:prstGeom>
          <a:noFill/>
        </p:spPr>
        <p:txBody>
          <a:bodyPr wrap="square" rtlCol="0">
            <a:spAutoFit/>
          </a:bodyPr>
          <a:lstStyle/>
          <a:p>
            <a:r>
              <a:rPr lang="en-US" sz="2200" dirty="0"/>
              <a:t>“We posit that low pH does not represent an insurmountable challenge for life. On the contrary, life on Earth is abundant in many low pH environments even in the presence of high temperatures, low temperatures, high salt concentrations, low water activity, </a:t>
            </a:r>
            <a:r>
              <a:rPr lang="en-US" sz="2200" dirty="0" err="1"/>
              <a:t>anaerobicity</a:t>
            </a:r>
            <a:r>
              <a:rPr lang="en-US" sz="2200" dirty="0"/>
              <a:t>, etc. Furthermore, organisms that thrive at low pH are distributed all over the Tree of Life suggesting that the evolution of the ability to live at low pH (</a:t>
            </a:r>
            <a:r>
              <a:rPr lang="en-US" sz="2200" dirty="0" err="1"/>
              <a:t>acidophilia</a:t>
            </a:r>
            <a:r>
              <a:rPr lang="en-US" sz="2200" dirty="0"/>
              <a:t>) is not only plausible but rampant.”</a:t>
            </a:r>
          </a:p>
        </p:txBody>
      </p:sp>
      <p:sp>
        <p:nvSpPr>
          <p:cNvPr id="5" name="Rectangle 4">
            <a:extLst>
              <a:ext uri="{FF2B5EF4-FFF2-40B4-BE49-F238E27FC236}">
                <a16:creationId xmlns:a16="http://schemas.microsoft.com/office/drawing/2014/main" id="{17B3CF02-D1E1-8046-B3B6-1AB328860661}"/>
              </a:ext>
            </a:extLst>
          </p:cNvPr>
          <p:cNvSpPr/>
          <p:nvPr/>
        </p:nvSpPr>
        <p:spPr>
          <a:xfrm>
            <a:off x="-18769" y="4772774"/>
            <a:ext cx="4572000" cy="923330"/>
          </a:xfrm>
          <a:prstGeom prst="rect">
            <a:avLst/>
          </a:prstGeom>
        </p:spPr>
        <p:txBody>
          <a:bodyPr>
            <a:spAutoFit/>
          </a:bodyPr>
          <a:lstStyle/>
          <a:p>
            <a:r>
              <a:rPr lang="en-US" dirty="0">
                <a:latin typeface="Calibri" panose="020F0502020204030204" pitchFamily="34" charset="0"/>
              </a:rPr>
              <a:t>Tree of Life. In red, is shown the distribution of acidophilic microorganisms present in the diverse branches. </a:t>
            </a:r>
            <a:endParaRPr lang="en-US" dirty="0">
              <a:effectLst/>
            </a:endParaRPr>
          </a:p>
        </p:txBody>
      </p:sp>
    </p:spTree>
    <p:extLst>
      <p:ext uri="{BB962C8B-B14F-4D97-AF65-F5344CB8AC3E}">
        <p14:creationId xmlns:p14="http://schemas.microsoft.com/office/powerpoint/2010/main" val="861143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52400" y="-381000"/>
            <a:ext cx="8458200" cy="1143000"/>
          </a:xfrm>
        </p:spPr>
        <p:txBody>
          <a:bodyPr/>
          <a:lstStyle/>
          <a:p>
            <a:pPr eaLnBrk="1" hangingPunct="1">
              <a:defRPr/>
            </a:pPr>
            <a:endParaRPr lang="en-US" sz="2800" dirty="0"/>
          </a:p>
        </p:txBody>
      </p:sp>
      <p:pic>
        <p:nvPicPr>
          <p:cNvPr id="23558" name="Picture 8" descr="venu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184" y="3571563"/>
            <a:ext cx="3197987" cy="32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1"/>
          <p:cNvSpPr txBox="1">
            <a:spLocks noChangeArrowheads="1"/>
          </p:cNvSpPr>
          <p:nvPr/>
        </p:nvSpPr>
        <p:spPr bwMode="auto">
          <a:xfrm>
            <a:off x="7391400" y="990600"/>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accent2"/>
                </a:solidFill>
                <a:latin typeface="Times" charset="0"/>
                <a:ea typeface="ＭＳ Ｐゴシック" charset="-128"/>
              </a:defRPr>
            </a:lvl1pPr>
            <a:lvl2pPr marL="742950" indent="-285750">
              <a:defRPr sz="1600">
                <a:solidFill>
                  <a:schemeClr val="accent2"/>
                </a:solidFill>
                <a:latin typeface="Times" charset="0"/>
                <a:ea typeface="ＭＳ Ｐゴシック" charset="-128"/>
              </a:defRPr>
            </a:lvl2pPr>
            <a:lvl3pPr marL="1143000" indent="-228600">
              <a:defRPr sz="1600">
                <a:solidFill>
                  <a:schemeClr val="accent2"/>
                </a:solidFill>
                <a:latin typeface="Times" charset="0"/>
                <a:ea typeface="ＭＳ Ｐゴシック" charset="-128"/>
              </a:defRPr>
            </a:lvl3pPr>
            <a:lvl4pPr marL="1600200" indent="-228600">
              <a:defRPr sz="1600">
                <a:solidFill>
                  <a:schemeClr val="accent2"/>
                </a:solidFill>
                <a:latin typeface="Times" charset="0"/>
                <a:ea typeface="ＭＳ Ｐゴシック" charset="-128"/>
              </a:defRPr>
            </a:lvl4pPr>
            <a:lvl5pPr marL="2057400" indent="-228600">
              <a:defRPr sz="1600">
                <a:solidFill>
                  <a:schemeClr val="accent2"/>
                </a:solidFill>
                <a:latin typeface="Times" charset="0"/>
                <a:ea typeface="ＭＳ Ｐゴシック" charset="-128"/>
              </a:defRPr>
            </a:lvl5pPr>
            <a:lvl6pPr marL="2514600" indent="-228600" eaLnBrk="0" fontAlgn="base" hangingPunct="0">
              <a:spcBef>
                <a:spcPct val="0"/>
              </a:spcBef>
              <a:spcAft>
                <a:spcPct val="0"/>
              </a:spcAft>
              <a:defRPr sz="1600">
                <a:solidFill>
                  <a:schemeClr val="accent2"/>
                </a:solidFill>
                <a:latin typeface="Times" charset="0"/>
                <a:ea typeface="ＭＳ Ｐゴシック" charset="-128"/>
              </a:defRPr>
            </a:lvl6pPr>
            <a:lvl7pPr marL="2971800" indent="-228600" eaLnBrk="0" fontAlgn="base" hangingPunct="0">
              <a:spcBef>
                <a:spcPct val="0"/>
              </a:spcBef>
              <a:spcAft>
                <a:spcPct val="0"/>
              </a:spcAft>
              <a:defRPr sz="1600">
                <a:solidFill>
                  <a:schemeClr val="accent2"/>
                </a:solidFill>
                <a:latin typeface="Times" charset="0"/>
                <a:ea typeface="ＭＳ Ｐゴシック" charset="-128"/>
              </a:defRPr>
            </a:lvl7pPr>
            <a:lvl8pPr marL="3429000" indent="-228600" eaLnBrk="0" fontAlgn="base" hangingPunct="0">
              <a:spcBef>
                <a:spcPct val="0"/>
              </a:spcBef>
              <a:spcAft>
                <a:spcPct val="0"/>
              </a:spcAft>
              <a:defRPr sz="1600">
                <a:solidFill>
                  <a:schemeClr val="accent2"/>
                </a:solidFill>
                <a:latin typeface="Times" charset="0"/>
                <a:ea typeface="ＭＳ Ｐゴシック" charset="-128"/>
              </a:defRPr>
            </a:lvl8pPr>
            <a:lvl9pPr marL="3886200" indent="-228600" eaLnBrk="0" fontAlgn="base" hangingPunct="0">
              <a:spcBef>
                <a:spcPct val="0"/>
              </a:spcBef>
              <a:spcAft>
                <a:spcPct val="0"/>
              </a:spcAft>
              <a:defRPr sz="1600">
                <a:solidFill>
                  <a:schemeClr val="accent2"/>
                </a:solidFill>
                <a:latin typeface="Times" charset="0"/>
                <a:ea typeface="ＭＳ Ｐゴシック" charset="-128"/>
              </a:defRPr>
            </a:lvl9pPr>
          </a:lstStyle>
          <a:p>
            <a:endParaRPr lang="en-US" altLang="en-US"/>
          </a:p>
        </p:txBody>
      </p:sp>
      <p:sp>
        <p:nvSpPr>
          <p:cNvPr id="3" name="TextBox 2"/>
          <p:cNvSpPr txBox="1"/>
          <p:nvPr/>
        </p:nvSpPr>
        <p:spPr>
          <a:xfrm>
            <a:off x="-1148862" y="990600"/>
            <a:ext cx="184731" cy="369332"/>
          </a:xfrm>
          <a:prstGeom prst="rect">
            <a:avLst/>
          </a:prstGeom>
          <a:noFill/>
        </p:spPr>
        <p:txBody>
          <a:bodyPr wrap="none" rtlCol="0">
            <a:spAutoFit/>
          </a:bodyPr>
          <a:lstStyle/>
          <a:p>
            <a:endParaRPr lang="en-US" dirty="0"/>
          </a:p>
        </p:txBody>
      </p:sp>
      <p:sp>
        <p:nvSpPr>
          <p:cNvPr id="4" name="TextBox 3"/>
          <p:cNvSpPr txBox="1"/>
          <p:nvPr/>
        </p:nvSpPr>
        <p:spPr>
          <a:xfrm>
            <a:off x="152399" y="0"/>
            <a:ext cx="6802804" cy="6247864"/>
          </a:xfrm>
          <a:prstGeom prst="rect">
            <a:avLst/>
          </a:prstGeom>
          <a:noFill/>
        </p:spPr>
        <p:txBody>
          <a:bodyPr wrap="square" rtlCol="0">
            <a:spAutoFit/>
          </a:bodyPr>
          <a:lstStyle/>
          <a:p>
            <a:r>
              <a:rPr lang="en-US" sz="2000" dirty="0"/>
              <a:t>“All is a woven web of guesses” </a:t>
            </a:r>
            <a:r>
              <a:rPr lang="mr-IN" sz="2000" dirty="0"/>
              <a:t>–</a:t>
            </a:r>
            <a:r>
              <a:rPr lang="en-US" sz="2000" dirty="0"/>
              <a:t> Xenophanes</a:t>
            </a:r>
          </a:p>
          <a:p>
            <a:endParaRPr lang="en-US" sz="2000" dirty="0"/>
          </a:p>
          <a:p>
            <a:r>
              <a:rPr lang="en-US" sz="2000" dirty="0"/>
              <a:t>All ideas about extraterrestrial biochemistry are extrapolations from a single example. This is necessary, for now, but requires humility. All conclusions as to what is “universal” must be regarded as provisional. </a:t>
            </a:r>
          </a:p>
          <a:p>
            <a:endParaRPr lang="en-US" sz="2000" dirty="0"/>
          </a:p>
          <a:p>
            <a:r>
              <a:rPr lang="en-US" sz="2000" dirty="0"/>
              <a:t>Resist groupthink:  some potential locales for life become more acceptable through repetition.</a:t>
            </a:r>
          </a:p>
          <a:p>
            <a:r>
              <a:rPr lang="en-US" sz="2000" dirty="0"/>
              <a:t>   </a:t>
            </a:r>
          </a:p>
          <a:p>
            <a:r>
              <a:rPr lang="en-US" sz="2000" dirty="0"/>
              <a:t>Its </a:t>
            </a:r>
            <a:r>
              <a:rPr lang="en-US" sz="2000" i="1" dirty="0"/>
              <a:t>plausible</a:t>
            </a:r>
            <a:r>
              <a:rPr lang="en-US" sz="2000" dirty="0"/>
              <a:t> that life exists within the ocean of an ice covered world that has never seen sunlight.</a:t>
            </a:r>
          </a:p>
          <a:p>
            <a:r>
              <a:rPr lang="en-US" sz="2000" dirty="0"/>
              <a:t>Its </a:t>
            </a:r>
            <a:r>
              <a:rPr lang="en-US" sz="2000" i="1" dirty="0"/>
              <a:t>plausible</a:t>
            </a:r>
            <a:r>
              <a:rPr lang="en-US" sz="2000" dirty="0"/>
              <a:t> that life exists underground within a planet that is largely, geologically dead.</a:t>
            </a:r>
          </a:p>
          <a:p>
            <a:r>
              <a:rPr lang="en-US" sz="2000" dirty="0"/>
              <a:t> </a:t>
            </a:r>
          </a:p>
          <a:p>
            <a:r>
              <a:rPr lang="en-US" sz="2000" dirty="0"/>
              <a:t>And its </a:t>
            </a:r>
            <a:r>
              <a:rPr lang="en-US" sz="2000" i="1" dirty="0"/>
              <a:t>plausible</a:t>
            </a:r>
            <a:r>
              <a:rPr lang="en-US" sz="2000" dirty="0"/>
              <a:t> that life exists within the clouds of a planet with vibrant chemical flows, energy sources, stable aqueous environment etc.</a:t>
            </a:r>
          </a:p>
          <a:p>
            <a:endParaRPr lang="en-US" sz="2000" dirty="0"/>
          </a:p>
          <a:p>
            <a:endParaRPr lang="en-US" sz="2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184" y="14035"/>
            <a:ext cx="3571562" cy="3571562"/>
          </a:xfrm>
          <a:prstGeom prst="rect">
            <a:avLst/>
          </a:prstGeom>
        </p:spPr>
      </p:pic>
      <p:sp>
        <p:nvSpPr>
          <p:cNvPr id="2" name="TextBox 1">
            <a:extLst>
              <a:ext uri="{FF2B5EF4-FFF2-40B4-BE49-F238E27FC236}">
                <a16:creationId xmlns:a16="http://schemas.microsoft.com/office/drawing/2014/main" id="{E30B6700-0D46-5D48-8CE0-8E56B03F11DA}"/>
              </a:ext>
            </a:extLst>
          </p:cNvPr>
          <p:cNvSpPr txBox="1"/>
          <p:nvPr/>
        </p:nvSpPr>
        <p:spPr>
          <a:xfrm>
            <a:off x="156410" y="5657671"/>
            <a:ext cx="6454462" cy="923330"/>
          </a:xfrm>
          <a:prstGeom prst="rect">
            <a:avLst/>
          </a:prstGeom>
          <a:solidFill>
            <a:schemeClr val="bg1"/>
          </a:solidFill>
        </p:spPr>
        <p:txBody>
          <a:bodyPr wrap="square" rtlCol="0">
            <a:spAutoFit/>
          </a:bodyPr>
          <a:lstStyle/>
          <a:p>
            <a:r>
              <a:rPr lang="en-US" dirty="0"/>
              <a:t>Among the </a:t>
            </a:r>
            <a:r>
              <a:rPr lang="en-US" i="1" dirty="0"/>
              <a:t>plausible</a:t>
            </a:r>
            <a:r>
              <a:rPr lang="en-US" dirty="0"/>
              <a:t> niches for extraterrestrial life in our Solar System, the clouds of Venus are among the </a:t>
            </a:r>
            <a:r>
              <a:rPr lang="en-US" i="1" dirty="0"/>
              <a:t>most accessible</a:t>
            </a:r>
            <a:r>
              <a:rPr lang="en-US" dirty="0"/>
              <a:t> and </a:t>
            </a:r>
            <a:r>
              <a:rPr lang="en-US" i="1" dirty="0"/>
              <a:t>least well explored</a:t>
            </a:r>
            <a:r>
              <a:rPr lang="en-US" dirty="0"/>
              <a:t>. </a:t>
            </a:r>
          </a:p>
        </p:txBody>
      </p:sp>
    </p:spTree>
    <p:extLst>
      <p:ext uri="{BB962C8B-B14F-4D97-AF65-F5344CB8AC3E}">
        <p14:creationId xmlns:p14="http://schemas.microsoft.com/office/powerpoint/2010/main" val="1042763876"/>
      </p:ext>
    </p:extLst>
  </p:cSld>
  <p:clrMapOvr>
    <a:masterClrMapping/>
  </p:clrMapOvr>
  <p:transition>
    <p:cover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FEF58-D9A7-8B47-B9B7-3ACD0BC0259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2091BB2-9F92-A946-95F7-04333C9008B3}"/>
              </a:ext>
            </a:extLst>
          </p:cNvPr>
          <p:cNvSpPr>
            <a:spLocks noGrp="1"/>
          </p:cNvSpPr>
          <p:nvPr>
            <p:ph type="body" sz="half" idx="1"/>
          </p:nvPr>
        </p:nvSpPr>
        <p:spPr/>
        <p:txBody>
          <a:bodyPr/>
          <a:lstStyle/>
          <a:p>
            <a:endParaRPr lang="en-US" dirty="0"/>
          </a:p>
        </p:txBody>
      </p:sp>
      <p:sp>
        <p:nvSpPr>
          <p:cNvPr id="4" name="Content Placeholder 3">
            <a:extLst>
              <a:ext uri="{FF2B5EF4-FFF2-40B4-BE49-F238E27FC236}">
                <a16:creationId xmlns:a16="http://schemas.microsoft.com/office/drawing/2014/main" id="{B8BE345B-DA70-C44D-8EA4-7A1D4BB97509}"/>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08DCC8E2-7A96-B440-8FDB-D594F09224DF}"/>
              </a:ext>
            </a:extLst>
          </p:cNvPr>
          <p:cNvPicPr>
            <a:picLocks noChangeAspect="1"/>
          </p:cNvPicPr>
          <p:nvPr/>
        </p:nvPicPr>
        <p:blipFill>
          <a:blip r:embed="rId2"/>
          <a:stretch>
            <a:fillRect/>
          </a:stretch>
        </p:blipFill>
        <p:spPr>
          <a:xfrm>
            <a:off x="59283" y="0"/>
            <a:ext cx="8476794" cy="6858000"/>
          </a:xfrm>
          <a:prstGeom prst="rect">
            <a:avLst/>
          </a:prstGeom>
        </p:spPr>
      </p:pic>
      <p:sp>
        <p:nvSpPr>
          <p:cNvPr id="6" name="TextBox 5">
            <a:extLst>
              <a:ext uri="{FF2B5EF4-FFF2-40B4-BE49-F238E27FC236}">
                <a16:creationId xmlns:a16="http://schemas.microsoft.com/office/drawing/2014/main" id="{72A88810-F890-1B4D-8FF6-8CDD0AC1F472}"/>
              </a:ext>
            </a:extLst>
          </p:cNvPr>
          <p:cNvSpPr txBox="1"/>
          <p:nvPr/>
        </p:nvSpPr>
        <p:spPr>
          <a:xfrm>
            <a:off x="4824967" y="1355943"/>
            <a:ext cx="1495624" cy="707886"/>
          </a:xfrm>
          <a:prstGeom prst="rect">
            <a:avLst/>
          </a:prstGeom>
          <a:solidFill>
            <a:schemeClr val="bg1"/>
          </a:solidFill>
        </p:spPr>
        <p:txBody>
          <a:bodyPr wrap="square" rtlCol="0">
            <a:spAutoFit/>
          </a:bodyPr>
          <a:lstStyle/>
          <a:p>
            <a:r>
              <a:rPr lang="en-US" sz="4000" b="1" dirty="0"/>
              <a:t>Venus</a:t>
            </a:r>
          </a:p>
        </p:txBody>
      </p:sp>
    </p:spTree>
    <p:extLst>
      <p:ext uri="{BB962C8B-B14F-4D97-AF65-F5344CB8AC3E}">
        <p14:creationId xmlns:p14="http://schemas.microsoft.com/office/powerpoint/2010/main" val="49999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FEF58-D9A7-8B47-B9B7-3ACD0BC0259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2091BB2-9F92-A946-95F7-04333C9008B3}"/>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B8BE345B-DA70-C44D-8EA4-7A1D4BB97509}"/>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08DCC8E2-7A96-B440-8FDB-D594F09224DF}"/>
              </a:ext>
            </a:extLst>
          </p:cNvPr>
          <p:cNvPicPr>
            <a:picLocks noChangeAspect="1"/>
          </p:cNvPicPr>
          <p:nvPr/>
        </p:nvPicPr>
        <p:blipFill>
          <a:blip r:embed="rId2"/>
          <a:stretch>
            <a:fillRect/>
          </a:stretch>
        </p:blipFill>
        <p:spPr>
          <a:xfrm>
            <a:off x="59283" y="0"/>
            <a:ext cx="8476794" cy="6858000"/>
          </a:xfrm>
          <a:prstGeom prst="rect">
            <a:avLst/>
          </a:prstGeom>
        </p:spPr>
      </p:pic>
    </p:spTree>
    <p:extLst>
      <p:ext uri="{BB962C8B-B14F-4D97-AF65-F5344CB8AC3E}">
        <p14:creationId xmlns:p14="http://schemas.microsoft.com/office/powerpoint/2010/main" val="955063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7F9D3E11-EA5B-2D4F-B6AD-146A04EBBCD8}"/>
              </a:ext>
            </a:extLst>
          </p:cNvPr>
          <p:cNvSpPr>
            <a:spLocks noGrp="1" noChangeArrowheads="1"/>
          </p:cNvSpPr>
          <p:nvPr>
            <p:ph type="title"/>
          </p:nvPr>
        </p:nvSpPr>
        <p:spPr/>
        <p:txBody>
          <a:bodyPr/>
          <a:lstStyle/>
          <a:p>
            <a:endParaRPr lang="en-US" altLang="en-US"/>
          </a:p>
        </p:txBody>
      </p:sp>
      <p:sp>
        <p:nvSpPr>
          <p:cNvPr id="217091" name="Rectangle 3">
            <a:extLst>
              <a:ext uri="{FF2B5EF4-FFF2-40B4-BE49-F238E27FC236}">
                <a16:creationId xmlns:a16="http://schemas.microsoft.com/office/drawing/2014/main" id="{670BFC84-6F8F-D447-B6B1-41943C8B9FE2}"/>
              </a:ext>
            </a:extLst>
          </p:cNvPr>
          <p:cNvSpPr>
            <a:spLocks noGrp="1" noChangeArrowheads="1"/>
          </p:cNvSpPr>
          <p:nvPr>
            <p:ph type="body" idx="1"/>
          </p:nvPr>
        </p:nvSpPr>
        <p:spPr/>
        <p:txBody>
          <a:bodyPr/>
          <a:lstStyle/>
          <a:p>
            <a:endParaRPr lang="en-US" altLang="en-US"/>
          </a:p>
        </p:txBody>
      </p:sp>
      <p:pic>
        <p:nvPicPr>
          <p:cNvPr id="217092" name="Picture 4">
            <a:extLst>
              <a:ext uri="{FF2B5EF4-FFF2-40B4-BE49-F238E27FC236}">
                <a16:creationId xmlns:a16="http://schemas.microsoft.com/office/drawing/2014/main" id="{C840AA60-686A-E54F-9D43-916099CC8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048000"/>
            <a:ext cx="7162800" cy="572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093" name="Picture 5" descr="Ribbons">
            <a:extLst>
              <a:ext uri="{FF2B5EF4-FFF2-40B4-BE49-F238E27FC236}">
                <a16:creationId xmlns:a16="http://schemas.microsoft.com/office/drawing/2014/main" id="{BB06D861-8EAE-CE49-A99F-F3BD77696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738" y="0"/>
            <a:ext cx="3116262" cy="4191000"/>
          </a:xfrm>
          <a:prstGeom prst="rect">
            <a:avLst/>
          </a:prstGeom>
          <a:noFill/>
          <a:extLst>
            <a:ext uri="{909E8E84-426E-40DD-AFC4-6F175D3DCCD1}">
              <a14:hiddenFill xmlns:a14="http://schemas.microsoft.com/office/drawing/2010/main">
                <a:solidFill>
                  <a:srgbClr val="FFFFFF"/>
                </a:solidFill>
              </a14:hiddenFill>
            </a:ext>
          </a:extLst>
        </p:spPr>
      </p:pic>
      <p:pic>
        <p:nvPicPr>
          <p:cNvPr id="217094" name="Picture 6">
            <a:extLst>
              <a:ext uri="{FF2B5EF4-FFF2-40B4-BE49-F238E27FC236}">
                <a16:creationId xmlns:a16="http://schemas.microsoft.com/office/drawing/2014/main" id="{F112511D-9219-A64D-B67F-3142AC60E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324600" cy="461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095" name="Picture 7">
            <a:extLst>
              <a:ext uri="{FF2B5EF4-FFF2-40B4-BE49-F238E27FC236}">
                <a16:creationId xmlns:a16="http://schemas.microsoft.com/office/drawing/2014/main" id="{5295A351-6BE0-5247-94DB-7AF0EF56FA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70175"/>
            <a:ext cx="2792413" cy="4187825"/>
          </a:xfrm>
          <a:prstGeom prst="rect">
            <a:avLst/>
          </a:prstGeom>
          <a:noFill/>
          <a:extLst>
            <a:ext uri="{909E8E84-426E-40DD-AFC4-6F175D3DCCD1}">
              <a14:hiddenFill xmlns:a14="http://schemas.microsoft.com/office/drawing/2010/main">
                <a:solidFill>
                  <a:srgbClr val="FFFFFF"/>
                </a:solidFill>
              </a14:hiddenFill>
            </a:ext>
          </a:extLst>
        </p:spPr>
      </p:pic>
      <p:sp>
        <p:nvSpPr>
          <p:cNvPr id="217096" name="Text Box 8">
            <a:extLst>
              <a:ext uri="{FF2B5EF4-FFF2-40B4-BE49-F238E27FC236}">
                <a16:creationId xmlns:a16="http://schemas.microsoft.com/office/drawing/2014/main" id="{3E2F5B17-F067-7149-9CD9-2E85312C6794}"/>
              </a:ext>
            </a:extLst>
          </p:cNvPr>
          <p:cNvSpPr txBox="1">
            <a:spLocks noChangeArrowheads="1"/>
          </p:cNvSpPr>
          <p:nvPr/>
        </p:nvSpPr>
        <p:spPr bwMode="auto">
          <a:xfrm>
            <a:off x="0" y="0"/>
            <a:ext cx="9144000" cy="381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900" b="1">
                <a:latin typeface="Arial Narrow" panose="020B0604020202020204" pitchFamily="34" charset="0"/>
              </a:rPr>
              <a:t>SURFACE OBSERVATIONS ON VENUS THAT MAY INDICATE CLIMATE CHANGE INCLUDE:</a:t>
            </a:r>
            <a:endParaRPr lang="en-US" altLang="en-US" sz="1900"/>
          </a:p>
        </p:txBody>
      </p:sp>
      <p:sp>
        <p:nvSpPr>
          <p:cNvPr id="217097" name="Text Box 9">
            <a:extLst>
              <a:ext uri="{FF2B5EF4-FFF2-40B4-BE49-F238E27FC236}">
                <a16:creationId xmlns:a16="http://schemas.microsoft.com/office/drawing/2014/main" id="{3A5FC999-BF74-164E-A074-27F17702C248}"/>
              </a:ext>
            </a:extLst>
          </p:cNvPr>
          <p:cNvSpPr txBox="1">
            <a:spLocks noChangeArrowheads="1"/>
          </p:cNvSpPr>
          <p:nvPr/>
        </p:nvSpPr>
        <p:spPr bwMode="auto">
          <a:xfrm>
            <a:off x="152400" y="838200"/>
            <a:ext cx="4724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914400" indent="-457200">
              <a:defRPr sz="2400">
                <a:solidFill>
                  <a:schemeClr val="tx1"/>
                </a:solidFill>
                <a:latin typeface="Arial" panose="020B0604020202020204" pitchFamily="34" charset="0"/>
                <a:ea typeface="ＭＳ Ｐゴシック" panose="020B0600070205080204" pitchFamily="34" charset="-128"/>
              </a:defRPr>
            </a:lvl2pPr>
            <a:lvl3pPr marL="1371600" indent="-457200">
              <a:defRPr sz="2400">
                <a:solidFill>
                  <a:schemeClr val="tx1"/>
                </a:solidFill>
                <a:latin typeface="Arial" panose="020B0604020202020204" pitchFamily="34" charset="0"/>
                <a:ea typeface="ＭＳ Ｐゴシック" panose="020B0600070205080204" pitchFamily="34" charset="-128"/>
              </a:defRPr>
            </a:lvl3pPr>
            <a:lvl4pPr marL="1828800" indent="-457200">
              <a:defRPr sz="2400">
                <a:solidFill>
                  <a:schemeClr val="tx1"/>
                </a:solidFill>
                <a:latin typeface="Arial" panose="020B0604020202020204" pitchFamily="34" charset="0"/>
                <a:ea typeface="ＭＳ Ｐゴシック" panose="020B0600070205080204" pitchFamily="34" charset="-128"/>
              </a:defRPr>
            </a:lvl4pPr>
            <a:lvl5pPr marL="2286000" indent="-457200">
              <a:defRPr sz="2400">
                <a:solidFill>
                  <a:schemeClr val="tx1"/>
                </a:solidFill>
                <a:latin typeface="Arial" panose="020B0604020202020204" pitchFamily="34" charset="0"/>
                <a:ea typeface="ＭＳ Ｐゴシック" panose="020B0600070205080204" pitchFamily="34" charset="-128"/>
              </a:defRPr>
            </a:lvl5pPr>
            <a:lvl6pPr marL="27432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2004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6576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1148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None/>
            </a:pPr>
            <a:r>
              <a:rPr lang="en-US" altLang="en-US">
                <a:solidFill>
                  <a:schemeClr val="bg1"/>
                </a:solidFill>
                <a:latin typeface="Arial Narrow" panose="020B0604020202020204" pitchFamily="34" charset="0"/>
              </a:rPr>
              <a:t>polygonal terrain</a:t>
            </a:r>
          </a:p>
          <a:p>
            <a:pPr>
              <a:buFont typeface="Arial" panose="020B0604020202020204" pitchFamily="34" charset="0"/>
              <a:buNone/>
            </a:pPr>
            <a:r>
              <a:rPr lang="en-US" altLang="en-US">
                <a:solidFill>
                  <a:schemeClr val="bg1"/>
                </a:solidFill>
                <a:latin typeface="Arial Narrow" panose="020B0604020202020204" pitchFamily="34" charset="0"/>
              </a:rPr>
              <a:t>Anderson and Smrekar, </a:t>
            </a:r>
            <a:r>
              <a:rPr lang="en-US" altLang="en-US" i="1">
                <a:solidFill>
                  <a:schemeClr val="bg1"/>
                </a:solidFill>
                <a:latin typeface="Arial Narrow" panose="020B0604020202020204" pitchFamily="34" charset="0"/>
              </a:rPr>
              <a:t>JGR</a:t>
            </a:r>
            <a:r>
              <a:rPr lang="en-US" altLang="en-US">
                <a:solidFill>
                  <a:schemeClr val="bg1"/>
                </a:solidFill>
                <a:latin typeface="Arial Narrow" panose="020B0604020202020204" pitchFamily="34" charset="0"/>
              </a:rPr>
              <a:t>, 1999</a:t>
            </a:r>
            <a:endParaRPr lang="en-US" altLang="en-US"/>
          </a:p>
        </p:txBody>
      </p:sp>
      <p:sp>
        <p:nvSpPr>
          <p:cNvPr id="217098" name="Text Box 10">
            <a:extLst>
              <a:ext uri="{FF2B5EF4-FFF2-40B4-BE49-F238E27FC236}">
                <a16:creationId xmlns:a16="http://schemas.microsoft.com/office/drawing/2014/main" id="{F3311DE9-C31C-F24A-8111-4396F4934306}"/>
              </a:ext>
            </a:extLst>
          </p:cNvPr>
          <p:cNvSpPr txBox="1">
            <a:spLocks noChangeArrowheads="1"/>
          </p:cNvSpPr>
          <p:nvPr/>
        </p:nvSpPr>
        <p:spPr bwMode="auto">
          <a:xfrm>
            <a:off x="6324600" y="2438400"/>
            <a:ext cx="30480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solidFill>
                  <a:schemeClr val="bg1"/>
                </a:solidFill>
                <a:latin typeface="Arial Narrow" panose="020B0604020202020204" pitchFamily="34" charset="0"/>
              </a:rPr>
              <a:t>ribbon terrain</a:t>
            </a:r>
          </a:p>
          <a:p>
            <a:r>
              <a:rPr lang="en-US" altLang="en-US">
                <a:solidFill>
                  <a:schemeClr val="bg1"/>
                </a:solidFill>
                <a:latin typeface="Arial Narrow" panose="020B0604020202020204" pitchFamily="34" charset="0"/>
              </a:rPr>
              <a:t>on tessera.  </a:t>
            </a:r>
          </a:p>
          <a:p>
            <a:r>
              <a:rPr lang="en-US" altLang="en-US">
                <a:solidFill>
                  <a:schemeClr val="bg1"/>
                </a:solidFill>
                <a:latin typeface="Arial Narrow" panose="020B0604020202020204" pitchFamily="34" charset="0"/>
              </a:rPr>
              <a:t>Phillips &amp; Hansen, </a:t>
            </a:r>
            <a:r>
              <a:rPr lang="en-US" altLang="en-US" i="1">
                <a:solidFill>
                  <a:schemeClr val="bg1"/>
                </a:solidFill>
                <a:latin typeface="Arial Narrow" panose="020B0604020202020204" pitchFamily="34" charset="0"/>
              </a:rPr>
              <a:t>Science</a:t>
            </a:r>
            <a:r>
              <a:rPr lang="en-US" altLang="en-US">
                <a:solidFill>
                  <a:schemeClr val="bg1"/>
                </a:solidFill>
                <a:latin typeface="Arial Narrow" panose="020B0604020202020204" pitchFamily="34" charset="0"/>
              </a:rPr>
              <a:t>, 1998</a:t>
            </a:r>
          </a:p>
        </p:txBody>
      </p:sp>
      <p:sp>
        <p:nvSpPr>
          <p:cNvPr id="217099" name="Text Box 11">
            <a:extLst>
              <a:ext uri="{FF2B5EF4-FFF2-40B4-BE49-F238E27FC236}">
                <a16:creationId xmlns:a16="http://schemas.microsoft.com/office/drawing/2014/main" id="{25A8EEBE-156C-7F43-AE5E-41B6ED1E8E7A}"/>
              </a:ext>
            </a:extLst>
          </p:cNvPr>
          <p:cNvSpPr txBox="1">
            <a:spLocks noChangeArrowheads="1"/>
          </p:cNvSpPr>
          <p:nvPr/>
        </p:nvSpPr>
        <p:spPr bwMode="auto">
          <a:xfrm>
            <a:off x="0" y="3429000"/>
            <a:ext cx="35814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solidFill>
                  <a:schemeClr val="bg1"/>
                </a:solidFill>
                <a:latin typeface="Arial Narrow" panose="020B0604020202020204" pitchFamily="34" charset="0"/>
              </a:rPr>
              <a:t>sinuous channels </a:t>
            </a:r>
          </a:p>
          <a:p>
            <a:r>
              <a:rPr lang="en-US" altLang="en-US">
                <a:solidFill>
                  <a:schemeClr val="bg1"/>
                </a:solidFill>
                <a:latin typeface="Arial Narrow" panose="020B0604020202020204" pitchFamily="34" charset="0"/>
              </a:rPr>
              <a:t>Kargel et al,</a:t>
            </a:r>
            <a:r>
              <a:rPr lang="en-US" altLang="en-US" i="1">
                <a:solidFill>
                  <a:schemeClr val="bg1"/>
                </a:solidFill>
                <a:latin typeface="Arial Narrow" panose="020B0604020202020204" pitchFamily="34" charset="0"/>
              </a:rPr>
              <a:t> </a:t>
            </a:r>
          </a:p>
          <a:p>
            <a:r>
              <a:rPr lang="en-US" altLang="en-US" i="1">
                <a:solidFill>
                  <a:schemeClr val="bg1"/>
                </a:solidFill>
                <a:latin typeface="Arial Narrow" panose="020B0604020202020204" pitchFamily="34" charset="0"/>
              </a:rPr>
              <a:t>Icarus</a:t>
            </a:r>
            <a:r>
              <a:rPr lang="en-US" altLang="en-US">
                <a:solidFill>
                  <a:schemeClr val="bg1"/>
                </a:solidFill>
                <a:latin typeface="Arial Narrow" panose="020B0604020202020204" pitchFamily="34" charset="0"/>
              </a:rPr>
              <a:t>, 1994</a:t>
            </a:r>
          </a:p>
        </p:txBody>
      </p:sp>
      <p:sp>
        <p:nvSpPr>
          <p:cNvPr id="217100" name="Text Box 12">
            <a:extLst>
              <a:ext uri="{FF2B5EF4-FFF2-40B4-BE49-F238E27FC236}">
                <a16:creationId xmlns:a16="http://schemas.microsoft.com/office/drawing/2014/main" id="{E2E447E7-9909-6E4A-BF7C-1E5EF1B87BA3}"/>
              </a:ext>
            </a:extLst>
          </p:cNvPr>
          <p:cNvSpPr txBox="1">
            <a:spLocks noChangeArrowheads="1"/>
          </p:cNvSpPr>
          <p:nvPr/>
        </p:nvSpPr>
        <p:spPr bwMode="auto">
          <a:xfrm>
            <a:off x="2895600" y="6172200"/>
            <a:ext cx="6248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a:solidFill>
                  <a:schemeClr val="bg1"/>
                </a:solidFill>
                <a:latin typeface="Arial Narrow" panose="020B0604020202020204" pitchFamily="34" charset="0"/>
              </a:rPr>
              <a:t>steep sided dome rheology.  Stofan et al, </a:t>
            </a:r>
            <a:r>
              <a:rPr lang="en-US" altLang="en-US" i="1">
                <a:solidFill>
                  <a:schemeClr val="bg1"/>
                </a:solidFill>
                <a:latin typeface="Arial Narrow" panose="020B0604020202020204" pitchFamily="34" charset="0"/>
              </a:rPr>
              <a:t>JGR</a:t>
            </a:r>
            <a:r>
              <a:rPr lang="en-US" altLang="en-US">
                <a:solidFill>
                  <a:schemeClr val="bg1"/>
                </a:solidFill>
                <a:latin typeface="Arial Narrow" panose="020B0604020202020204" pitchFamily="34" charset="0"/>
              </a:rPr>
              <a:t>, 2000</a:t>
            </a:r>
          </a:p>
        </p:txBody>
      </p:sp>
    </p:spTree>
    <p:extLst>
      <p:ext uri="{BB962C8B-B14F-4D97-AF65-F5344CB8AC3E}">
        <p14:creationId xmlns:p14="http://schemas.microsoft.com/office/powerpoint/2010/main" val="3394159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35A0E96-DCCA-1E45-8689-77EE0C527BB6}"/>
              </a:ext>
            </a:extLst>
          </p:cNvPr>
          <p:cNvSpPr>
            <a:spLocks noGrp="1" noChangeArrowheads="1"/>
          </p:cNvSpPr>
          <p:nvPr>
            <p:ph type="body" idx="1"/>
          </p:nvPr>
        </p:nvSpPr>
        <p:spPr>
          <a:xfrm>
            <a:off x="0" y="-304800"/>
            <a:ext cx="8839200" cy="1143000"/>
          </a:xfrm>
        </p:spPr>
        <p:txBody>
          <a:bodyPr/>
          <a:lstStyle/>
          <a:p>
            <a:pPr>
              <a:lnSpc>
                <a:spcPct val="90000"/>
              </a:lnSpc>
              <a:buFontTx/>
              <a:buNone/>
            </a:pPr>
            <a:endParaRPr lang="en-US" altLang="en-US" sz="2000">
              <a:solidFill>
                <a:schemeClr val="accent2"/>
              </a:solidFill>
            </a:endParaRPr>
          </a:p>
          <a:p>
            <a:pPr>
              <a:lnSpc>
                <a:spcPct val="90000"/>
              </a:lnSpc>
              <a:spcBef>
                <a:spcPct val="50000"/>
              </a:spcBef>
              <a:buFontTx/>
              <a:buNone/>
            </a:pPr>
            <a:r>
              <a:rPr lang="en-US" altLang="en-US" sz="3000">
                <a:latin typeface="Helvetica" pitchFamily="2" charset="0"/>
              </a:rPr>
              <a:t>Did Venus experience one great transition or two?</a:t>
            </a:r>
          </a:p>
        </p:txBody>
      </p:sp>
      <p:pic>
        <p:nvPicPr>
          <p:cNvPr id="22531" name="Picture 3">
            <a:extLst>
              <a:ext uri="{FF2B5EF4-FFF2-40B4-BE49-F238E27FC236}">
                <a16:creationId xmlns:a16="http://schemas.microsoft.com/office/drawing/2014/main" id="{7851B818-F019-7549-9644-4D5A3CA30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8600"/>
            <a:ext cx="9144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a:extLst>
              <a:ext uri="{FF2B5EF4-FFF2-40B4-BE49-F238E27FC236}">
                <a16:creationId xmlns:a16="http://schemas.microsoft.com/office/drawing/2014/main" id="{35FDBCBA-995C-EB44-B6DA-4DBE3C456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038600"/>
            <a:ext cx="45720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a:extLst>
              <a:ext uri="{FF2B5EF4-FFF2-40B4-BE49-F238E27FC236}">
                <a16:creationId xmlns:a16="http://schemas.microsoft.com/office/drawing/2014/main" id="{76A77B47-57E8-D24C-8AEF-7D48BF8D9589}"/>
              </a:ext>
            </a:extLst>
          </p:cNvPr>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6548438" y="4038600"/>
            <a:ext cx="259556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Text Box 6">
            <a:extLst>
              <a:ext uri="{FF2B5EF4-FFF2-40B4-BE49-F238E27FC236}">
                <a16:creationId xmlns:a16="http://schemas.microsoft.com/office/drawing/2014/main" id="{46B53A56-E310-0642-860E-2996C75B06B7}"/>
              </a:ext>
            </a:extLst>
          </p:cNvPr>
          <p:cNvSpPr txBox="1">
            <a:spLocks noChangeArrowheads="1"/>
          </p:cNvSpPr>
          <p:nvPr/>
        </p:nvSpPr>
        <p:spPr bwMode="auto">
          <a:xfrm>
            <a:off x="0" y="1676400"/>
            <a:ext cx="350288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257300" indent="-342900">
              <a:defRPr sz="2400">
                <a:solidFill>
                  <a:schemeClr val="tx1"/>
                </a:solidFill>
                <a:latin typeface="Arial" panose="020B0604020202020204" pitchFamily="34" charset="0"/>
                <a:ea typeface="ＭＳ Ｐゴシック" panose="020B0600070205080204" pitchFamily="34" charset="-128"/>
              </a:defRPr>
            </a:lvl3pPr>
            <a:lvl4pPr marL="1714500" indent="-342900">
              <a:defRPr sz="2400">
                <a:solidFill>
                  <a:schemeClr val="tx1"/>
                </a:solidFill>
                <a:latin typeface="Arial" panose="020B0604020202020204" pitchFamily="34" charset="0"/>
                <a:ea typeface="ＭＳ Ｐゴシック" panose="020B0600070205080204" pitchFamily="34" charset="-128"/>
              </a:defRPr>
            </a:lvl4pPr>
            <a:lvl5pPr marL="2171700" indent="-342900">
              <a:defRPr sz="2400">
                <a:solidFill>
                  <a:schemeClr val="tx1"/>
                </a:solidFill>
                <a:latin typeface="Arial" panose="020B0604020202020204" pitchFamily="34" charset="0"/>
                <a:ea typeface="ＭＳ Ｐゴシック" panose="020B0600070205080204" pitchFamily="34" charset="-128"/>
              </a:defRPr>
            </a:lvl5pPr>
            <a:lvl6pPr marL="2628900" indent="-3429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86100" indent="-3429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543300" indent="-3429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00500" indent="-3429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AutoNum type="arabicParenR"/>
            </a:pPr>
            <a:r>
              <a:rPr lang="en-US" altLang="en-US" sz="2600" dirty="0">
                <a:latin typeface="Helvetica" pitchFamily="2" charset="0"/>
              </a:rPr>
              <a:t>Loss of Oceans.      </a:t>
            </a:r>
          </a:p>
        </p:txBody>
      </p:sp>
      <p:sp>
        <p:nvSpPr>
          <p:cNvPr id="22535" name="Text Box 7">
            <a:extLst>
              <a:ext uri="{FF2B5EF4-FFF2-40B4-BE49-F238E27FC236}">
                <a16:creationId xmlns:a16="http://schemas.microsoft.com/office/drawing/2014/main" id="{647BE8C3-89EB-204D-95B2-DD674AE8FDB1}"/>
              </a:ext>
            </a:extLst>
          </p:cNvPr>
          <p:cNvSpPr txBox="1">
            <a:spLocks noChangeArrowheads="1"/>
          </p:cNvSpPr>
          <p:nvPr/>
        </p:nvSpPr>
        <p:spPr bwMode="auto">
          <a:xfrm>
            <a:off x="0" y="2940050"/>
            <a:ext cx="337624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0" dirty="0">
                <a:latin typeface="Helvetica" pitchFamily="2" charset="0"/>
              </a:rPr>
              <a:t>2) Global resurfacing.</a:t>
            </a:r>
          </a:p>
        </p:txBody>
      </p:sp>
    </p:spTree>
    <p:extLst>
      <p:ext uri="{BB962C8B-B14F-4D97-AF65-F5344CB8AC3E}">
        <p14:creationId xmlns:p14="http://schemas.microsoft.com/office/powerpoint/2010/main" val="2619267619"/>
      </p:ext>
    </p:extLst>
  </p:cSld>
  <p:clrMapOvr>
    <a:masterClrMapping/>
  </p:clrMapOvr>
  <p:transition>
    <p:cover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F8A6-32B1-CE4C-AE74-419C305DFCE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84B163C-6C3B-6945-95F0-22ED92ACBA6E}"/>
              </a:ext>
            </a:extLst>
          </p:cNvPr>
          <p:cNvSpPr>
            <a:spLocks noGrp="1"/>
          </p:cNvSpPr>
          <p:nvPr>
            <p:ph type="body" sz="half" idx="1"/>
          </p:nvPr>
        </p:nvSpPr>
        <p:spPr/>
        <p:txBody>
          <a:bodyPr/>
          <a:lstStyle/>
          <a:p>
            <a:endParaRPr lang="en-US" dirty="0"/>
          </a:p>
        </p:txBody>
      </p:sp>
      <p:sp>
        <p:nvSpPr>
          <p:cNvPr id="4" name="Content Placeholder 3">
            <a:extLst>
              <a:ext uri="{FF2B5EF4-FFF2-40B4-BE49-F238E27FC236}">
                <a16:creationId xmlns:a16="http://schemas.microsoft.com/office/drawing/2014/main" id="{66D785EE-3470-C44D-A997-F90D6F61E140}"/>
              </a:ext>
            </a:extLst>
          </p:cNvPr>
          <p:cNvSpPr>
            <a:spLocks noGrp="1"/>
          </p:cNvSpPr>
          <p:nvPr>
            <p:ph sz="half" idx="2"/>
          </p:nvPr>
        </p:nvSpPr>
        <p:spPr/>
        <p:txBody>
          <a:bodyPr/>
          <a:lstStyle/>
          <a:p>
            <a:endParaRPr lang="en-US"/>
          </a:p>
        </p:txBody>
      </p:sp>
      <p:pic>
        <p:nvPicPr>
          <p:cNvPr id="5" name="Picture 4" descr="LCKSTRRNDD1972.jpg">
            <a:extLst>
              <a:ext uri="{FF2B5EF4-FFF2-40B4-BE49-F238E27FC236}">
                <a16:creationId xmlns:a16="http://schemas.microsoft.com/office/drawing/2014/main" id="{A54540F6-C675-4644-B0CB-56A2CB5F2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7505" y="956396"/>
            <a:ext cx="3270695" cy="5394960"/>
          </a:xfrm>
          <a:prstGeom prst="rect">
            <a:avLst/>
          </a:prstGeom>
        </p:spPr>
      </p:pic>
      <p:pic>
        <p:nvPicPr>
          <p:cNvPr id="6" name="Picture 5">
            <a:extLst>
              <a:ext uri="{FF2B5EF4-FFF2-40B4-BE49-F238E27FC236}">
                <a16:creationId xmlns:a16="http://schemas.microsoft.com/office/drawing/2014/main" id="{6CDA629E-6718-C744-897F-438AF0DD2062}"/>
              </a:ext>
            </a:extLst>
          </p:cNvPr>
          <p:cNvPicPr>
            <a:picLocks noChangeAspect="1"/>
          </p:cNvPicPr>
          <p:nvPr/>
        </p:nvPicPr>
        <p:blipFill>
          <a:blip r:embed="rId3"/>
          <a:stretch>
            <a:fillRect/>
          </a:stretch>
        </p:blipFill>
        <p:spPr>
          <a:xfrm>
            <a:off x="548640" y="449752"/>
            <a:ext cx="4023360" cy="6408248"/>
          </a:xfrm>
          <a:prstGeom prst="rect">
            <a:avLst/>
          </a:prstGeom>
        </p:spPr>
      </p:pic>
      <p:sp>
        <p:nvSpPr>
          <p:cNvPr id="7" name="TextBox 6">
            <a:extLst>
              <a:ext uri="{FF2B5EF4-FFF2-40B4-BE49-F238E27FC236}">
                <a16:creationId xmlns:a16="http://schemas.microsoft.com/office/drawing/2014/main" id="{F50A5468-01F6-8046-9B81-13E23942AD79}"/>
              </a:ext>
            </a:extLst>
          </p:cNvPr>
          <p:cNvSpPr txBox="1"/>
          <p:nvPr/>
        </p:nvSpPr>
        <p:spPr>
          <a:xfrm>
            <a:off x="280737" y="-63193"/>
            <a:ext cx="3702424" cy="461665"/>
          </a:xfrm>
          <a:prstGeom prst="rect">
            <a:avLst/>
          </a:prstGeom>
          <a:noFill/>
        </p:spPr>
        <p:txBody>
          <a:bodyPr wrap="none" rtlCol="0">
            <a:spAutoFit/>
          </a:bodyPr>
          <a:lstStyle/>
          <a:p>
            <a:r>
              <a:rPr lang="en-US" sz="2400" i="1" dirty="0"/>
              <a:t>New York Times </a:t>
            </a:r>
            <a:r>
              <a:rPr lang="en-US" sz="2400" dirty="0"/>
              <a:t>11/16/1928</a:t>
            </a:r>
          </a:p>
        </p:txBody>
      </p:sp>
    </p:spTree>
    <p:extLst>
      <p:ext uri="{BB962C8B-B14F-4D97-AF65-F5344CB8AC3E}">
        <p14:creationId xmlns:p14="http://schemas.microsoft.com/office/powerpoint/2010/main" val="3314602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17451" y="0"/>
            <a:ext cx="9109099" cy="6858000"/>
          </a:xfrm>
          <a:prstGeom prst="rect">
            <a:avLst/>
          </a:prstGeom>
        </p:spPr>
      </p:pic>
    </p:spTree>
    <p:extLst>
      <p:ext uri="{BB962C8B-B14F-4D97-AF65-F5344CB8AC3E}">
        <p14:creationId xmlns:p14="http://schemas.microsoft.com/office/powerpoint/2010/main" val="3194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15074" name="Rectangle 2"/>
          <p:cNvSpPr>
            <a:spLocks noGrp="1" noRot="1" noChangeArrowheads="1"/>
          </p:cNvSpPr>
          <p:nvPr>
            <p:ph type="title"/>
          </p:nvPr>
        </p:nvSpPr>
        <p:spPr>
          <a:xfrm>
            <a:off x="152402" y="180975"/>
            <a:ext cx="8391525" cy="533400"/>
          </a:xfrm>
        </p:spPr>
        <p:txBody>
          <a:bodyPr>
            <a:normAutofit fontScale="90000"/>
          </a:bodyPr>
          <a:lstStyle/>
          <a:p>
            <a:r>
              <a:rPr noProof="1"/>
              <a:t>Water on Venus and Earth</a:t>
            </a:r>
          </a:p>
        </p:txBody>
      </p:sp>
      <p:sp>
        <p:nvSpPr>
          <p:cNvPr id="515077" name="Rectangle 5"/>
          <p:cNvSpPr>
            <a:spLocks noGrp="1" noChangeArrowheads="1"/>
          </p:cNvSpPr>
          <p:nvPr>
            <p:ph idx="1"/>
          </p:nvPr>
        </p:nvSpPr>
        <p:spPr>
          <a:xfrm>
            <a:off x="376240" y="714375"/>
            <a:ext cx="8389937" cy="4248150"/>
          </a:xfrm>
          <a:noFill/>
          <a:ln/>
        </p:spPr>
        <p:txBody>
          <a:bodyPr>
            <a:normAutofit fontScale="85000" lnSpcReduction="10000"/>
          </a:bodyPr>
          <a:lstStyle/>
          <a:p>
            <a:pPr>
              <a:lnSpc>
                <a:spcPct val="90000"/>
              </a:lnSpc>
            </a:pPr>
            <a:r>
              <a:rPr sz="2900" noProof="1"/>
              <a:t>VENUS   In atmosphere: 3 cm equivalent.  On surface: None!</a:t>
            </a:r>
          </a:p>
          <a:p>
            <a:pPr>
              <a:lnSpc>
                <a:spcPct val="90000"/>
              </a:lnSpc>
            </a:pPr>
            <a:endParaRPr sz="2900" noProof="1"/>
          </a:p>
          <a:p>
            <a:pPr>
              <a:lnSpc>
                <a:spcPct val="90000"/>
              </a:lnSpc>
            </a:pPr>
            <a:endParaRPr sz="2900" noProof="1"/>
          </a:p>
          <a:p>
            <a:pPr>
              <a:lnSpc>
                <a:spcPct val="90000"/>
              </a:lnSpc>
            </a:pPr>
            <a:endParaRPr sz="2900" noProof="1"/>
          </a:p>
          <a:p>
            <a:pPr>
              <a:lnSpc>
                <a:spcPct val="90000"/>
              </a:lnSpc>
            </a:pPr>
            <a:endParaRPr sz="2900" noProof="1"/>
          </a:p>
          <a:p>
            <a:pPr>
              <a:lnSpc>
                <a:spcPct val="90000"/>
              </a:lnSpc>
            </a:pPr>
            <a:endParaRPr sz="2900" noProof="1"/>
          </a:p>
          <a:p>
            <a:pPr>
              <a:lnSpc>
                <a:spcPct val="90000"/>
              </a:lnSpc>
            </a:pPr>
            <a:endParaRPr sz="2900" noProof="1"/>
          </a:p>
          <a:p>
            <a:pPr>
              <a:lnSpc>
                <a:spcPct val="90000"/>
              </a:lnSpc>
            </a:pPr>
            <a:r>
              <a:rPr sz="2900" noProof="1"/>
              <a:t>EARTH   In atmosphere: 3 cm equivalent.  On surface: 3 km.</a:t>
            </a:r>
          </a:p>
          <a:p>
            <a:pPr>
              <a:lnSpc>
                <a:spcPct val="90000"/>
              </a:lnSpc>
            </a:pPr>
            <a:r>
              <a:rPr sz="2900" noProof="1"/>
              <a:t>Earth has 100,000 times as much water as Venus.</a:t>
            </a:r>
          </a:p>
          <a:p>
            <a:pPr>
              <a:lnSpc>
                <a:spcPct val="90000"/>
              </a:lnSpc>
            </a:pPr>
            <a:endParaRPr sz="2900" noProof="1"/>
          </a:p>
        </p:txBody>
      </p:sp>
      <p:sp>
        <p:nvSpPr>
          <p:cNvPr id="7" name="Date Placeholder 5"/>
          <p:cNvSpPr>
            <a:spLocks noGrp="1"/>
          </p:cNvSpPr>
          <p:nvPr>
            <p:ph type="dt" sz="half" idx="10"/>
          </p:nvPr>
        </p:nvSpPr>
        <p:spPr/>
        <p:txBody>
          <a:bodyPr/>
          <a:lstStyle/>
          <a:p>
            <a:r>
              <a:rPr lang="it-IT"/>
              <a:t>Giuseppe Piccioni (INAF-IASF)</a:t>
            </a:r>
          </a:p>
        </p:txBody>
      </p:sp>
      <p:sp>
        <p:nvSpPr>
          <p:cNvPr id="6" name="Footer Placeholder 3"/>
          <p:cNvSpPr>
            <a:spLocks noGrp="1"/>
          </p:cNvSpPr>
          <p:nvPr>
            <p:ph type="ftr" sz="quarter" idx="11"/>
          </p:nvPr>
        </p:nvSpPr>
        <p:spPr/>
        <p:txBody>
          <a:bodyPr/>
          <a:lstStyle/>
          <a:p>
            <a:r>
              <a:rPr lang="it-IT"/>
              <a:t>Padova Dicembre 2007</a:t>
            </a:r>
          </a:p>
        </p:txBody>
      </p:sp>
      <p:pic>
        <p:nvPicPr>
          <p:cNvPr id="51507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52815"/>
            <a:ext cx="9144000" cy="2249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5078" name="Picture 6" descr="Venera13Camer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78712"/>
            <a:ext cx="9144000" cy="192087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76238" y="6493635"/>
            <a:ext cx="8542274"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882969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5841" name="Rectangle 2"/>
          <p:cNvSpPr>
            <a:spLocks noGrp="1" noChangeArrowheads="1"/>
          </p:cNvSpPr>
          <p:nvPr>
            <p:ph type="ctrTitle"/>
          </p:nvPr>
        </p:nvSpPr>
        <p:spPr>
          <a:xfrm>
            <a:off x="685800" y="2286000"/>
            <a:ext cx="7772400" cy="1143000"/>
          </a:xfrm>
        </p:spPr>
        <p:txBody>
          <a:bodyPr/>
          <a:lstStyle/>
          <a:p>
            <a:endParaRPr lang="en-US">
              <a:latin typeface="Calibri" charset="0"/>
            </a:endParaRPr>
          </a:p>
        </p:txBody>
      </p:sp>
      <p:sp>
        <p:nvSpPr>
          <p:cNvPr id="277507" name="Rectangle 3"/>
          <p:cNvSpPr>
            <a:spLocks noGrp="1" noChangeArrowheads="1"/>
          </p:cNvSpPr>
          <p:nvPr>
            <p:ph type="subTitle" idx="1"/>
          </p:nvPr>
        </p:nvSpPr>
        <p:spPr/>
        <p:txBody>
          <a:bodyPr/>
          <a:lstStyle/>
          <a:p>
            <a:pPr>
              <a:defRPr/>
            </a:pPr>
            <a:endParaRPr lang="en-US"/>
          </a:p>
        </p:txBody>
      </p:sp>
      <p:sp>
        <p:nvSpPr>
          <p:cNvPr id="35843" name="Text Box 4"/>
          <p:cNvSpPr txBox="1">
            <a:spLocks noChangeArrowheads="1"/>
          </p:cNvSpPr>
          <p:nvPr/>
        </p:nvSpPr>
        <p:spPr bwMode="auto">
          <a:xfrm>
            <a:off x="0" y="-169863"/>
            <a:ext cx="9144000" cy="646113"/>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600">
                <a:latin typeface="Helvetica" charset="0"/>
              </a:rPr>
              <a:t>Did Venus Have Oceans?</a:t>
            </a:r>
          </a:p>
        </p:txBody>
      </p:sp>
      <p:sp>
        <p:nvSpPr>
          <p:cNvPr id="277509" name="Text Box 5"/>
          <p:cNvSpPr txBox="1">
            <a:spLocks noChangeArrowheads="1"/>
          </p:cNvSpPr>
          <p:nvPr/>
        </p:nvSpPr>
        <p:spPr bwMode="auto">
          <a:xfrm>
            <a:off x="0" y="404813"/>
            <a:ext cx="9144000" cy="6515100"/>
          </a:xfrm>
          <a:prstGeom prst="rect">
            <a:avLst/>
          </a:prstGeom>
          <a:solidFill>
            <a:schemeClr val="accent5">
              <a:lumMod val="60000"/>
              <a:lumOff val="40000"/>
            </a:schemeClr>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nSpc>
                <a:spcPts val="2080"/>
              </a:lnSpc>
              <a:defRPr/>
            </a:pPr>
            <a:r>
              <a:rPr lang="en-US" b="1" dirty="0">
                <a:solidFill>
                  <a:schemeClr val="folHlink"/>
                </a:solidFill>
                <a:latin typeface="Helvetica"/>
              </a:rPr>
              <a:t>No direct evidence</a:t>
            </a:r>
            <a:r>
              <a:rPr lang="en-US" dirty="0">
                <a:latin typeface="Helvetica"/>
              </a:rPr>
              <a:t>! (a central goal for future missions)</a:t>
            </a:r>
          </a:p>
          <a:p>
            <a:pPr>
              <a:lnSpc>
                <a:spcPts val="2080"/>
              </a:lnSpc>
              <a:defRPr/>
            </a:pPr>
            <a:endParaRPr lang="en-US" dirty="0">
              <a:latin typeface="Helvetica"/>
            </a:endParaRPr>
          </a:p>
          <a:p>
            <a:pPr>
              <a:lnSpc>
                <a:spcPts val="2080"/>
              </a:lnSpc>
              <a:defRPr/>
            </a:pPr>
            <a:r>
              <a:rPr lang="en-US" dirty="0">
                <a:latin typeface="Helvetica"/>
              </a:rPr>
              <a:t>But Venus surely accreted with substantially more water than it has now. </a:t>
            </a:r>
          </a:p>
          <a:p>
            <a:pPr>
              <a:lnSpc>
                <a:spcPts val="2080"/>
              </a:lnSpc>
              <a:defRPr/>
            </a:pPr>
            <a:r>
              <a:rPr lang="en-US" b="1" dirty="0">
                <a:solidFill>
                  <a:schemeClr val="folHlink"/>
                </a:solidFill>
                <a:latin typeface="Helvetica"/>
              </a:rPr>
              <a:t>Indirect/circumstantial evidence:</a:t>
            </a:r>
          </a:p>
          <a:p>
            <a:pPr>
              <a:lnSpc>
                <a:spcPts val="2080"/>
              </a:lnSpc>
              <a:defRPr/>
            </a:pPr>
            <a:endParaRPr lang="en-US" dirty="0">
              <a:solidFill>
                <a:schemeClr val="folHlink"/>
              </a:solidFill>
              <a:latin typeface="Helvetica"/>
            </a:endParaRPr>
          </a:p>
          <a:p>
            <a:pPr lvl="2">
              <a:lnSpc>
                <a:spcPts val="2080"/>
              </a:lnSpc>
              <a:defRPr/>
            </a:pPr>
            <a:r>
              <a:rPr lang="en-US" b="1" dirty="0">
                <a:solidFill>
                  <a:schemeClr val="folHlink"/>
                </a:solidFill>
                <a:latin typeface="Helvetica"/>
              </a:rPr>
              <a:t>* D/H ratio &gt; 100 x </a:t>
            </a:r>
            <a:r>
              <a:rPr lang="en-US" b="1" dirty="0">
                <a:solidFill>
                  <a:schemeClr val="folHlink"/>
                </a:solidFill>
                <a:latin typeface="Helvetica"/>
                <a:sym typeface="Symbol" charset="0"/>
              </a:rPr>
              <a:t></a:t>
            </a:r>
            <a:r>
              <a:rPr lang="en-US" b="1" dirty="0">
                <a:solidFill>
                  <a:schemeClr val="folHlink"/>
                </a:solidFill>
                <a:latin typeface="Helvetica"/>
              </a:rPr>
              <a:t>.</a:t>
            </a:r>
            <a:r>
              <a:rPr lang="en-US" b="1" dirty="0">
                <a:latin typeface="Helvetica"/>
              </a:rPr>
              <a:t> </a:t>
            </a:r>
            <a:r>
              <a:rPr lang="en-US" dirty="0">
                <a:latin typeface="Helvetica"/>
              </a:rPr>
              <a:t>A large fractionation requires a severely depleted reservoir.  Requires that most of the water to have ever resided on the surface or in the atmosphere of Venus has escaped. </a:t>
            </a:r>
            <a:r>
              <a:rPr lang="en-US" b="1" dirty="0">
                <a:solidFill>
                  <a:schemeClr val="folHlink"/>
                </a:solidFill>
                <a:latin typeface="Helvetica"/>
              </a:rPr>
              <a:t>Does not prove there was ever surface water.</a:t>
            </a:r>
            <a:r>
              <a:rPr lang="en-US" b="1" dirty="0">
                <a:latin typeface="Helvetica"/>
              </a:rPr>
              <a:t>    </a:t>
            </a:r>
          </a:p>
          <a:p>
            <a:pPr>
              <a:lnSpc>
                <a:spcPts val="2080"/>
              </a:lnSpc>
              <a:defRPr/>
            </a:pPr>
            <a:endParaRPr lang="en-US" dirty="0">
              <a:latin typeface="Helvetica"/>
            </a:endParaRPr>
          </a:p>
          <a:p>
            <a:pPr lvl="2">
              <a:lnSpc>
                <a:spcPts val="2080"/>
              </a:lnSpc>
              <a:defRPr/>
            </a:pPr>
            <a:r>
              <a:rPr lang="en-US" b="1" dirty="0">
                <a:solidFill>
                  <a:schemeClr val="folHlink"/>
                </a:solidFill>
                <a:latin typeface="Helvetica"/>
              </a:rPr>
              <a:t>* Formation:</a:t>
            </a:r>
            <a:r>
              <a:rPr lang="en-US" b="1" dirty="0">
                <a:latin typeface="Helvetica"/>
              </a:rPr>
              <a:t> </a:t>
            </a:r>
            <a:r>
              <a:rPr lang="en-US" dirty="0">
                <a:latin typeface="Helvetica"/>
              </a:rPr>
              <a:t>Did Venus and Earth accrete with the current </a:t>
            </a:r>
            <a:r>
              <a:rPr lang="en-US" b="1" dirty="0">
                <a:solidFill>
                  <a:schemeClr val="folHlink"/>
                </a:solidFill>
                <a:latin typeface="Helvetica"/>
              </a:rPr>
              <a:t>factor of 10</a:t>
            </a:r>
            <a:r>
              <a:rPr lang="en-US" b="1" baseline="30000" dirty="0">
                <a:solidFill>
                  <a:schemeClr val="folHlink"/>
                </a:solidFill>
                <a:latin typeface="Helvetica"/>
              </a:rPr>
              <a:t>5</a:t>
            </a:r>
            <a:r>
              <a:rPr lang="en-US" b="1" dirty="0">
                <a:solidFill>
                  <a:schemeClr val="folHlink"/>
                </a:solidFill>
                <a:latin typeface="Helvetica"/>
              </a:rPr>
              <a:t> difference in water abundance</a:t>
            </a:r>
            <a:r>
              <a:rPr lang="en-US" b="1" dirty="0">
                <a:latin typeface="Helvetica"/>
              </a:rPr>
              <a:t>?</a:t>
            </a:r>
            <a:r>
              <a:rPr lang="en-US" dirty="0">
                <a:solidFill>
                  <a:schemeClr val="bg1"/>
                </a:solidFill>
                <a:latin typeface="Helvetica"/>
              </a:rPr>
              <a:t> </a:t>
            </a:r>
            <a:r>
              <a:rPr lang="en-US" dirty="0">
                <a:latin typeface="Helvetica"/>
              </a:rPr>
              <a:t>No formation model predicts, or can account for, this extreme segregation. Nature is not that neat and tidy and not prone to huge, random decreases in entropy. </a:t>
            </a:r>
            <a:r>
              <a:rPr lang="ja-JP" altLang="en-US" b="1" dirty="0">
                <a:solidFill>
                  <a:schemeClr val="folHlink"/>
                </a:solidFill>
                <a:latin typeface="Helvetica"/>
              </a:rPr>
              <a:t>“</a:t>
            </a:r>
            <a:r>
              <a:rPr lang="en-US" b="1" dirty="0">
                <a:solidFill>
                  <a:schemeClr val="folHlink"/>
                </a:solidFill>
                <a:latin typeface="Helvetica"/>
              </a:rPr>
              <a:t>Occam</a:t>
            </a:r>
            <a:r>
              <a:rPr lang="ja-JP" altLang="en-US" b="1" dirty="0">
                <a:solidFill>
                  <a:schemeClr val="folHlink"/>
                </a:solidFill>
                <a:latin typeface="Helvetica"/>
              </a:rPr>
              <a:t>’</a:t>
            </a:r>
            <a:r>
              <a:rPr lang="en-US" b="1" dirty="0">
                <a:solidFill>
                  <a:schemeClr val="folHlink"/>
                </a:solidFill>
                <a:latin typeface="Helvetica"/>
              </a:rPr>
              <a:t>s razor</a:t>
            </a:r>
            <a:r>
              <a:rPr lang="ja-JP" altLang="en-US" b="1" dirty="0">
                <a:solidFill>
                  <a:schemeClr val="folHlink"/>
                </a:solidFill>
                <a:latin typeface="Helvetica"/>
              </a:rPr>
              <a:t>”</a:t>
            </a:r>
            <a:r>
              <a:rPr lang="en-US" b="1" dirty="0">
                <a:solidFill>
                  <a:schemeClr val="folHlink"/>
                </a:solidFill>
                <a:latin typeface="Helvetica"/>
              </a:rPr>
              <a:t>: Venus formed with orders more water.</a:t>
            </a:r>
          </a:p>
          <a:p>
            <a:pPr marL="1200150" lvl="2" indent="-285750">
              <a:lnSpc>
                <a:spcPts val="2080"/>
              </a:lnSpc>
              <a:buFontTx/>
              <a:buChar char="•"/>
              <a:defRPr/>
            </a:pPr>
            <a:endParaRPr lang="en-US" dirty="0">
              <a:solidFill>
                <a:schemeClr val="folHlink"/>
              </a:solidFill>
              <a:latin typeface="Helvetica"/>
            </a:endParaRPr>
          </a:p>
          <a:p>
            <a:pPr lvl="2">
              <a:lnSpc>
                <a:spcPts val="2080"/>
              </a:lnSpc>
              <a:defRPr/>
            </a:pPr>
            <a:r>
              <a:rPr lang="en-US" dirty="0">
                <a:latin typeface="Helvetica"/>
              </a:rPr>
              <a:t>* Almost surely all terrestrial planets formed quite wet (Matsui &amp; Abe, </a:t>
            </a:r>
            <a:r>
              <a:rPr lang="en-US" dirty="0" err="1">
                <a:latin typeface="Helvetica"/>
              </a:rPr>
              <a:t>Zahnle</a:t>
            </a:r>
            <a:r>
              <a:rPr lang="en-US" dirty="0">
                <a:latin typeface="Helvetica"/>
              </a:rPr>
              <a:t>, Elkins-</a:t>
            </a:r>
            <a:r>
              <a:rPr lang="en-US" dirty="0" err="1">
                <a:latin typeface="Helvetica"/>
              </a:rPr>
              <a:t>Tanton</a:t>
            </a:r>
            <a:r>
              <a:rPr lang="en-US" dirty="0">
                <a:latin typeface="Helvetica"/>
              </a:rPr>
              <a:t>, etc.</a:t>
            </a:r>
            <a:endParaRPr lang="en-US" dirty="0">
              <a:solidFill>
                <a:schemeClr val="bg1"/>
              </a:solidFill>
              <a:latin typeface="Helvetica"/>
            </a:endParaRPr>
          </a:p>
          <a:p>
            <a:pPr marL="1200150" lvl="2" indent="-285750">
              <a:lnSpc>
                <a:spcPts val="2080"/>
              </a:lnSpc>
              <a:buFontTx/>
              <a:buChar char="•"/>
              <a:defRPr/>
            </a:pPr>
            <a:endParaRPr lang="en-US" dirty="0">
              <a:latin typeface="Helvetica"/>
            </a:endParaRPr>
          </a:p>
          <a:p>
            <a:pPr lvl="2">
              <a:lnSpc>
                <a:spcPts val="2080"/>
              </a:lnSpc>
              <a:defRPr/>
            </a:pPr>
            <a:r>
              <a:rPr lang="en-US" dirty="0">
                <a:solidFill>
                  <a:schemeClr val="folHlink"/>
                </a:solidFill>
                <a:latin typeface="Helvetica"/>
              </a:rPr>
              <a:t>* </a:t>
            </a:r>
            <a:r>
              <a:rPr lang="en-US" b="1" dirty="0">
                <a:solidFill>
                  <a:schemeClr val="folHlink"/>
                </a:solidFill>
                <a:latin typeface="Helvetica"/>
              </a:rPr>
              <a:t>Climate models</a:t>
            </a:r>
            <a:r>
              <a:rPr lang="en-US" dirty="0">
                <a:solidFill>
                  <a:schemeClr val="folHlink"/>
                </a:solidFill>
                <a:latin typeface="Helvetica"/>
              </a:rPr>
              <a:t>:</a:t>
            </a:r>
            <a:r>
              <a:rPr lang="en-US" dirty="0">
                <a:latin typeface="Helvetica"/>
              </a:rPr>
              <a:t> with faint young Sun: water would be liquid. (but depends on unknown albedo &amp; cloud/radiation interactions) </a:t>
            </a:r>
          </a:p>
          <a:p>
            <a:pPr marL="1200150" lvl="2" indent="-285750">
              <a:lnSpc>
                <a:spcPts val="2080"/>
              </a:lnSpc>
              <a:buFontTx/>
              <a:buChar char="•"/>
              <a:defRPr/>
            </a:pPr>
            <a:endParaRPr lang="en-US" dirty="0">
              <a:latin typeface="Helvetica"/>
            </a:endParaRPr>
          </a:p>
          <a:p>
            <a:pPr>
              <a:defRPr/>
            </a:pPr>
            <a:r>
              <a:rPr lang="en-US" dirty="0">
                <a:solidFill>
                  <a:schemeClr val="accent1"/>
                </a:solidFill>
                <a:latin typeface="Helvetica"/>
                <a:cs typeface="Helvetica"/>
              </a:rPr>
              <a:t>However</a:t>
            </a:r>
            <a:r>
              <a:rPr lang="en-US" dirty="0">
                <a:solidFill>
                  <a:schemeClr val="accent2"/>
                </a:solidFill>
                <a:latin typeface="Helvetica"/>
                <a:cs typeface="Helvetica"/>
              </a:rPr>
              <a:t>* Caveat: </a:t>
            </a:r>
            <a:r>
              <a:rPr lang="en-US" dirty="0">
                <a:latin typeface="Helvetica"/>
                <a:cs typeface="Helvetica"/>
              </a:rPr>
              <a:t>early solar activity may have prevented surface water condensation 		and removed most hydrogen and water.</a:t>
            </a:r>
          </a:p>
        </p:txBody>
      </p:sp>
    </p:spTree>
    <p:extLst>
      <p:ext uri="{BB962C8B-B14F-4D97-AF65-F5344CB8AC3E}">
        <p14:creationId xmlns:p14="http://schemas.microsoft.com/office/powerpoint/2010/main" val="4099693915"/>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GSA200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46" y="-505113"/>
            <a:ext cx="10186146" cy="7871113"/>
          </a:xfrm>
          <a:prstGeom prst="rect">
            <a:avLst/>
          </a:prstGeom>
        </p:spPr>
      </p:pic>
    </p:spTree>
    <p:extLst>
      <p:ext uri="{BB962C8B-B14F-4D97-AF65-F5344CB8AC3E}">
        <p14:creationId xmlns:p14="http://schemas.microsoft.com/office/powerpoint/2010/main" val="1517061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Grinspoon AGU 13 Venus talk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662"/>
            <a:ext cx="9144000" cy="7321641"/>
          </a:xfrm>
          <a:prstGeom prst="rect">
            <a:avLst/>
          </a:prstGeom>
        </p:spPr>
      </p:pic>
      <p:sp>
        <p:nvSpPr>
          <p:cNvPr id="5" name="TextBox 4">
            <a:extLst>
              <a:ext uri="{FF2B5EF4-FFF2-40B4-BE49-F238E27FC236}">
                <a16:creationId xmlns:a16="http://schemas.microsoft.com/office/drawing/2014/main" id="{37F02E20-02FB-4D49-B06C-2E8DCB88DCBD}"/>
              </a:ext>
            </a:extLst>
          </p:cNvPr>
          <p:cNvSpPr txBox="1"/>
          <p:nvPr/>
        </p:nvSpPr>
        <p:spPr>
          <a:xfrm>
            <a:off x="5053263" y="843241"/>
            <a:ext cx="1721112" cy="369332"/>
          </a:xfrm>
          <a:prstGeom prst="rect">
            <a:avLst/>
          </a:prstGeom>
          <a:noFill/>
        </p:spPr>
        <p:txBody>
          <a:bodyPr wrap="none" rtlCol="0">
            <a:spAutoFit/>
          </a:bodyPr>
          <a:lstStyle/>
          <a:p>
            <a:r>
              <a:rPr lang="en-US" dirty="0">
                <a:solidFill>
                  <a:schemeClr val="accent5">
                    <a:lumMod val="40000"/>
                    <a:lumOff val="60000"/>
                  </a:schemeClr>
                </a:solidFill>
              </a:rPr>
              <a:t>(until recently…)</a:t>
            </a:r>
          </a:p>
        </p:txBody>
      </p:sp>
    </p:spTree>
    <p:extLst>
      <p:ext uri="{BB962C8B-B14F-4D97-AF65-F5344CB8AC3E}">
        <p14:creationId xmlns:p14="http://schemas.microsoft.com/office/powerpoint/2010/main" val="3414345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7451</TotalTime>
  <Words>990</Words>
  <Application>Microsoft Macintosh PowerPoint</Application>
  <PresentationFormat>On-screen Show (4:3)</PresentationFormat>
  <Paragraphs>121</Paragraphs>
  <Slides>26</Slides>
  <Notes>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40" baseType="lpstr">
      <vt:lpstr>ＭＳ Ｐゴシック</vt:lpstr>
      <vt:lpstr>游ゴシック</vt:lpstr>
      <vt:lpstr>Arial</vt:lpstr>
      <vt:lpstr>Arial Narrow</vt:lpstr>
      <vt:lpstr>Calibri</vt:lpstr>
      <vt:lpstr>Calibri Light</vt:lpstr>
      <vt:lpstr>Helvetica</vt:lpstr>
      <vt:lpstr>Helvetica Neue</vt:lpstr>
      <vt:lpstr>Mangal</vt:lpstr>
      <vt:lpstr>Symbol</vt:lpstr>
      <vt:lpstr>Times</vt:lpstr>
      <vt:lpstr>Times New Roman</vt:lpstr>
      <vt:lpstr>Office Theme</vt:lpstr>
      <vt:lpstr>Document</vt:lpstr>
      <vt:lpstr>PowerPoint Presentation</vt:lpstr>
      <vt:lpstr>PowerPoint Presentation</vt:lpstr>
      <vt:lpstr>PowerPoint Presentation</vt:lpstr>
      <vt:lpstr>PowerPoint Presentation</vt:lpstr>
      <vt:lpstr>PowerPoint Presentation</vt:lpstr>
      <vt:lpstr>Water on Venus and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Grinspoon</dc:creator>
  <cp:lastModifiedBy>David Grinspoon</cp:lastModifiedBy>
  <cp:revision>69</cp:revision>
  <cp:lastPrinted>2020-01-08T09:28:07Z</cp:lastPrinted>
  <dcterms:created xsi:type="dcterms:W3CDTF">2018-04-11T22:37:16Z</dcterms:created>
  <dcterms:modified xsi:type="dcterms:W3CDTF">2020-01-08T10:21:12Z</dcterms:modified>
</cp:coreProperties>
</file>