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sldIdLst>
    <p:sldId id="388" r:id="rId2"/>
    <p:sldId id="302" r:id="rId3"/>
    <p:sldId id="389" r:id="rId4"/>
    <p:sldId id="406" r:id="rId5"/>
    <p:sldId id="408" r:id="rId6"/>
    <p:sldId id="316" r:id="rId7"/>
    <p:sldId id="360" r:id="rId8"/>
    <p:sldId id="345" r:id="rId9"/>
    <p:sldId id="398" r:id="rId10"/>
    <p:sldId id="399" r:id="rId11"/>
    <p:sldId id="318" r:id="rId12"/>
    <p:sldId id="379" r:id="rId13"/>
    <p:sldId id="407" r:id="rId14"/>
    <p:sldId id="400" r:id="rId15"/>
    <p:sldId id="386" r:id="rId16"/>
    <p:sldId id="401" r:id="rId17"/>
    <p:sldId id="362" r:id="rId18"/>
    <p:sldId id="363" r:id="rId19"/>
    <p:sldId id="402" r:id="rId20"/>
    <p:sldId id="366" r:id="rId21"/>
    <p:sldId id="410" r:id="rId22"/>
    <p:sldId id="373" r:id="rId23"/>
    <p:sldId id="395" r:id="rId24"/>
    <p:sldId id="396" r:id="rId25"/>
    <p:sldId id="397" r:id="rId26"/>
    <p:sldId id="305"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7" autoAdjust="0"/>
    <p:restoredTop sz="94660"/>
  </p:normalViewPr>
  <p:slideViewPr>
    <p:cSldViewPr snapToGrid="0" showGuides="1">
      <p:cViewPr>
        <p:scale>
          <a:sx n="61" d="100"/>
          <a:sy n="61" d="100"/>
        </p:scale>
        <p:origin x="876" y="3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F98375-71C6-4055-91CC-F97F5B8F3E76}" type="datetimeFigureOut">
              <a:rPr lang="en-GB" smtClean="0"/>
              <a:t>07/01/2020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20DA79-8010-481B-A34C-EC383801EB0F}" type="slidenum">
              <a:rPr lang="en-GB" smtClean="0"/>
              <a:t>‹#›</a:t>
            </a:fld>
            <a:endParaRPr lang="en-GB"/>
          </a:p>
        </p:txBody>
      </p:sp>
    </p:spTree>
    <p:extLst>
      <p:ext uri="{BB962C8B-B14F-4D97-AF65-F5344CB8AC3E}">
        <p14:creationId xmlns:p14="http://schemas.microsoft.com/office/powerpoint/2010/main" val="2250819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Talk about the modelling work we’ve been doing looking at constraining how and when planetesimals generate dynamos and how factors such as accretion timing and duration affects a planetesimal’s ability to generate a magnetic field in its core.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76F93A-64C6-42CE-80AC-5D578A98AA4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81365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Make a graph of this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76F93A-64C6-42CE-80AC-5D578A98AA4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25685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Make a graph of this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76F93A-64C6-42CE-80AC-5D578A98AA4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45228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These were originally rotating molten blobs of silicate material which have crystallised – exact mechanism for creating the molten material is unknown, but many different possibilities have been proposed. Formed somewhat continuously during the first 4Myr of the solar system.</a:t>
            </a:r>
          </a:p>
          <a:p>
            <a:r>
              <a:rPr lang="en-GB" dirty="0"/>
              <a:t>Holding this all together is a fine grained matrix of dust. There are also grains of iron oxides, iron sulphides and another iron alloys within a chondrite. If we take a chondrite and start melting it, we will get immiscible silicate and iron melts which can then segregate under gravity and we create rocky achondrites from the silicate portion and iron meteorites from the metal portion.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76F93A-64C6-42CE-80AC-5D578A98AA4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91927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These were originally rotating molten blobs of silicate material which have crystallised – exact mechanism for creating the molten material is unknown, but many different possibilities have been proposed. Formed somewhat continuously during the first 4Myr of the solar system.</a:t>
            </a:r>
          </a:p>
          <a:p>
            <a:r>
              <a:rPr lang="en-GB" dirty="0"/>
              <a:t>Holding this all together is a fine grained matrix of dust. There are also grains of iron oxides, iron sulphides and another iron alloys within a chondrite. If we take a chondrite and start melting it, we will get immiscible silicate and iron melts which can then segregate under gravity and we create rocky achondrites from the silicate portion and iron meteorites from the metal portion.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76F93A-64C6-42CE-80AC-5D578A98AA4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12896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These were originally rotating molten blobs of silicate material which have crystallised – exact mechanism for creating the molten material is unknown, but many different possibilities have been proposed. Formed somewhat continuously during the first 4Myr of the solar system.</a:t>
            </a:r>
          </a:p>
          <a:p>
            <a:r>
              <a:rPr lang="en-GB" dirty="0"/>
              <a:t>Holding this all together is a fine grained matrix of dust. There are also grains of iron oxides, iron sulphides and another iron alloys within a chondrite. If we take a chondrite and start melting it, we will get immiscible silicate and iron melts which can then segregate under gravity and we create rocky achondrites from the silicate portion and iron meteorites from the metal portion.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76F93A-64C6-42CE-80AC-5D578A98AA4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21618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This is </a:t>
            </a:r>
            <a:r>
              <a:rPr lang="en-GB" dirty="0" err="1"/>
              <a:t>d’Orbigny</a:t>
            </a:r>
            <a:r>
              <a:rPr lang="en-GB" dirty="0"/>
              <a:t> which is an example of a rocky achondrite. Clearly crystalline texture, none of the original chondritic texture remains. Represent differentiated silicate portion of the angrite parent body.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76F93A-64C6-42CE-80AC-5D578A98AA4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88689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So here’s the outline for my talk. I want to talk about firstly what are planetesimals and why we want to constrain their accretionary histories in terms of the larger picture of planet formation and early solar system processes. Our record of magnetic field generation in planetesimals is then the paleomagnetic record from meteorite which has been growing over the last decade or so and it is this that we’re wanting to use our model to explain. Ill then go through the thermal model we’ve created and how we are linking the thermal evolution of a planetary body to its ability to generate a dynamo field and lastly I’ll present some of the results we’ve obtained.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76F93A-64C6-42CE-80AC-5D578A98AA4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40761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Add figure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76F93A-64C6-42CE-80AC-5D578A98AA4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81144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Make a graph of this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76F93A-64C6-42CE-80AC-5D578A98AA4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67592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solidFill>
                  <a:schemeClr val="accent4">
                    <a:lumMod val="20000"/>
                    <a:lumOff val="80000"/>
                  </a:schemeClr>
                </a:solidFill>
              </a:rPr>
              <a:t>Cold, porous chondritic material added to the surface of the planetesimal.</a:t>
            </a:r>
          </a:p>
          <a:p>
            <a:r>
              <a:rPr lang="en-GB" dirty="0">
                <a:solidFill>
                  <a:schemeClr val="accent4">
                    <a:lumMod val="20000"/>
                    <a:lumOff val="80000"/>
                  </a:schemeClr>
                </a:solidFill>
              </a:rPr>
              <a:t>Contains </a:t>
            </a:r>
            <a:r>
              <a:rPr lang="en-GB" baseline="30000" dirty="0">
                <a:solidFill>
                  <a:schemeClr val="accent4">
                    <a:lumMod val="20000"/>
                    <a:lumOff val="80000"/>
                  </a:schemeClr>
                </a:solidFill>
              </a:rPr>
              <a:t>26</a:t>
            </a:r>
            <a:r>
              <a:rPr lang="en-GB" dirty="0">
                <a:solidFill>
                  <a:schemeClr val="accent4">
                    <a:lumMod val="20000"/>
                    <a:lumOff val="80000"/>
                  </a:schemeClr>
                </a:solidFill>
              </a:rPr>
              <a:t>Al which then heats up body.</a:t>
            </a:r>
          </a:p>
          <a:p>
            <a:r>
              <a:rPr lang="en-GB" dirty="0">
                <a:solidFill>
                  <a:schemeClr val="accent4">
                    <a:lumMod val="20000"/>
                    <a:lumOff val="80000"/>
                  </a:schemeClr>
                </a:solidFill>
              </a:rPr>
              <a:t>Heat lost diffusively from the surface.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76F93A-64C6-42CE-80AC-5D578A98AA4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23238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solidFill>
                  <a:schemeClr val="accent4">
                    <a:lumMod val="20000"/>
                    <a:lumOff val="80000"/>
                  </a:schemeClr>
                </a:solidFill>
              </a:rPr>
              <a:t>Cold, porous chondritic material added to the surface of the planetesimal.</a:t>
            </a:r>
          </a:p>
          <a:p>
            <a:r>
              <a:rPr lang="en-GB" dirty="0">
                <a:solidFill>
                  <a:schemeClr val="accent4">
                    <a:lumMod val="20000"/>
                    <a:lumOff val="80000"/>
                  </a:schemeClr>
                </a:solidFill>
              </a:rPr>
              <a:t>Contains </a:t>
            </a:r>
            <a:r>
              <a:rPr lang="en-GB" baseline="30000" dirty="0">
                <a:solidFill>
                  <a:schemeClr val="accent4">
                    <a:lumMod val="20000"/>
                    <a:lumOff val="80000"/>
                  </a:schemeClr>
                </a:solidFill>
              </a:rPr>
              <a:t>26</a:t>
            </a:r>
            <a:r>
              <a:rPr lang="en-GB" dirty="0">
                <a:solidFill>
                  <a:schemeClr val="accent4">
                    <a:lumMod val="20000"/>
                    <a:lumOff val="80000"/>
                  </a:schemeClr>
                </a:solidFill>
              </a:rPr>
              <a:t>Al which then heats up body.</a:t>
            </a:r>
          </a:p>
          <a:p>
            <a:r>
              <a:rPr lang="en-GB" dirty="0">
                <a:solidFill>
                  <a:schemeClr val="accent4">
                    <a:lumMod val="20000"/>
                    <a:lumOff val="80000"/>
                  </a:schemeClr>
                </a:solidFill>
              </a:rPr>
              <a:t>Heat lost diffusively from the surface.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76F93A-64C6-42CE-80AC-5D578A98AA4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42745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solidFill>
                  <a:schemeClr val="accent4">
                    <a:lumMod val="20000"/>
                    <a:lumOff val="80000"/>
                  </a:schemeClr>
                </a:solidFill>
              </a:rPr>
              <a:t>Cold, porous chondritic material added to the surface of the planetesimal.</a:t>
            </a:r>
          </a:p>
          <a:p>
            <a:r>
              <a:rPr lang="en-GB" dirty="0">
                <a:solidFill>
                  <a:schemeClr val="accent4">
                    <a:lumMod val="20000"/>
                    <a:lumOff val="80000"/>
                  </a:schemeClr>
                </a:solidFill>
              </a:rPr>
              <a:t>Contains </a:t>
            </a:r>
            <a:r>
              <a:rPr lang="en-GB" baseline="30000" dirty="0">
                <a:solidFill>
                  <a:schemeClr val="accent4">
                    <a:lumMod val="20000"/>
                    <a:lumOff val="80000"/>
                  </a:schemeClr>
                </a:solidFill>
              </a:rPr>
              <a:t>26</a:t>
            </a:r>
            <a:r>
              <a:rPr lang="en-GB" dirty="0">
                <a:solidFill>
                  <a:schemeClr val="accent4">
                    <a:lumMod val="20000"/>
                    <a:lumOff val="80000"/>
                  </a:schemeClr>
                </a:solidFill>
              </a:rPr>
              <a:t>Al which then heats up body.</a:t>
            </a:r>
          </a:p>
          <a:p>
            <a:r>
              <a:rPr lang="en-GB" dirty="0">
                <a:solidFill>
                  <a:schemeClr val="accent4">
                    <a:lumMod val="20000"/>
                    <a:lumOff val="80000"/>
                  </a:schemeClr>
                </a:solidFill>
              </a:rPr>
              <a:t>Heat lost diffusively from the surface.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76F93A-64C6-42CE-80AC-5D578A98AA4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3356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aseline="30000" dirty="0">
                <a:solidFill>
                  <a:schemeClr val="accent4">
                    <a:lumMod val="20000"/>
                    <a:lumOff val="80000"/>
                  </a:schemeClr>
                </a:solidFill>
              </a:rPr>
              <a:t>26</a:t>
            </a:r>
            <a:r>
              <a:rPr lang="en-GB" dirty="0">
                <a:solidFill>
                  <a:schemeClr val="accent4">
                    <a:lumMod val="20000"/>
                    <a:lumOff val="80000"/>
                  </a:schemeClr>
                </a:solidFill>
              </a:rPr>
              <a:t>Al heats up planetesimal, causing melting.</a:t>
            </a:r>
          </a:p>
          <a:p>
            <a:r>
              <a:rPr lang="en-GB" dirty="0">
                <a:solidFill>
                  <a:schemeClr val="accent4">
                    <a:lumMod val="20000"/>
                    <a:lumOff val="80000"/>
                  </a:schemeClr>
                </a:solidFill>
              </a:rPr>
              <a:t>Increase in temperature and melt fraction leads to onset of convection in centre of body. </a:t>
            </a:r>
          </a:p>
          <a:p>
            <a:r>
              <a:rPr lang="en-GB" dirty="0">
                <a:solidFill>
                  <a:schemeClr val="accent4">
                    <a:lumMod val="20000"/>
                    <a:lumOff val="80000"/>
                  </a:schemeClr>
                </a:solidFill>
              </a:rPr>
              <a:t>Silicate and metal portions segregate; </a:t>
            </a:r>
            <a:r>
              <a:rPr lang="en-GB" baseline="30000" dirty="0">
                <a:solidFill>
                  <a:schemeClr val="accent4">
                    <a:lumMod val="20000"/>
                    <a:lumOff val="80000"/>
                  </a:schemeClr>
                </a:solidFill>
              </a:rPr>
              <a:t>26</a:t>
            </a:r>
            <a:r>
              <a:rPr lang="en-GB" dirty="0">
                <a:solidFill>
                  <a:schemeClr val="accent4">
                    <a:lumMod val="20000"/>
                    <a:lumOff val="80000"/>
                  </a:schemeClr>
                </a:solidFill>
              </a:rPr>
              <a:t>Al partitions into magma ocean.</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76F93A-64C6-42CE-80AC-5D578A98AA4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35051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accent4">
                    <a:lumMod val="20000"/>
                    <a:lumOff val="80000"/>
                  </a:schemeClr>
                </a:solidFill>
              </a:rPr>
              <a:t>3-4Myr post-CAI formation, </a:t>
            </a:r>
            <a:r>
              <a:rPr lang="en-GB" baseline="30000" dirty="0">
                <a:solidFill>
                  <a:schemeClr val="accent4">
                    <a:lumMod val="20000"/>
                    <a:lumOff val="80000"/>
                  </a:schemeClr>
                </a:solidFill>
              </a:rPr>
              <a:t>26</a:t>
            </a:r>
            <a:r>
              <a:rPr lang="en-GB" dirty="0">
                <a:solidFill>
                  <a:schemeClr val="accent4">
                    <a:lumMod val="20000"/>
                    <a:lumOff val="80000"/>
                  </a:schemeClr>
                </a:solidFill>
              </a:rPr>
              <a:t>Al supply is exhausted. Magma ocean starts to cool, increases CMB heat flux. Core starts to </a:t>
            </a:r>
            <a:r>
              <a:rPr lang="en-GB" dirty="0" err="1">
                <a:solidFill>
                  <a:schemeClr val="accent4">
                    <a:lumMod val="20000"/>
                    <a:lumOff val="80000"/>
                  </a:schemeClr>
                </a:solidFill>
              </a:rPr>
              <a:t>convect</a:t>
            </a:r>
            <a:r>
              <a:rPr lang="en-GB" dirty="0">
                <a:solidFill>
                  <a:schemeClr val="accent4">
                    <a:lumMod val="20000"/>
                    <a:lumOff val="80000"/>
                  </a:schemeClr>
                </a:solidFill>
              </a:rPr>
              <a:t>. Dynamo generation possible.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76F93A-64C6-42CE-80AC-5D578A98AA4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89402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EBB36-D38D-40A9-B43F-58ED578AC15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36B4A92-B1A4-4716-AFDE-2D307DCAA24E}"/>
              </a:ext>
            </a:extLst>
          </p:cNvPr>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FBBD479-BC78-4BF9-BA55-537AA058CD0F}"/>
              </a:ext>
            </a:extLst>
          </p:cNvPr>
          <p:cNvSpPr>
            <a:spLocks noGrp="1"/>
          </p:cNvSpPr>
          <p:nvPr>
            <p:ph type="dt" sz="half" idx="10"/>
          </p:nvPr>
        </p:nvSpPr>
        <p:spPr/>
        <p:txBody>
          <a:bodyPr/>
          <a:lstStyle/>
          <a:p>
            <a:fld id="{48C2394C-5213-4D01-BD43-5EBAC5B707A3}" type="datetime1">
              <a:rPr lang="en-GB" smtClean="0"/>
              <a:t>07/01/2020</a:t>
            </a:fld>
            <a:endParaRPr lang="en-GB"/>
          </a:p>
        </p:txBody>
      </p:sp>
      <p:sp>
        <p:nvSpPr>
          <p:cNvPr id="5" name="Footer Placeholder 4">
            <a:extLst>
              <a:ext uri="{FF2B5EF4-FFF2-40B4-BE49-F238E27FC236}">
                <a16:creationId xmlns:a16="http://schemas.microsoft.com/office/drawing/2014/main" id="{C643FB69-716C-4158-A2BC-23DC3978451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EA08C73-4768-4DF5-99AB-E0E5F8B79DAC}"/>
              </a:ext>
            </a:extLst>
          </p:cNvPr>
          <p:cNvSpPr>
            <a:spLocks noGrp="1"/>
          </p:cNvSpPr>
          <p:nvPr>
            <p:ph type="sldNum" sz="quarter" idx="12"/>
          </p:nvPr>
        </p:nvSpPr>
        <p:spPr/>
        <p:txBody>
          <a:bodyPr/>
          <a:lstStyle/>
          <a:p>
            <a:fld id="{EA18905D-721E-455B-87C8-C534DC3A9E32}" type="slidenum">
              <a:rPr lang="en-GB" smtClean="0"/>
              <a:t>‹#›</a:t>
            </a:fld>
            <a:endParaRPr lang="en-GB"/>
          </a:p>
        </p:txBody>
      </p:sp>
    </p:spTree>
    <p:extLst>
      <p:ext uri="{BB962C8B-B14F-4D97-AF65-F5344CB8AC3E}">
        <p14:creationId xmlns:p14="http://schemas.microsoft.com/office/powerpoint/2010/main" val="15374898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348F6-C3CB-48BF-9785-0D4FFF1E8C0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647F02E-5F43-432C-9BE2-14D7B73FB2E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DE843BD-694F-40C1-8CBC-7C7CCFA12F1A}"/>
              </a:ext>
            </a:extLst>
          </p:cNvPr>
          <p:cNvSpPr>
            <a:spLocks noGrp="1"/>
          </p:cNvSpPr>
          <p:nvPr>
            <p:ph type="dt" sz="half" idx="10"/>
          </p:nvPr>
        </p:nvSpPr>
        <p:spPr/>
        <p:txBody>
          <a:bodyPr/>
          <a:lstStyle/>
          <a:p>
            <a:fld id="{129C98B1-C184-4ED9-8192-98AE5ECD72C5}" type="datetime1">
              <a:rPr lang="en-GB" smtClean="0"/>
              <a:t>07/01/2020</a:t>
            </a:fld>
            <a:endParaRPr lang="en-GB"/>
          </a:p>
        </p:txBody>
      </p:sp>
      <p:sp>
        <p:nvSpPr>
          <p:cNvPr id="5" name="Footer Placeholder 4">
            <a:extLst>
              <a:ext uri="{FF2B5EF4-FFF2-40B4-BE49-F238E27FC236}">
                <a16:creationId xmlns:a16="http://schemas.microsoft.com/office/drawing/2014/main" id="{F99C664C-037F-4903-87B3-FD84F2E11F9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D380F4-9E11-4783-9A6B-04513ABCD809}"/>
              </a:ext>
            </a:extLst>
          </p:cNvPr>
          <p:cNvSpPr>
            <a:spLocks noGrp="1"/>
          </p:cNvSpPr>
          <p:nvPr>
            <p:ph type="sldNum" sz="quarter" idx="12"/>
          </p:nvPr>
        </p:nvSpPr>
        <p:spPr/>
        <p:txBody>
          <a:bodyPr/>
          <a:lstStyle/>
          <a:p>
            <a:fld id="{EA18905D-721E-455B-87C8-C534DC3A9E32}" type="slidenum">
              <a:rPr lang="en-GB" smtClean="0"/>
              <a:t>‹#›</a:t>
            </a:fld>
            <a:endParaRPr lang="en-GB"/>
          </a:p>
        </p:txBody>
      </p:sp>
    </p:spTree>
    <p:extLst>
      <p:ext uri="{BB962C8B-B14F-4D97-AF65-F5344CB8AC3E}">
        <p14:creationId xmlns:p14="http://schemas.microsoft.com/office/powerpoint/2010/main" val="6532078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7E96BF0-C10A-4D32-AA8F-517AA0041BA0}"/>
              </a:ext>
            </a:extLst>
          </p:cNvPr>
          <p:cNvSpPr>
            <a:spLocks noGrp="1"/>
          </p:cNvSpPr>
          <p:nvPr>
            <p:ph type="title" orient="vert"/>
          </p:nvPr>
        </p:nvSpPr>
        <p:spPr>
          <a:xfrm>
            <a:off x="8724901"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5152A0F-D3A2-4CF7-A82D-3718BC55633F}"/>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BDBDC71-9044-486E-9725-A16A4E6E514B}"/>
              </a:ext>
            </a:extLst>
          </p:cNvPr>
          <p:cNvSpPr>
            <a:spLocks noGrp="1"/>
          </p:cNvSpPr>
          <p:nvPr>
            <p:ph type="dt" sz="half" idx="10"/>
          </p:nvPr>
        </p:nvSpPr>
        <p:spPr/>
        <p:txBody>
          <a:bodyPr/>
          <a:lstStyle/>
          <a:p>
            <a:fld id="{5945871B-D5DE-4485-8D4C-54DC23A9134F}" type="datetime1">
              <a:rPr lang="en-GB" smtClean="0"/>
              <a:t>07/01/2020</a:t>
            </a:fld>
            <a:endParaRPr lang="en-GB"/>
          </a:p>
        </p:txBody>
      </p:sp>
      <p:sp>
        <p:nvSpPr>
          <p:cNvPr id="5" name="Footer Placeholder 4">
            <a:extLst>
              <a:ext uri="{FF2B5EF4-FFF2-40B4-BE49-F238E27FC236}">
                <a16:creationId xmlns:a16="http://schemas.microsoft.com/office/drawing/2014/main" id="{8E7588DA-1955-49E5-896D-6EC79DF87D3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88A7856-D257-425F-B406-EFA00098DC12}"/>
              </a:ext>
            </a:extLst>
          </p:cNvPr>
          <p:cNvSpPr>
            <a:spLocks noGrp="1"/>
          </p:cNvSpPr>
          <p:nvPr>
            <p:ph type="sldNum" sz="quarter" idx="12"/>
          </p:nvPr>
        </p:nvSpPr>
        <p:spPr/>
        <p:txBody>
          <a:bodyPr/>
          <a:lstStyle/>
          <a:p>
            <a:fld id="{EA18905D-721E-455B-87C8-C534DC3A9E32}" type="slidenum">
              <a:rPr lang="en-GB" smtClean="0"/>
              <a:t>‹#›</a:t>
            </a:fld>
            <a:endParaRPr lang="en-GB"/>
          </a:p>
        </p:txBody>
      </p:sp>
    </p:spTree>
    <p:extLst>
      <p:ext uri="{BB962C8B-B14F-4D97-AF65-F5344CB8AC3E}">
        <p14:creationId xmlns:p14="http://schemas.microsoft.com/office/powerpoint/2010/main" val="19383185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8B129-33E3-4F57-9BA7-03EBB7DDBE0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814E803-D084-4896-A1F1-78E7C872758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7AFED58-4780-41D7-A10D-2652E9548F3E}"/>
              </a:ext>
            </a:extLst>
          </p:cNvPr>
          <p:cNvSpPr>
            <a:spLocks noGrp="1"/>
          </p:cNvSpPr>
          <p:nvPr>
            <p:ph type="dt" sz="half" idx="10"/>
          </p:nvPr>
        </p:nvSpPr>
        <p:spPr/>
        <p:txBody>
          <a:bodyPr/>
          <a:lstStyle/>
          <a:p>
            <a:fld id="{4BE31790-AD07-41E9-9EFB-C27A71B822BE}" type="datetime1">
              <a:rPr lang="en-GB" smtClean="0"/>
              <a:t>07/01/2020</a:t>
            </a:fld>
            <a:endParaRPr lang="en-GB"/>
          </a:p>
        </p:txBody>
      </p:sp>
      <p:sp>
        <p:nvSpPr>
          <p:cNvPr id="5" name="Footer Placeholder 4">
            <a:extLst>
              <a:ext uri="{FF2B5EF4-FFF2-40B4-BE49-F238E27FC236}">
                <a16:creationId xmlns:a16="http://schemas.microsoft.com/office/drawing/2014/main" id="{4A1A3D98-0ACA-4A40-986B-D3CDB20D78C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B3703D7-2771-495E-B485-AC645BAC4725}"/>
              </a:ext>
            </a:extLst>
          </p:cNvPr>
          <p:cNvSpPr>
            <a:spLocks noGrp="1"/>
          </p:cNvSpPr>
          <p:nvPr>
            <p:ph type="sldNum" sz="quarter" idx="12"/>
          </p:nvPr>
        </p:nvSpPr>
        <p:spPr/>
        <p:txBody>
          <a:bodyPr/>
          <a:lstStyle/>
          <a:p>
            <a:fld id="{EA18905D-721E-455B-87C8-C534DC3A9E32}" type="slidenum">
              <a:rPr lang="en-GB" smtClean="0"/>
              <a:t>‹#›</a:t>
            </a:fld>
            <a:endParaRPr lang="en-GB"/>
          </a:p>
        </p:txBody>
      </p:sp>
    </p:spTree>
    <p:extLst>
      <p:ext uri="{BB962C8B-B14F-4D97-AF65-F5344CB8AC3E}">
        <p14:creationId xmlns:p14="http://schemas.microsoft.com/office/powerpoint/2010/main" val="2728986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3465-6078-404A-9B32-AC222C3F8ABE}"/>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60459D0-C9A3-49E7-8AFB-01EDA8D5E52D}"/>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31E3BCF-598A-46BB-BBF0-BDD1730A0DFD}"/>
              </a:ext>
            </a:extLst>
          </p:cNvPr>
          <p:cNvSpPr>
            <a:spLocks noGrp="1"/>
          </p:cNvSpPr>
          <p:nvPr>
            <p:ph type="dt" sz="half" idx="10"/>
          </p:nvPr>
        </p:nvSpPr>
        <p:spPr/>
        <p:txBody>
          <a:bodyPr/>
          <a:lstStyle/>
          <a:p>
            <a:fld id="{24C86749-2C05-4D8B-B106-4E681A98E8FA}" type="datetime1">
              <a:rPr lang="en-GB" smtClean="0"/>
              <a:t>07/01/2020</a:t>
            </a:fld>
            <a:endParaRPr lang="en-GB"/>
          </a:p>
        </p:txBody>
      </p:sp>
      <p:sp>
        <p:nvSpPr>
          <p:cNvPr id="5" name="Footer Placeholder 4">
            <a:extLst>
              <a:ext uri="{FF2B5EF4-FFF2-40B4-BE49-F238E27FC236}">
                <a16:creationId xmlns:a16="http://schemas.microsoft.com/office/drawing/2014/main" id="{CBC3A28B-91B1-4D23-B44F-11F9D172D57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90B4266-2992-43C6-B20E-FE9430AA011F}"/>
              </a:ext>
            </a:extLst>
          </p:cNvPr>
          <p:cNvSpPr>
            <a:spLocks noGrp="1"/>
          </p:cNvSpPr>
          <p:nvPr>
            <p:ph type="sldNum" sz="quarter" idx="12"/>
          </p:nvPr>
        </p:nvSpPr>
        <p:spPr/>
        <p:txBody>
          <a:bodyPr/>
          <a:lstStyle/>
          <a:p>
            <a:fld id="{EA18905D-721E-455B-87C8-C534DC3A9E32}" type="slidenum">
              <a:rPr lang="en-GB" smtClean="0"/>
              <a:t>‹#›</a:t>
            </a:fld>
            <a:endParaRPr lang="en-GB"/>
          </a:p>
        </p:txBody>
      </p:sp>
    </p:spTree>
    <p:extLst>
      <p:ext uri="{BB962C8B-B14F-4D97-AF65-F5344CB8AC3E}">
        <p14:creationId xmlns:p14="http://schemas.microsoft.com/office/powerpoint/2010/main" val="8235881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91317-6968-4EBC-AA8C-7FDDCA662CF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816CAA8-E41F-431A-8A56-48C4F392CDC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9F2FC3A-E324-4BC7-993D-E9607CA2387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CCAC826-8888-440C-908D-7378076CC161}"/>
              </a:ext>
            </a:extLst>
          </p:cNvPr>
          <p:cNvSpPr>
            <a:spLocks noGrp="1"/>
          </p:cNvSpPr>
          <p:nvPr>
            <p:ph type="dt" sz="half" idx="10"/>
          </p:nvPr>
        </p:nvSpPr>
        <p:spPr/>
        <p:txBody>
          <a:bodyPr/>
          <a:lstStyle/>
          <a:p>
            <a:fld id="{8C980BDC-6394-4AC2-BC05-07DC92B3B483}" type="datetime1">
              <a:rPr lang="en-GB" smtClean="0"/>
              <a:t>07/01/2020</a:t>
            </a:fld>
            <a:endParaRPr lang="en-GB"/>
          </a:p>
        </p:txBody>
      </p:sp>
      <p:sp>
        <p:nvSpPr>
          <p:cNvPr id="6" name="Footer Placeholder 5">
            <a:extLst>
              <a:ext uri="{FF2B5EF4-FFF2-40B4-BE49-F238E27FC236}">
                <a16:creationId xmlns:a16="http://schemas.microsoft.com/office/drawing/2014/main" id="{2B02F96D-47DF-4B06-B9C0-74E38E44A69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4459F3F-7DB0-4EE4-BE79-7C993E88BE31}"/>
              </a:ext>
            </a:extLst>
          </p:cNvPr>
          <p:cNvSpPr>
            <a:spLocks noGrp="1"/>
          </p:cNvSpPr>
          <p:nvPr>
            <p:ph type="sldNum" sz="quarter" idx="12"/>
          </p:nvPr>
        </p:nvSpPr>
        <p:spPr/>
        <p:txBody>
          <a:bodyPr/>
          <a:lstStyle/>
          <a:p>
            <a:fld id="{EA18905D-721E-455B-87C8-C534DC3A9E32}" type="slidenum">
              <a:rPr lang="en-GB" smtClean="0"/>
              <a:t>‹#›</a:t>
            </a:fld>
            <a:endParaRPr lang="en-GB"/>
          </a:p>
        </p:txBody>
      </p:sp>
    </p:spTree>
    <p:extLst>
      <p:ext uri="{BB962C8B-B14F-4D97-AF65-F5344CB8AC3E}">
        <p14:creationId xmlns:p14="http://schemas.microsoft.com/office/powerpoint/2010/main" val="34356816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6385B-5CCE-4AC3-A503-C1B43D89D0F2}"/>
              </a:ext>
            </a:extLst>
          </p:cNvPr>
          <p:cNvSpPr>
            <a:spLocks noGrp="1"/>
          </p:cNvSpPr>
          <p:nvPr>
            <p:ph type="title"/>
          </p:nvPr>
        </p:nvSpPr>
        <p:spPr>
          <a:xfrm>
            <a:off x="839788" y="365127"/>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F034297-5829-42BB-9CA5-D5149C236F5B}"/>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704BED-D399-456A-8ED2-895667C04BDD}"/>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D60C635-7600-4380-B6BA-B714319CB8BF}"/>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6459F8B-430F-42F6-9BDF-BEDAEE9DE5E4}"/>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A749D62-81A1-4723-9084-E449CD375930}"/>
              </a:ext>
            </a:extLst>
          </p:cNvPr>
          <p:cNvSpPr>
            <a:spLocks noGrp="1"/>
          </p:cNvSpPr>
          <p:nvPr>
            <p:ph type="dt" sz="half" idx="10"/>
          </p:nvPr>
        </p:nvSpPr>
        <p:spPr/>
        <p:txBody>
          <a:bodyPr/>
          <a:lstStyle/>
          <a:p>
            <a:fld id="{B8A4137A-DE36-4DA8-A459-3F846345EEF1}" type="datetime1">
              <a:rPr lang="en-GB" smtClean="0"/>
              <a:t>07/01/2020</a:t>
            </a:fld>
            <a:endParaRPr lang="en-GB"/>
          </a:p>
        </p:txBody>
      </p:sp>
      <p:sp>
        <p:nvSpPr>
          <p:cNvPr id="8" name="Footer Placeholder 7">
            <a:extLst>
              <a:ext uri="{FF2B5EF4-FFF2-40B4-BE49-F238E27FC236}">
                <a16:creationId xmlns:a16="http://schemas.microsoft.com/office/drawing/2014/main" id="{D55331BF-A0C7-4DB1-BA18-BD18C83306C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CF322D5-053E-4841-94BC-16F76BBEBB82}"/>
              </a:ext>
            </a:extLst>
          </p:cNvPr>
          <p:cNvSpPr>
            <a:spLocks noGrp="1"/>
          </p:cNvSpPr>
          <p:nvPr>
            <p:ph type="sldNum" sz="quarter" idx="12"/>
          </p:nvPr>
        </p:nvSpPr>
        <p:spPr/>
        <p:txBody>
          <a:bodyPr/>
          <a:lstStyle/>
          <a:p>
            <a:fld id="{EA18905D-721E-455B-87C8-C534DC3A9E32}" type="slidenum">
              <a:rPr lang="en-GB" smtClean="0"/>
              <a:t>‹#›</a:t>
            </a:fld>
            <a:endParaRPr lang="en-GB"/>
          </a:p>
        </p:txBody>
      </p:sp>
    </p:spTree>
    <p:extLst>
      <p:ext uri="{BB962C8B-B14F-4D97-AF65-F5344CB8AC3E}">
        <p14:creationId xmlns:p14="http://schemas.microsoft.com/office/powerpoint/2010/main" val="22051430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EA028-48D3-4D5C-B80B-AC36A881402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4A90200-840A-4CCD-AE21-9DD0E460D63B}"/>
              </a:ext>
            </a:extLst>
          </p:cNvPr>
          <p:cNvSpPr>
            <a:spLocks noGrp="1"/>
          </p:cNvSpPr>
          <p:nvPr>
            <p:ph type="dt" sz="half" idx="10"/>
          </p:nvPr>
        </p:nvSpPr>
        <p:spPr/>
        <p:txBody>
          <a:bodyPr/>
          <a:lstStyle/>
          <a:p>
            <a:fld id="{F30A4B67-2DFA-44DF-A2CC-7F14A0E8A254}" type="datetime1">
              <a:rPr lang="en-GB" smtClean="0"/>
              <a:t>07/01/2020</a:t>
            </a:fld>
            <a:endParaRPr lang="en-GB"/>
          </a:p>
        </p:txBody>
      </p:sp>
      <p:sp>
        <p:nvSpPr>
          <p:cNvPr id="4" name="Footer Placeholder 3">
            <a:extLst>
              <a:ext uri="{FF2B5EF4-FFF2-40B4-BE49-F238E27FC236}">
                <a16:creationId xmlns:a16="http://schemas.microsoft.com/office/drawing/2014/main" id="{0627B02F-0A6A-450C-957C-5E50F14CD48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A7B9C5F-B475-4085-A5A8-08FC3EBB7111}"/>
              </a:ext>
            </a:extLst>
          </p:cNvPr>
          <p:cNvSpPr>
            <a:spLocks noGrp="1"/>
          </p:cNvSpPr>
          <p:nvPr>
            <p:ph type="sldNum" sz="quarter" idx="12"/>
          </p:nvPr>
        </p:nvSpPr>
        <p:spPr/>
        <p:txBody>
          <a:bodyPr/>
          <a:lstStyle/>
          <a:p>
            <a:fld id="{EA18905D-721E-455B-87C8-C534DC3A9E32}" type="slidenum">
              <a:rPr lang="en-GB" smtClean="0"/>
              <a:t>‹#›</a:t>
            </a:fld>
            <a:endParaRPr lang="en-GB"/>
          </a:p>
        </p:txBody>
      </p:sp>
    </p:spTree>
    <p:extLst>
      <p:ext uri="{BB962C8B-B14F-4D97-AF65-F5344CB8AC3E}">
        <p14:creationId xmlns:p14="http://schemas.microsoft.com/office/powerpoint/2010/main" val="10159154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09B5E6-4192-47C0-BBE3-B8CC904BB292}"/>
              </a:ext>
            </a:extLst>
          </p:cNvPr>
          <p:cNvSpPr>
            <a:spLocks noGrp="1"/>
          </p:cNvSpPr>
          <p:nvPr>
            <p:ph type="dt" sz="half" idx="10"/>
          </p:nvPr>
        </p:nvSpPr>
        <p:spPr/>
        <p:txBody>
          <a:bodyPr/>
          <a:lstStyle/>
          <a:p>
            <a:fld id="{1E06C66D-9250-45AA-A884-BC35817FFC5B}" type="datetime1">
              <a:rPr lang="en-GB" smtClean="0"/>
              <a:t>07/01/2020</a:t>
            </a:fld>
            <a:endParaRPr lang="en-GB"/>
          </a:p>
        </p:txBody>
      </p:sp>
      <p:sp>
        <p:nvSpPr>
          <p:cNvPr id="3" name="Footer Placeholder 2">
            <a:extLst>
              <a:ext uri="{FF2B5EF4-FFF2-40B4-BE49-F238E27FC236}">
                <a16:creationId xmlns:a16="http://schemas.microsoft.com/office/drawing/2014/main" id="{5168CF89-4CBC-4045-B5B8-5394E1CEE90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0B43DCD-0969-4E18-95BA-15B9D31A72E4}"/>
              </a:ext>
            </a:extLst>
          </p:cNvPr>
          <p:cNvSpPr>
            <a:spLocks noGrp="1"/>
          </p:cNvSpPr>
          <p:nvPr>
            <p:ph type="sldNum" sz="quarter" idx="12"/>
          </p:nvPr>
        </p:nvSpPr>
        <p:spPr/>
        <p:txBody>
          <a:bodyPr/>
          <a:lstStyle/>
          <a:p>
            <a:fld id="{EA18905D-721E-455B-87C8-C534DC3A9E32}" type="slidenum">
              <a:rPr lang="en-GB" smtClean="0"/>
              <a:t>‹#›</a:t>
            </a:fld>
            <a:endParaRPr lang="en-GB"/>
          </a:p>
        </p:txBody>
      </p:sp>
    </p:spTree>
    <p:extLst>
      <p:ext uri="{BB962C8B-B14F-4D97-AF65-F5344CB8AC3E}">
        <p14:creationId xmlns:p14="http://schemas.microsoft.com/office/powerpoint/2010/main" val="2209651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5764E-49AF-4201-905E-BCA20F4706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D3F3EF0-4660-4220-A768-5A660677534F}"/>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C428A61-54A7-48EF-BED5-CFF678E98D56}"/>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F68850-87BF-4902-B118-ED83C5A51766}"/>
              </a:ext>
            </a:extLst>
          </p:cNvPr>
          <p:cNvSpPr>
            <a:spLocks noGrp="1"/>
          </p:cNvSpPr>
          <p:nvPr>
            <p:ph type="dt" sz="half" idx="10"/>
          </p:nvPr>
        </p:nvSpPr>
        <p:spPr/>
        <p:txBody>
          <a:bodyPr/>
          <a:lstStyle/>
          <a:p>
            <a:fld id="{55F7200A-65FD-46F3-9DC9-F8955BDB75A7}" type="datetime1">
              <a:rPr lang="en-GB" smtClean="0"/>
              <a:t>07/01/2020</a:t>
            </a:fld>
            <a:endParaRPr lang="en-GB"/>
          </a:p>
        </p:txBody>
      </p:sp>
      <p:sp>
        <p:nvSpPr>
          <p:cNvPr id="6" name="Footer Placeholder 5">
            <a:extLst>
              <a:ext uri="{FF2B5EF4-FFF2-40B4-BE49-F238E27FC236}">
                <a16:creationId xmlns:a16="http://schemas.microsoft.com/office/drawing/2014/main" id="{C00033BC-5560-47D9-A8B9-64C298354EF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40BA790-3110-4070-B3BB-59060D845D47}"/>
              </a:ext>
            </a:extLst>
          </p:cNvPr>
          <p:cNvSpPr>
            <a:spLocks noGrp="1"/>
          </p:cNvSpPr>
          <p:nvPr>
            <p:ph type="sldNum" sz="quarter" idx="12"/>
          </p:nvPr>
        </p:nvSpPr>
        <p:spPr/>
        <p:txBody>
          <a:bodyPr/>
          <a:lstStyle/>
          <a:p>
            <a:fld id="{EA18905D-721E-455B-87C8-C534DC3A9E32}" type="slidenum">
              <a:rPr lang="en-GB" smtClean="0"/>
              <a:t>‹#›</a:t>
            </a:fld>
            <a:endParaRPr lang="en-GB"/>
          </a:p>
        </p:txBody>
      </p:sp>
    </p:spTree>
    <p:extLst>
      <p:ext uri="{BB962C8B-B14F-4D97-AF65-F5344CB8AC3E}">
        <p14:creationId xmlns:p14="http://schemas.microsoft.com/office/powerpoint/2010/main" val="16601431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F300D-8DE1-4B35-ACAB-5EFF6E4E30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F7DCFE7-2743-4F65-B6CC-59DED94D1B26}"/>
              </a:ext>
            </a:extLst>
          </p:cNvPr>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a:extLst>
              <a:ext uri="{FF2B5EF4-FFF2-40B4-BE49-F238E27FC236}">
                <a16:creationId xmlns:a16="http://schemas.microsoft.com/office/drawing/2014/main" id="{B5335CC2-52C9-4C23-B36C-82714330FA3A}"/>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35F298-DD72-48ED-A8C5-E244F210DEFA}"/>
              </a:ext>
            </a:extLst>
          </p:cNvPr>
          <p:cNvSpPr>
            <a:spLocks noGrp="1"/>
          </p:cNvSpPr>
          <p:nvPr>
            <p:ph type="dt" sz="half" idx="10"/>
          </p:nvPr>
        </p:nvSpPr>
        <p:spPr/>
        <p:txBody>
          <a:bodyPr/>
          <a:lstStyle/>
          <a:p>
            <a:fld id="{BDDE2259-C307-4963-870B-3C6706D84721}" type="datetime1">
              <a:rPr lang="en-GB" smtClean="0"/>
              <a:t>07/01/2020</a:t>
            </a:fld>
            <a:endParaRPr lang="en-GB"/>
          </a:p>
        </p:txBody>
      </p:sp>
      <p:sp>
        <p:nvSpPr>
          <p:cNvPr id="6" name="Footer Placeholder 5">
            <a:extLst>
              <a:ext uri="{FF2B5EF4-FFF2-40B4-BE49-F238E27FC236}">
                <a16:creationId xmlns:a16="http://schemas.microsoft.com/office/drawing/2014/main" id="{53C6D486-3ADF-4527-81D6-F949CBAA547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D40BAFD-EDC3-4C7C-96E9-71BA3FE76E1E}"/>
              </a:ext>
            </a:extLst>
          </p:cNvPr>
          <p:cNvSpPr>
            <a:spLocks noGrp="1"/>
          </p:cNvSpPr>
          <p:nvPr>
            <p:ph type="sldNum" sz="quarter" idx="12"/>
          </p:nvPr>
        </p:nvSpPr>
        <p:spPr/>
        <p:txBody>
          <a:bodyPr/>
          <a:lstStyle/>
          <a:p>
            <a:fld id="{EA18905D-721E-455B-87C8-C534DC3A9E32}" type="slidenum">
              <a:rPr lang="en-GB" smtClean="0"/>
              <a:t>‹#›</a:t>
            </a:fld>
            <a:endParaRPr lang="en-GB"/>
          </a:p>
        </p:txBody>
      </p:sp>
    </p:spTree>
    <p:extLst>
      <p:ext uri="{BB962C8B-B14F-4D97-AF65-F5344CB8AC3E}">
        <p14:creationId xmlns:p14="http://schemas.microsoft.com/office/powerpoint/2010/main" val="5500232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74BDEE-3039-47BC-9CE8-6E0E78C802A8}"/>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9A7E222-FA23-407B-A7B8-3EF3DC67BC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748EA98-53EC-47A9-9227-3CD9D8B16AF0}"/>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E7349E-EA3F-4F83-98EF-820C98E89856}" type="datetime1">
              <a:rPr lang="en-GB" smtClean="0"/>
              <a:t>07/01/2020</a:t>
            </a:fld>
            <a:endParaRPr lang="en-GB"/>
          </a:p>
        </p:txBody>
      </p:sp>
      <p:sp>
        <p:nvSpPr>
          <p:cNvPr id="5" name="Footer Placeholder 4">
            <a:extLst>
              <a:ext uri="{FF2B5EF4-FFF2-40B4-BE49-F238E27FC236}">
                <a16:creationId xmlns:a16="http://schemas.microsoft.com/office/drawing/2014/main" id="{440114BD-65D5-4BC1-9516-60B88984EF8F}"/>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7B276E4-3F60-48C7-AFE1-79D8B788C9EB}"/>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18905D-721E-455B-87C8-C534DC3A9E32}" type="slidenum">
              <a:rPr lang="en-GB" smtClean="0"/>
              <a:t>‹#›</a:t>
            </a:fld>
            <a:endParaRPr lang="en-GB"/>
          </a:p>
        </p:txBody>
      </p:sp>
    </p:spTree>
    <p:extLst>
      <p:ext uri="{BB962C8B-B14F-4D97-AF65-F5344CB8AC3E}">
        <p14:creationId xmlns:p14="http://schemas.microsoft.com/office/powerpoint/2010/main" val="331968336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6.sv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9.svg"/><Relationship Id="rId11" Type="http://schemas.openxmlformats.org/officeDocument/2006/relationships/image" Target="../media/image21.svg"/><Relationship Id="rId5" Type="http://schemas.openxmlformats.org/officeDocument/2006/relationships/image" Target="../media/image18.png"/><Relationship Id="rId10" Type="http://schemas.openxmlformats.org/officeDocument/2006/relationships/image" Target="../media/image20.png"/><Relationship Id="rId4" Type="http://schemas.openxmlformats.org/officeDocument/2006/relationships/image" Target="../media/image5.svg"/><Relationship Id="rId9" Type="http://schemas.openxmlformats.org/officeDocument/2006/relationships/image" Target="../media/image10.svg"/></Relationships>
</file>

<file path=ppt/slides/_rels/slide1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20.png"/><Relationship Id="rId7"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svg"/><Relationship Id="rId5" Type="http://schemas.openxmlformats.org/officeDocument/2006/relationships/image" Target="../media/image4.png"/><Relationship Id="rId10" Type="http://schemas.openxmlformats.org/officeDocument/2006/relationships/image" Target="../media/image13.svg"/><Relationship Id="rId4" Type="http://schemas.openxmlformats.org/officeDocument/2006/relationships/image" Target="../media/image21.svg"/><Relationship Id="rId9"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15.svg"/></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9.svg"/></Relationships>
</file>

<file path=ppt/slides/_rels/slide1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7.jp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svg"/><Relationship Id="rId3" Type="http://schemas.openxmlformats.org/officeDocument/2006/relationships/image" Target="../media/image5.sv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0.svg"/><Relationship Id="rId11" Type="http://schemas.openxmlformats.org/officeDocument/2006/relationships/image" Target="../media/image15.sv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6.svg"/><Relationship Id="rId9" Type="http://schemas.openxmlformats.org/officeDocument/2006/relationships/image" Target="../media/image13.sv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svg"/></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6.sv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5.svg"/><Relationship Id="rId9" Type="http://schemas.openxmlformats.org/officeDocument/2006/relationships/image" Target="../media/image1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71366-79D8-474B-B196-018DB5051758}"/>
              </a:ext>
            </a:extLst>
          </p:cNvPr>
          <p:cNvSpPr>
            <a:spLocks noGrp="1"/>
          </p:cNvSpPr>
          <p:nvPr>
            <p:ph type="ctrTitle"/>
          </p:nvPr>
        </p:nvSpPr>
        <p:spPr>
          <a:xfrm>
            <a:off x="1438659" y="990941"/>
            <a:ext cx="9391324" cy="2387600"/>
          </a:xfrm>
        </p:spPr>
        <p:txBody>
          <a:bodyPr>
            <a:noAutofit/>
          </a:bodyPr>
          <a:lstStyle/>
          <a:p>
            <a:r>
              <a:rPr lang="en-GB" sz="5400" dirty="0">
                <a:solidFill>
                  <a:schemeClr val="accent4">
                    <a:lumMod val="75000"/>
                  </a:schemeClr>
                </a:solidFill>
              </a:rPr>
              <a:t>The Early Thermal Evolution of Planetesimals during Accretion and Differentiation</a:t>
            </a:r>
          </a:p>
        </p:txBody>
      </p:sp>
      <p:sp>
        <p:nvSpPr>
          <p:cNvPr id="3" name="Subtitle 2">
            <a:extLst>
              <a:ext uri="{FF2B5EF4-FFF2-40B4-BE49-F238E27FC236}">
                <a16:creationId xmlns:a16="http://schemas.microsoft.com/office/drawing/2014/main" id="{8DC3052C-B8A7-4CB2-BB1E-244998C9ADB8}"/>
              </a:ext>
            </a:extLst>
          </p:cNvPr>
          <p:cNvSpPr>
            <a:spLocks noGrp="1"/>
          </p:cNvSpPr>
          <p:nvPr>
            <p:ph type="subTitle" idx="1"/>
          </p:nvPr>
        </p:nvSpPr>
        <p:spPr>
          <a:xfrm>
            <a:off x="1562319" y="3707755"/>
            <a:ext cx="9144000" cy="1655763"/>
          </a:xfrm>
        </p:spPr>
        <p:txBody>
          <a:bodyPr>
            <a:normAutofit/>
          </a:bodyPr>
          <a:lstStyle/>
          <a:p>
            <a:r>
              <a:rPr lang="en-GB" dirty="0">
                <a:solidFill>
                  <a:schemeClr val="accent5">
                    <a:lumMod val="20000"/>
                    <a:lumOff val="80000"/>
                  </a:schemeClr>
                </a:solidFill>
              </a:rPr>
              <a:t>Kathryn Dodds</a:t>
            </a:r>
            <a:r>
              <a:rPr lang="en-GB" baseline="30000" dirty="0">
                <a:solidFill>
                  <a:schemeClr val="accent5">
                    <a:lumMod val="20000"/>
                    <a:lumOff val="80000"/>
                  </a:schemeClr>
                </a:solidFill>
              </a:rPr>
              <a:t>1</a:t>
            </a:r>
            <a:r>
              <a:rPr lang="en-GB" dirty="0">
                <a:solidFill>
                  <a:schemeClr val="accent5">
                    <a:lumMod val="20000"/>
                    <a:lumOff val="80000"/>
                  </a:schemeClr>
                </a:solidFill>
              </a:rPr>
              <a:t>, James Bryson</a:t>
            </a:r>
            <a:r>
              <a:rPr lang="en-GB" baseline="30000" dirty="0">
                <a:solidFill>
                  <a:schemeClr val="accent5">
                    <a:lumMod val="20000"/>
                    <a:lumOff val="80000"/>
                  </a:schemeClr>
                </a:solidFill>
              </a:rPr>
              <a:t>1</a:t>
            </a:r>
            <a:r>
              <a:rPr lang="en-GB" dirty="0">
                <a:solidFill>
                  <a:schemeClr val="accent5">
                    <a:lumMod val="20000"/>
                    <a:lumOff val="80000"/>
                  </a:schemeClr>
                </a:solidFill>
              </a:rPr>
              <a:t>, Jerome Neufeld</a:t>
            </a:r>
            <a:r>
              <a:rPr lang="en-GB" baseline="30000" dirty="0">
                <a:solidFill>
                  <a:schemeClr val="accent5">
                    <a:lumMod val="20000"/>
                    <a:lumOff val="80000"/>
                  </a:schemeClr>
                </a:solidFill>
              </a:rPr>
              <a:t>1,2,3</a:t>
            </a:r>
            <a:r>
              <a:rPr lang="en-GB" dirty="0">
                <a:solidFill>
                  <a:schemeClr val="accent5">
                    <a:lumMod val="20000"/>
                    <a:lumOff val="80000"/>
                  </a:schemeClr>
                </a:solidFill>
              </a:rPr>
              <a:t> &amp; Rich Harrison</a:t>
            </a:r>
            <a:r>
              <a:rPr lang="en-GB" baseline="30000" dirty="0">
                <a:solidFill>
                  <a:schemeClr val="accent5">
                    <a:lumMod val="20000"/>
                    <a:lumOff val="80000"/>
                  </a:schemeClr>
                </a:solidFill>
              </a:rPr>
              <a:t>1</a:t>
            </a:r>
          </a:p>
          <a:p>
            <a:r>
              <a:rPr lang="en-GB" sz="2000" baseline="30000" dirty="0">
                <a:solidFill>
                  <a:schemeClr val="accent5">
                    <a:lumMod val="20000"/>
                    <a:lumOff val="80000"/>
                  </a:schemeClr>
                </a:solidFill>
              </a:rPr>
              <a:t>1</a:t>
            </a:r>
            <a:r>
              <a:rPr lang="en-GB" sz="2000" dirty="0">
                <a:solidFill>
                  <a:schemeClr val="accent5">
                    <a:lumMod val="20000"/>
                    <a:lumOff val="80000"/>
                  </a:schemeClr>
                </a:solidFill>
              </a:rPr>
              <a:t>Department of Earth Sciences, University of Cambridge, UK</a:t>
            </a:r>
          </a:p>
          <a:p>
            <a:r>
              <a:rPr lang="en-GB" sz="2000" baseline="30000" dirty="0">
                <a:solidFill>
                  <a:schemeClr val="accent5">
                    <a:lumMod val="20000"/>
                    <a:lumOff val="80000"/>
                  </a:schemeClr>
                </a:solidFill>
              </a:rPr>
              <a:t>2</a:t>
            </a:r>
            <a:r>
              <a:rPr lang="en-GB" sz="2000" dirty="0">
                <a:solidFill>
                  <a:schemeClr val="accent5">
                    <a:lumMod val="20000"/>
                    <a:lumOff val="80000"/>
                  </a:schemeClr>
                </a:solidFill>
              </a:rPr>
              <a:t>BPI, University of Cambridge, UK</a:t>
            </a:r>
          </a:p>
          <a:p>
            <a:r>
              <a:rPr lang="en-GB" sz="2000" baseline="30000" dirty="0">
                <a:solidFill>
                  <a:schemeClr val="accent5">
                    <a:lumMod val="20000"/>
                    <a:lumOff val="80000"/>
                  </a:schemeClr>
                </a:solidFill>
              </a:rPr>
              <a:t>3</a:t>
            </a:r>
            <a:r>
              <a:rPr lang="en-GB" sz="2000" dirty="0">
                <a:solidFill>
                  <a:schemeClr val="accent5">
                    <a:lumMod val="20000"/>
                    <a:lumOff val="80000"/>
                  </a:schemeClr>
                </a:solidFill>
              </a:rPr>
              <a:t>DAMTP, University of Cambridge, UK</a:t>
            </a:r>
          </a:p>
        </p:txBody>
      </p:sp>
      <p:sp>
        <p:nvSpPr>
          <p:cNvPr id="4" name="Slide Number Placeholder 3">
            <a:extLst>
              <a:ext uri="{FF2B5EF4-FFF2-40B4-BE49-F238E27FC236}">
                <a16:creationId xmlns:a16="http://schemas.microsoft.com/office/drawing/2014/main" id="{6CD401C7-B498-48C4-8674-9C42CD69F062}"/>
              </a:ext>
            </a:extLst>
          </p:cNvPr>
          <p:cNvSpPr>
            <a:spLocks noGrp="1"/>
          </p:cNvSpPr>
          <p:nvPr>
            <p:ph type="sldNum" sz="quarter" idx="12"/>
          </p:nvPr>
        </p:nvSpPr>
        <p:spPr/>
        <p:txBody>
          <a:bodyPr/>
          <a:lstStyle/>
          <a:p>
            <a:pPr defTabSz="914377"/>
            <a:fld id="{EA18905D-721E-455B-87C8-C534DC3A9E32}" type="slidenum">
              <a:rPr lang="en-GB">
                <a:solidFill>
                  <a:prstClr val="white">
                    <a:tint val="75000"/>
                  </a:prstClr>
                </a:solidFill>
                <a:latin typeface="Calibri" panose="020F0502020204030204"/>
              </a:rPr>
              <a:pPr defTabSz="914377"/>
              <a:t>1</a:t>
            </a:fld>
            <a:endParaRPr lang="en-GB">
              <a:solidFill>
                <a:prstClr val="white">
                  <a:tint val="75000"/>
                </a:prstClr>
              </a:solidFill>
              <a:latin typeface="Calibri" panose="020F0502020204030204"/>
            </a:endParaRPr>
          </a:p>
        </p:txBody>
      </p:sp>
      <p:pic>
        <p:nvPicPr>
          <p:cNvPr id="8" name="Picture 7">
            <a:extLst>
              <a:ext uri="{FF2B5EF4-FFF2-40B4-BE49-F238E27FC236}">
                <a16:creationId xmlns:a16="http://schemas.microsoft.com/office/drawing/2014/main" id="{D2D4D587-4C05-44A3-B451-D65632BB7D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174" y="5975405"/>
            <a:ext cx="2803239" cy="563507"/>
          </a:xfrm>
          <a:prstGeom prst="rect">
            <a:avLst/>
          </a:prstGeom>
        </p:spPr>
      </p:pic>
      <p:pic>
        <p:nvPicPr>
          <p:cNvPr id="12" name="Picture 11">
            <a:extLst>
              <a:ext uri="{FF2B5EF4-FFF2-40B4-BE49-F238E27FC236}">
                <a16:creationId xmlns:a16="http://schemas.microsoft.com/office/drawing/2014/main" id="{528BB49A-C891-4F5C-9E18-5AF05B53DE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21551" y="5867843"/>
            <a:ext cx="3366208" cy="853632"/>
          </a:xfrm>
          <a:prstGeom prst="rect">
            <a:avLst/>
          </a:prstGeom>
        </p:spPr>
      </p:pic>
    </p:spTree>
    <p:extLst>
      <p:ext uri="{BB962C8B-B14F-4D97-AF65-F5344CB8AC3E}">
        <p14:creationId xmlns:p14="http://schemas.microsoft.com/office/powerpoint/2010/main" val="3820780793"/>
      </p:ext>
    </p:extLst>
  </p:cSld>
  <p:clrMapOvr>
    <a:masterClrMapping/>
  </p:clrMapOvr>
  <mc:AlternateContent xmlns:mc="http://schemas.openxmlformats.org/markup-compatibility/2006" xmlns:p14="http://schemas.microsoft.com/office/powerpoint/2010/main">
    <mc:Choice Requires="p14">
      <p:transition spd="slow" p14:dur="2000" advTm="11171"/>
    </mc:Choice>
    <mc:Fallback xmlns="">
      <p:transition spd="slow" advTm="11171"/>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3B6D6-C0EF-407B-A048-2A97E3B4538F}"/>
              </a:ext>
            </a:extLst>
          </p:cNvPr>
          <p:cNvSpPr>
            <a:spLocks noGrp="1"/>
          </p:cNvSpPr>
          <p:nvPr>
            <p:ph type="title"/>
          </p:nvPr>
        </p:nvSpPr>
        <p:spPr>
          <a:xfrm>
            <a:off x="273697" y="-143120"/>
            <a:ext cx="10515600" cy="1325563"/>
          </a:xfrm>
        </p:spPr>
        <p:txBody>
          <a:bodyPr/>
          <a:lstStyle/>
          <a:p>
            <a:r>
              <a:rPr lang="en-GB" dirty="0">
                <a:solidFill>
                  <a:schemeClr val="accent4">
                    <a:lumMod val="75000"/>
                  </a:schemeClr>
                </a:solidFill>
              </a:rPr>
              <a:t>Accretion</a:t>
            </a:r>
          </a:p>
        </p:txBody>
      </p:sp>
      <p:pic>
        <p:nvPicPr>
          <p:cNvPr id="6" name="Graphic 5">
            <a:extLst>
              <a:ext uri="{FF2B5EF4-FFF2-40B4-BE49-F238E27FC236}">
                <a16:creationId xmlns:a16="http://schemas.microsoft.com/office/drawing/2014/main" id="{4AFEC1BE-7DC8-4B90-B60B-3C1801BACEF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15777" y="3193539"/>
            <a:ext cx="1052683" cy="1073516"/>
          </a:xfrm>
          <a:prstGeom prst="rect">
            <a:avLst/>
          </a:prstGeom>
        </p:spPr>
      </p:pic>
      <p:pic>
        <p:nvPicPr>
          <p:cNvPr id="7" name="Graphic 6">
            <a:extLst>
              <a:ext uri="{FF2B5EF4-FFF2-40B4-BE49-F238E27FC236}">
                <a16:creationId xmlns:a16="http://schemas.microsoft.com/office/drawing/2014/main" id="{62EDC617-167C-4ED8-9008-56B2D4656DB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440853" y="2960765"/>
            <a:ext cx="1509195" cy="1539059"/>
          </a:xfrm>
          <a:prstGeom prst="rect">
            <a:avLst/>
          </a:prstGeom>
        </p:spPr>
      </p:pic>
      <p:cxnSp>
        <p:nvCxnSpPr>
          <p:cNvPr id="8" name="Straight Arrow Connector 7">
            <a:extLst>
              <a:ext uri="{FF2B5EF4-FFF2-40B4-BE49-F238E27FC236}">
                <a16:creationId xmlns:a16="http://schemas.microsoft.com/office/drawing/2014/main" id="{AF5B2207-D67A-4DF8-8F3E-3066CC38E00A}"/>
              </a:ext>
            </a:extLst>
          </p:cNvPr>
          <p:cNvCxnSpPr>
            <a:cxnSpLocks/>
          </p:cNvCxnSpPr>
          <p:nvPr/>
        </p:nvCxnSpPr>
        <p:spPr>
          <a:xfrm>
            <a:off x="2958018" y="3726256"/>
            <a:ext cx="1309236"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D6FE0A4F-3A72-4879-BABA-296F7B67F629}"/>
              </a:ext>
            </a:extLst>
          </p:cNvPr>
          <p:cNvCxnSpPr>
            <a:cxnSpLocks/>
          </p:cNvCxnSpPr>
          <p:nvPr/>
        </p:nvCxnSpPr>
        <p:spPr>
          <a:xfrm>
            <a:off x="6533770" y="3713827"/>
            <a:ext cx="1309236"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10" name="Graphic 9">
            <a:extLst>
              <a:ext uri="{FF2B5EF4-FFF2-40B4-BE49-F238E27FC236}">
                <a16:creationId xmlns:a16="http://schemas.microsoft.com/office/drawing/2014/main" id="{E4D15E2E-D67B-4369-BAAD-0AEF22F00458}"/>
              </a:ext>
            </a:extLst>
          </p:cNvPr>
          <p:cNvPicPr>
            <a:picLocks noChangeAspect="1"/>
          </p:cNvPicPr>
          <p:nvPr/>
        </p:nvPicPr>
        <p:blipFill>
          <a:blip r:embed="rId3">
            <a:extLst>
              <a:ext uri="{96DAC541-7B7A-43D3-8B79-37D633B846F1}">
                <asvg:svgBlip xmlns:asvg="http://schemas.microsoft.com/office/drawing/2016/SVG/main" r:embed="rId7"/>
              </a:ext>
            </a:extLst>
          </a:blip>
          <a:stretch>
            <a:fillRect/>
          </a:stretch>
        </p:blipFill>
        <p:spPr>
          <a:xfrm>
            <a:off x="2738216" y="3020058"/>
            <a:ext cx="353096" cy="360084"/>
          </a:xfrm>
          <a:prstGeom prst="rect">
            <a:avLst/>
          </a:prstGeom>
        </p:spPr>
      </p:pic>
      <p:pic>
        <p:nvPicPr>
          <p:cNvPr id="15" name="Graphic 14">
            <a:extLst>
              <a:ext uri="{FF2B5EF4-FFF2-40B4-BE49-F238E27FC236}">
                <a16:creationId xmlns:a16="http://schemas.microsoft.com/office/drawing/2014/main" id="{6DBD9D7A-131A-4B9A-8220-960D4EC8C456}"/>
              </a:ext>
            </a:extLst>
          </p:cNvPr>
          <p:cNvPicPr>
            <a:picLocks noChangeAspect="1"/>
          </p:cNvPicPr>
          <p:nvPr/>
        </p:nvPicPr>
        <p:blipFill>
          <a:blip r:embed="rId3">
            <a:extLst>
              <a:ext uri="{96DAC541-7B7A-43D3-8B79-37D633B846F1}">
                <asvg:svgBlip xmlns:asvg="http://schemas.microsoft.com/office/drawing/2016/SVG/main" r:embed="rId7"/>
              </a:ext>
            </a:extLst>
          </a:blip>
          <a:stretch>
            <a:fillRect/>
          </a:stretch>
        </p:blipFill>
        <p:spPr>
          <a:xfrm>
            <a:off x="2781467" y="2522822"/>
            <a:ext cx="353096" cy="360084"/>
          </a:xfrm>
          <a:prstGeom prst="rect">
            <a:avLst/>
          </a:prstGeom>
        </p:spPr>
      </p:pic>
      <p:pic>
        <p:nvPicPr>
          <p:cNvPr id="16" name="Graphic 15">
            <a:extLst>
              <a:ext uri="{FF2B5EF4-FFF2-40B4-BE49-F238E27FC236}">
                <a16:creationId xmlns:a16="http://schemas.microsoft.com/office/drawing/2014/main" id="{D78DAC3B-7E48-49B3-B4C3-B39120B5328D}"/>
              </a:ext>
            </a:extLst>
          </p:cNvPr>
          <p:cNvPicPr>
            <a:picLocks noChangeAspect="1"/>
          </p:cNvPicPr>
          <p:nvPr/>
        </p:nvPicPr>
        <p:blipFill>
          <a:blip r:embed="rId3">
            <a:extLst>
              <a:ext uri="{96DAC541-7B7A-43D3-8B79-37D633B846F1}">
                <asvg:svgBlip xmlns:asvg="http://schemas.microsoft.com/office/drawing/2016/SVG/main" r:embed="rId7"/>
              </a:ext>
            </a:extLst>
          </a:blip>
          <a:stretch>
            <a:fillRect/>
          </a:stretch>
        </p:blipFill>
        <p:spPr>
          <a:xfrm>
            <a:off x="2368635" y="2689993"/>
            <a:ext cx="353096" cy="360084"/>
          </a:xfrm>
          <a:prstGeom prst="rect">
            <a:avLst/>
          </a:prstGeom>
        </p:spPr>
      </p:pic>
      <p:grpSp>
        <p:nvGrpSpPr>
          <p:cNvPr id="22" name="Group 21">
            <a:extLst>
              <a:ext uri="{FF2B5EF4-FFF2-40B4-BE49-F238E27FC236}">
                <a16:creationId xmlns:a16="http://schemas.microsoft.com/office/drawing/2014/main" id="{1BD59120-BFAC-43D9-932B-55892A5F522E}"/>
              </a:ext>
            </a:extLst>
          </p:cNvPr>
          <p:cNvGrpSpPr/>
          <p:nvPr/>
        </p:nvGrpSpPr>
        <p:grpSpPr>
          <a:xfrm rot="1144712">
            <a:off x="5633245" y="2019832"/>
            <a:ext cx="1341592" cy="1093065"/>
            <a:chOff x="3371990" y="3839836"/>
            <a:chExt cx="883456" cy="705827"/>
          </a:xfrm>
        </p:grpSpPr>
        <p:pic>
          <p:nvPicPr>
            <p:cNvPr id="17" name="Graphic 16">
              <a:extLst>
                <a:ext uri="{FF2B5EF4-FFF2-40B4-BE49-F238E27FC236}">
                  <a16:creationId xmlns:a16="http://schemas.microsoft.com/office/drawing/2014/main" id="{B7FF2FD5-B839-4B47-A00D-4287F9098661}"/>
                </a:ext>
              </a:extLst>
            </p:cNvPr>
            <p:cNvPicPr>
              <a:picLocks noChangeAspect="1"/>
            </p:cNvPicPr>
            <p:nvPr/>
          </p:nvPicPr>
          <p:blipFill>
            <a:blip r:embed="rId3">
              <a:extLst>
                <a:ext uri="{96DAC541-7B7A-43D3-8B79-37D633B846F1}">
                  <asvg:svgBlip xmlns:asvg="http://schemas.microsoft.com/office/drawing/2016/SVG/main" r:embed="rId7"/>
                </a:ext>
              </a:extLst>
            </a:blip>
            <a:stretch>
              <a:fillRect/>
            </a:stretch>
          </p:blipFill>
          <p:spPr>
            <a:xfrm>
              <a:off x="3720767" y="4134620"/>
              <a:ext cx="232518" cy="232518"/>
            </a:xfrm>
            <a:prstGeom prst="rect">
              <a:avLst/>
            </a:prstGeom>
          </p:spPr>
        </p:pic>
        <p:pic>
          <p:nvPicPr>
            <p:cNvPr id="18" name="Graphic 17">
              <a:extLst>
                <a:ext uri="{FF2B5EF4-FFF2-40B4-BE49-F238E27FC236}">
                  <a16:creationId xmlns:a16="http://schemas.microsoft.com/office/drawing/2014/main" id="{43577B32-6DA6-4D71-B837-616709005401}"/>
                </a:ext>
              </a:extLst>
            </p:cNvPr>
            <p:cNvPicPr>
              <a:picLocks noChangeAspect="1"/>
            </p:cNvPicPr>
            <p:nvPr/>
          </p:nvPicPr>
          <p:blipFill>
            <a:blip r:embed="rId3">
              <a:extLst>
                <a:ext uri="{96DAC541-7B7A-43D3-8B79-37D633B846F1}">
                  <asvg:svgBlip xmlns:asvg="http://schemas.microsoft.com/office/drawing/2016/SVG/main" r:embed="rId7"/>
                </a:ext>
              </a:extLst>
            </a:blip>
            <a:stretch>
              <a:fillRect/>
            </a:stretch>
          </p:blipFill>
          <p:spPr>
            <a:xfrm>
              <a:off x="3953285" y="4313145"/>
              <a:ext cx="232518" cy="232518"/>
            </a:xfrm>
            <a:prstGeom prst="rect">
              <a:avLst/>
            </a:prstGeom>
          </p:spPr>
        </p:pic>
        <p:pic>
          <p:nvPicPr>
            <p:cNvPr id="19" name="Graphic 18">
              <a:extLst>
                <a:ext uri="{FF2B5EF4-FFF2-40B4-BE49-F238E27FC236}">
                  <a16:creationId xmlns:a16="http://schemas.microsoft.com/office/drawing/2014/main" id="{3E4F85AC-E6FB-4367-B2D4-FE60C7EEB7A2}"/>
                </a:ext>
              </a:extLst>
            </p:cNvPr>
            <p:cNvPicPr>
              <a:picLocks noChangeAspect="1"/>
            </p:cNvPicPr>
            <p:nvPr/>
          </p:nvPicPr>
          <p:blipFill>
            <a:blip r:embed="rId3">
              <a:extLst>
                <a:ext uri="{96DAC541-7B7A-43D3-8B79-37D633B846F1}">
                  <asvg:svgBlip xmlns:asvg="http://schemas.microsoft.com/office/drawing/2016/SVG/main" r:embed="rId7"/>
                </a:ext>
              </a:extLst>
            </a:blip>
            <a:stretch>
              <a:fillRect/>
            </a:stretch>
          </p:blipFill>
          <p:spPr>
            <a:xfrm>
              <a:off x="4022928" y="3991365"/>
              <a:ext cx="232518" cy="232518"/>
            </a:xfrm>
            <a:prstGeom prst="rect">
              <a:avLst/>
            </a:prstGeom>
          </p:spPr>
        </p:pic>
        <p:pic>
          <p:nvPicPr>
            <p:cNvPr id="20" name="Graphic 19">
              <a:extLst>
                <a:ext uri="{FF2B5EF4-FFF2-40B4-BE49-F238E27FC236}">
                  <a16:creationId xmlns:a16="http://schemas.microsoft.com/office/drawing/2014/main" id="{5760F63E-F576-4CCD-87B2-45A487386C8F}"/>
                </a:ext>
              </a:extLst>
            </p:cNvPr>
            <p:cNvPicPr>
              <a:picLocks noChangeAspect="1"/>
            </p:cNvPicPr>
            <p:nvPr/>
          </p:nvPicPr>
          <p:blipFill>
            <a:blip r:embed="rId3">
              <a:extLst>
                <a:ext uri="{96DAC541-7B7A-43D3-8B79-37D633B846F1}">
                  <asvg:svgBlip xmlns:asvg="http://schemas.microsoft.com/office/drawing/2016/SVG/main" r:embed="rId7"/>
                </a:ext>
              </a:extLst>
            </a:blip>
            <a:stretch>
              <a:fillRect/>
            </a:stretch>
          </p:blipFill>
          <p:spPr>
            <a:xfrm>
              <a:off x="3679837" y="3839836"/>
              <a:ext cx="232518" cy="232518"/>
            </a:xfrm>
            <a:prstGeom prst="rect">
              <a:avLst/>
            </a:prstGeom>
          </p:spPr>
        </p:pic>
        <p:pic>
          <p:nvPicPr>
            <p:cNvPr id="21" name="Graphic 20">
              <a:extLst>
                <a:ext uri="{FF2B5EF4-FFF2-40B4-BE49-F238E27FC236}">
                  <a16:creationId xmlns:a16="http://schemas.microsoft.com/office/drawing/2014/main" id="{E9D496EC-681E-4FBC-8299-DD2949C51AF0}"/>
                </a:ext>
              </a:extLst>
            </p:cNvPr>
            <p:cNvPicPr>
              <a:picLocks noChangeAspect="1"/>
            </p:cNvPicPr>
            <p:nvPr/>
          </p:nvPicPr>
          <p:blipFill>
            <a:blip r:embed="rId3">
              <a:extLst>
                <a:ext uri="{96DAC541-7B7A-43D3-8B79-37D633B846F1}">
                  <asvg:svgBlip xmlns:asvg="http://schemas.microsoft.com/office/drawing/2016/SVG/main" r:embed="rId7"/>
                </a:ext>
              </a:extLst>
            </a:blip>
            <a:stretch>
              <a:fillRect/>
            </a:stretch>
          </p:blipFill>
          <p:spPr>
            <a:xfrm>
              <a:off x="3371990" y="4100011"/>
              <a:ext cx="232518" cy="232518"/>
            </a:xfrm>
            <a:prstGeom prst="rect">
              <a:avLst/>
            </a:prstGeom>
          </p:spPr>
        </p:pic>
      </p:grpSp>
      <p:pic>
        <p:nvPicPr>
          <p:cNvPr id="29" name="Graphic 28">
            <a:extLst>
              <a:ext uri="{FF2B5EF4-FFF2-40B4-BE49-F238E27FC236}">
                <a16:creationId xmlns:a16="http://schemas.microsoft.com/office/drawing/2014/main" id="{29BCFE03-5460-48F4-9DE7-1F3FE9A133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901476" y="2190923"/>
            <a:ext cx="529797" cy="302005"/>
          </a:xfrm>
          <a:prstGeom prst="rect">
            <a:avLst/>
          </a:prstGeom>
        </p:spPr>
      </p:pic>
      <p:sp>
        <p:nvSpPr>
          <p:cNvPr id="37" name="TextBox 36">
            <a:extLst>
              <a:ext uri="{FF2B5EF4-FFF2-40B4-BE49-F238E27FC236}">
                <a16:creationId xmlns:a16="http://schemas.microsoft.com/office/drawing/2014/main" id="{B6D5AC9B-B86F-4568-BADE-CA1F0FC72F55}"/>
              </a:ext>
            </a:extLst>
          </p:cNvPr>
          <p:cNvSpPr txBox="1"/>
          <p:nvPr/>
        </p:nvSpPr>
        <p:spPr>
          <a:xfrm>
            <a:off x="432057" y="1695189"/>
            <a:ext cx="2367443" cy="646331"/>
          </a:xfrm>
          <a:prstGeom prst="rect">
            <a:avLst/>
          </a:prstGeom>
          <a:noFill/>
        </p:spPr>
        <p:txBody>
          <a:bodyPr wrap="none" rtlCol="0">
            <a:spAutoFit/>
          </a:bodyPr>
          <a:lstStyle/>
          <a:p>
            <a:pPr defTabSz="914377"/>
            <a:r>
              <a:rPr lang="en-GB" dirty="0">
                <a:solidFill>
                  <a:srgbClr val="CC9900">
                    <a:lumMod val="20000"/>
                    <a:lumOff val="80000"/>
                  </a:srgbClr>
                </a:solidFill>
                <a:latin typeface="Calibri" panose="020F0502020204030204"/>
              </a:rPr>
              <a:t>Cold, porous chondritic</a:t>
            </a:r>
          </a:p>
          <a:p>
            <a:pPr defTabSz="914377"/>
            <a:r>
              <a:rPr lang="en-GB" dirty="0">
                <a:solidFill>
                  <a:srgbClr val="CC9900">
                    <a:lumMod val="20000"/>
                    <a:lumOff val="80000"/>
                  </a:srgbClr>
                </a:solidFill>
                <a:latin typeface="Calibri" panose="020F0502020204030204"/>
              </a:rPr>
              <a:t>material contains </a:t>
            </a:r>
            <a:r>
              <a:rPr lang="en-GB" baseline="30000" dirty="0">
                <a:solidFill>
                  <a:srgbClr val="CC9900">
                    <a:lumMod val="20000"/>
                    <a:lumOff val="80000"/>
                  </a:srgbClr>
                </a:solidFill>
                <a:latin typeface="Calibri" panose="020F0502020204030204"/>
              </a:rPr>
              <a:t>26</a:t>
            </a:r>
            <a:r>
              <a:rPr lang="en-GB" dirty="0">
                <a:solidFill>
                  <a:srgbClr val="CC9900">
                    <a:lumMod val="20000"/>
                    <a:lumOff val="80000"/>
                  </a:srgbClr>
                </a:solidFill>
                <a:latin typeface="Calibri" panose="020F0502020204030204"/>
              </a:rPr>
              <a:t>Al</a:t>
            </a:r>
          </a:p>
        </p:txBody>
      </p:sp>
      <p:sp>
        <p:nvSpPr>
          <p:cNvPr id="38" name="TextBox 37">
            <a:extLst>
              <a:ext uri="{FF2B5EF4-FFF2-40B4-BE49-F238E27FC236}">
                <a16:creationId xmlns:a16="http://schemas.microsoft.com/office/drawing/2014/main" id="{64F1D92C-152F-4C7C-9032-154DF663EE38}"/>
              </a:ext>
            </a:extLst>
          </p:cNvPr>
          <p:cNvSpPr txBox="1"/>
          <p:nvPr/>
        </p:nvSpPr>
        <p:spPr>
          <a:xfrm>
            <a:off x="1400837" y="4311673"/>
            <a:ext cx="2019335" cy="646331"/>
          </a:xfrm>
          <a:prstGeom prst="rect">
            <a:avLst/>
          </a:prstGeom>
          <a:noFill/>
        </p:spPr>
        <p:txBody>
          <a:bodyPr wrap="none" rtlCol="0">
            <a:spAutoFit/>
          </a:bodyPr>
          <a:lstStyle/>
          <a:p>
            <a:pPr defTabSz="914377"/>
            <a:r>
              <a:rPr lang="en-GB" dirty="0">
                <a:solidFill>
                  <a:srgbClr val="CC9900">
                    <a:lumMod val="20000"/>
                    <a:lumOff val="80000"/>
                  </a:srgbClr>
                </a:solidFill>
                <a:latin typeface="Calibri" panose="020F0502020204030204"/>
              </a:rPr>
              <a:t>Initial seed asteroid</a:t>
            </a:r>
          </a:p>
          <a:p>
            <a:pPr defTabSz="914377"/>
            <a:r>
              <a:rPr lang="en-GB" dirty="0">
                <a:solidFill>
                  <a:srgbClr val="CC9900">
                    <a:lumMod val="20000"/>
                    <a:lumOff val="80000"/>
                  </a:srgbClr>
                </a:solidFill>
                <a:latin typeface="Calibri" panose="020F0502020204030204"/>
              </a:rPr>
              <a:t>Radius, R</a:t>
            </a:r>
            <a:r>
              <a:rPr lang="en-GB" baseline="-25000" dirty="0">
                <a:solidFill>
                  <a:srgbClr val="CC9900">
                    <a:lumMod val="20000"/>
                    <a:lumOff val="80000"/>
                  </a:srgbClr>
                </a:solidFill>
                <a:latin typeface="Calibri" panose="020F0502020204030204"/>
              </a:rPr>
              <a:t>0</a:t>
            </a:r>
          </a:p>
        </p:txBody>
      </p:sp>
      <p:sp>
        <p:nvSpPr>
          <p:cNvPr id="39" name="TextBox 38">
            <a:extLst>
              <a:ext uri="{FF2B5EF4-FFF2-40B4-BE49-F238E27FC236}">
                <a16:creationId xmlns:a16="http://schemas.microsoft.com/office/drawing/2014/main" id="{A150990F-BD2F-4B45-B510-9763869637D6}"/>
              </a:ext>
            </a:extLst>
          </p:cNvPr>
          <p:cNvSpPr txBox="1"/>
          <p:nvPr/>
        </p:nvSpPr>
        <p:spPr>
          <a:xfrm>
            <a:off x="4238240" y="4794287"/>
            <a:ext cx="2585323" cy="369332"/>
          </a:xfrm>
          <a:prstGeom prst="rect">
            <a:avLst/>
          </a:prstGeom>
          <a:noFill/>
        </p:spPr>
        <p:txBody>
          <a:bodyPr wrap="none" rtlCol="0">
            <a:spAutoFit/>
          </a:bodyPr>
          <a:lstStyle/>
          <a:p>
            <a:pPr defTabSz="914377"/>
            <a:r>
              <a:rPr lang="en-GB" baseline="30000" dirty="0">
                <a:solidFill>
                  <a:srgbClr val="CC9900">
                    <a:lumMod val="20000"/>
                    <a:lumOff val="80000"/>
                  </a:srgbClr>
                </a:solidFill>
                <a:latin typeface="Calibri" panose="020F0502020204030204"/>
              </a:rPr>
              <a:t>26</a:t>
            </a:r>
            <a:r>
              <a:rPr lang="en-GB" dirty="0">
                <a:solidFill>
                  <a:srgbClr val="CC9900">
                    <a:lumMod val="20000"/>
                    <a:lumOff val="80000"/>
                  </a:srgbClr>
                </a:solidFill>
                <a:latin typeface="Calibri" panose="020F0502020204030204"/>
              </a:rPr>
              <a:t>Al decays, heats interior</a:t>
            </a:r>
            <a:endParaRPr lang="en-GB" baseline="-25000" dirty="0">
              <a:solidFill>
                <a:srgbClr val="CC9900">
                  <a:lumMod val="20000"/>
                  <a:lumOff val="80000"/>
                </a:srgbClr>
              </a:solidFill>
              <a:latin typeface="Calibri" panose="020F0502020204030204"/>
            </a:endParaRPr>
          </a:p>
        </p:txBody>
      </p:sp>
      <p:cxnSp>
        <p:nvCxnSpPr>
          <p:cNvPr id="41" name="Straight Arrow Connector 40">
            <a:extLst>
              <a:ext uri="{FF2B5EF4-FFF2-40B4-BE49-F238E27FC236}">
                <a16:creationId xmlns:a16="http://schemas.microsoft.com/office/drawing/2014/main" id="{461390CD-CD82-46B7-A6CA-1AF5E0F32A51}"/>
              </a:ext>
            </a:extLst>
          </p:cNvPr>
          <p:cNvCxnSpPr>
            <a:cxnSpLocks/>
          </p:cNvCxnSpPr>
          <p:nvPr/>
        </p:nvCxnSpPr>
        <p:spPr>
          <a:xfrm>
            <a:off x="2610585" y="2198622"/>
            <a:ext cx="356995" cy="462167"/>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FF01818C-4D4C-4B38-87D2-1FAC047821CE}"/>
              </a:ext>
            </a:extLst>
          </p:cNvPr>
          <p:cNvCxnSpPr>
            <a:cxnSpLocks/>
            <a:endCxn id="6" idx="2"/>
          </p:cNvCxnSpPr>
          <p:nvPr/>
        </p:nvCxnSpPr>
        <p:spPr>
          <a:xfrm>
            <a:off x="2142119" y="3726259"/>
            <a:ext cx="0" cy="540796"/>
          </a:xfrm>
          <a:prstGeom prst="straightConnector1">
            <a:avLst/>
          </a:prstGeom>
          <a:ln w="28575">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1BA73236-82AA-4E32-A299-DF27FC4F3A48}"/>
              </a:ext>
            </a:extLst>
          </p:cNvPr>
          <p:cNvSpPr txBox="1"/>
          <p:nvPr/>
        </p:nvSpPr>
        <p:spPr>
          <a:xfrm>
            <a:off x="2114590" y="3729519"/>
            <a:ext cx="426549" cy="369332"/>
          </a:xfrm>
          <a:prstGeom prst="rect">
            <a:avLst/>
          </a:prstGeom>
          <a:noFill/>
        </p:spPr>
        <p:txBody>
          <a:bodyPr wrap="square" rtlCol="0">
            <a:spAutoFit/>
          </a:bodyPr>
          <a:lstStyle/>
          <a:p>
            <a:pPr defTabSz="914377"/>
            <a:r>
              <a:rPr lang="en-GB" dirty="0">
                <a:solidFill>
                  <a:prstClr val="white"/>
                </a:solidFill>
                <a:latin typeface="Calibri" panose="020F0502020204030204"/>
              </a:rPr>
              <a:t>R</a:t>
            </a:r>
            <a:r>
              <a:rPr lang="en-GB" baseline="-25000" dirty="0">
                <a:solidFill>
                  <a:prstClr val="white"/>
                </a:solidFill>
                <a:latin typeface="Calibri" panose="020F0502020204030204"/>
              </a:rPr>
              <a:t>0</a:t>
            </a:r>
          </a:p>
        </p:txBody>
      </p:sp>
      <p:cxnSp>
        <p:nvCxnSpPr>
          <p:cNvPr id="47" name="Straight Arrow Connector 46">
            <a:extLst>
              <a:ext uri="{FF2B5EF4-FFF2-40B4-BE49-F238E27FC236}">
                <a16:creationId xmlns:a16="http://schemas.microsoft.com/office/drawing/2014/main" id="{6706B9B9-FDFC-4FB7-B26D-9B0DABF3A7D9}"/>
              </a:ext>
            </a:extLst>
          </p:cNvPr>
          <p:cNvCxnSpPr>
            <a:cxnSpLocks/>
          </p:cNvCxnSpPr>
          <p:nvPr/>
        </p:nvCxnSpPr>
        <p:spPr>
          <a:xfrm>
            <a:off x="3965737" y="1184931"/>
            <a:ext cx="5136059" cy="0"/>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524122ED-10F0-43B5-A719-4E848DDF0461}"/>
              </a:ext>
            </a:extLst>
          </p:cNvPr>
          <p:cNvCxnSpPr>
            <a:cxnSpLocks/>
          </p:cNvCxnSpPr>
          <p:nvPr/>
        </p:nvCxnSpPr>
        <p:spPr>
          <a:xfrm flipH="1" flipV="1">
            <a:off x="5263976" y="3809279"/>
            <a:ext cx="305397" cy="984219"/>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20F69A5E-1C13-4EDD-9990-054E01F77591}"/>
              </a:ext>
            </a:extLst>
          </p:cNvPr>
          <p:cNvCxnSpPr>
            <a:cxnSpLocks/>
          </p:cNvCxnSpPr>
          <p:nvPr/>
        </p:nvCxnSpPr>
        <p:spPr>
          <a:xfrm flipH="1">
            <a:off x="2362564" y="3105688"/>
            <a:ext cx="322381" cy="274451"/>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CEA5D60A-35AF-4022-A07E-D2E38CFE44DC}"/>
              </a:ext>
            </a:extLst>
          </p:cNvPr>
          <p:cNvCxnSpPr>
            <a:cxnSpLocks/>
          </p:cNvCxnSpPr>
          <p:nvPr/>
        </p:nvCxnSpPr>
        <p:spPr>
          <a:xfrm flipH="1">
            <a:off x="5676128" y="2820753"/>
            <a:ext cx="322381" cy="274451"/>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F487E3EF-DE80-430F-B335-DA3D31CC58EB}"/>
              </a:ext>
            </a:extLst>
          </p:cNvPr>
          <p:cNvSpPr txBox="1"/>
          <p:nvPr/>
        </p:nvSpPr>
        <p:spPr>
          <a:xfrm>
            <a:off x="4871451" y="682737"/>
            <a:ext cx="3773405" cy="369332"/>
          </a:xfrm>
          <a:prstGeom prst="rect">
            <a:avLst/>
          </a:prstGeom>
          <a:noFill/>
        </p:spPr>
        <p:txBody>
          <a:bodyPr wrap="none" rtlCol="0">
            <a:spAutoFit/>
          </a:bodyPr>
          <a:lstStyle/>
          <a:p>
            <a:pPr defTabSz="914377"/>
            <a:r>
              <a:rPr lang="en-GB" dirty="0">
                <a:solidFill>
                  <a:srgbClr val="CC9900">
                    <a:lumMod val="20000"/>
                    <a:lumOff val="80000"/>
                  </a:srgbClr>
                </a:solidFill>
                <a:latin typeface="Calibri" panose="020F0502020204030204"/>
              </a:rPr>
              <a:t>Accretion rate increase as </a:t>
            </a:r>
            <a:r>
              <a:rPr lang="en-GB" dirty="0" err="1">
                <a:solidFill>
                  <a:srgbClr val="CC9900">
                    <a:lumMod val="20000"/>
                    <a:lumOff val="80000"/>
                  </a:srgbClr>
                </a:solidFill>
                <a:latin typeface="Calibri" panose="020F0502020204030204"/>
              </a:rPr>
              <a:t>R</a:t>
            </a:r>
            <a:r>
              <a:rPr lang="en-GB" baseline="-25000" dirty="0" err="1">
                <a:solidFill>
                  <a:srgbClr val="CC9900">
                    <a:lumMod val="20000"/>
                    <a:lumOff val="80000"/>
                  </a:srgbClr>
                </a:solidFill>
                <a:latin typeface="Calibri" panose="020F0502020204030204"/>
              </a:rPr>
              <a:t>p</a:t>
            </a:r>
            <a:r>
              <a:rPr lang="en-GB" dirty="0">
                <a:solidFill>
                  <a:srgbClr val="CC9900">
                    <a:lumMod val="20000"/>
                    <a:lumOff val="80000"/>
                  </a:srgbClr>
                </a:solidFill>
                <a:latin typeface="Calibri" panose="020F0502020204030204"/>
              </a:rPr>
              <a:t> increases</a:t>
            </a:r>
            <a:endParaRPr lang="en-GB" baseline="-25000" dirty="0">
              <a:solidFill>
                <a:srgbClr val="CC9900">
                  <a:lumMod val="20000"/>
                  <a:lumOff val="80000"/>
                </a:srgbClr>
              </a:solidFill>
              <a:latin typeface="Calibri" panose="020F0502020204030204"/>
            </a:endParaRPr>
          </a:p>
        </p:txBody>
      </p:sp>
      <p:cxnSp>
        <p:nvCxnSpPr>
          <p:cNvPr id="58" name="Straight Arrow Connector 57">
            <a:extLst>
              <a:ext uri="{FF2B5EF4-FFF2-40B4-BE49-F238E27FC236}">
                <a16:creationId xmlns:a16="http://schemas.microsoft.com/office/drawing/2014/main" id="{DA1A337E-17AF-44BE-AD78-193A0063D073}"/>
              </a:ext>
            </a:extLst>
          </p:cNvPr>
          <p:cNvCxnSpPr>
            <a:cxnSpLocks/>
          </p:cNvCxnSpPr>
          <p:nvPr/>
        </p:nvCxnSpPr>
        <p:spPr>
          <a:xfrm flipV="1">
            <a:off x="5238613" y="3380139"/>
            <a:ext cx="632255" cy="380453"/>
          </a:xfrm>
          <a:prstGeom prst="straightConnector1">
            <a:avLst/>
          </a:prstGeom>
          <a:ln w="28575">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0C3916BA-E44C-4895-B8CE-B40C98AF876D}"/>
              </a:ext>
            </a:extLst>
          </p:cNvPr>
          <p:cNvSpPr txBox="1"/>
          <p:nvPr/>
        </p:nvSpPr>
        <p:spPr>
          <a:xfrm>
            <a:off x="5360272" y="3028809"/>
            <a:ext cx="426549" cy="369332"/>
          </a:xfrm>
          <a:prstGeom prst="rect">
            <a:avLst/>
          </a:prstGeom>
          <a:noFill/>
        </p:spPr>
        <p:txBody>
          <a:bodyPr wrap="square" rtlCol="0">
            <a:spAutoFit/>
          </a:bodyPr>
          <a:lstStyle/>
          <a:p>
            <a:pPr defTabSz="914377"/>
            <a:r>
              <a:rPr lang="en-GB" dirty="0" err="1">
                <a:solidFill>
                  <a:prstClr val="white"/>
                </a:solidFill>
                <a:latin typeface="Calibri" panose="020F0502020204030204"/>
              </a:rPr>
              <a:t>R</a:t>
            </a:r>
            <a:r>
              <a:rPr lang="en-GB" baseline="-25000" dirty="0" err="1">
                <a:solidFill>
                  <a:prstClr val="white"/>
                </a:solidFill>
                <a:latin typeface="Calibri" panose="020F0502020204030204"/>
              </a:rPr>
              <a:t>p</a:t>
            </a:r>
            <a:endParaRPr lang="en-GB" baseline="-25000" dirty="0">
              <a:solidFill>
                <a:prstClr val="white"/>
              </a:solidFill>
              <a:latin typeface="Calibri" panose="020F0502020204030204"/>
            </a:endParaRPr>
          </a:p>
        </p:txBody>
      </p:sp>
      <p:sp>
        <p:nvSpPr>
          <p:cNvPr id="4" name="Slide Number Placeholder 3">
            <a:extLst>
              <a:ext uri="{FF2B5EF4-FFF2-40B4-BE49-F238E27FC236}">
                <a16:creationId xmlns:a16="http://schemas.microsoft.com/office/drawing/2014/main" id="{8568812F-2383-4453-98D0-74ECD5A4AB6D}"/>
              </a:ext>
            </a:extLst>
          </p:cNvPr>
          <p:cNvSpPr>
            <a:spLocks noGrp="1"/>
          </p:cNvSpPr>
          <p:nvPr>
            <p:ph type="sldNum" sz="quarter" idx="12"/>
          </p:nvPr>
        </p:nvSpPr>
        <p:spPr/>
        <p:txBody>
          <a:bodyPr/>
          <a:lstStyle/>
          <a:p>
            <a:pPr defTabSz="914377"/>
            <a:fld id="{EA18905D-721E-455B-87C8-C534DC3A9E32}" type="slidenum">
              <a:rPr lang="en-GB">
                <a:solidFill>
                  <a:prstClr val="white">
                    <a:tint val="75000"/>
                  </a:prstClr>
                </a:solidFill>
                <a:latin typeface="Calibri" panose="020F0502020204030204"/>
              </a:rPr>
              <a:pPr defTabSz="914377"/>
              <a:t>10</a:t>
            </a:fld>
            <a:endParaRPr lang="en-GB">
              <a:solidFill>
                <a:prstClr val="white">
                  <a:tint val="75000"/>
                </a:prstClr>
              </a:solidFill>
              <a:latin typeface="Calibri" panose="020F0502020204030204"/>
            </a:endParaRPr>
          </a:p>
        </p:txBody>
      </p:sp>
      <p:pic>
        <p:nvPicPr>
          <p:cNvPr id="45" name="Graphic 44">
            <a:extLst>
              <a:ext uri="{FF2B5EF4-FFF2-40B4-BE49-F238E27FC236}">
                <a16:creationId xmlns:a16="http://schemas.microsoft.com/office/drawing/2014/main" id="{5A3B1100-EEE0-4E60-B492-F86335F19F1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215333" y="2279518"/>
            <a:ext cx="2715959" cy="2715956"/>
          </a:xfrm>
          <a:prstGeom prst="rect">
            <a:avLst/>
          </a:prstGeom>
        </p:spPr>
      </p:pic>
      <p:grpSp>
        <p:nvGrpSpPr>
          <p:cNvPr id="48" name="Group 47">
            <a:extLst>
              <a:ext uri="{FF2B5EF4-FFF2-40B4-BE49-F238E27FC236}">
                <a16:creationId xmlns:a16="http://schemas.microsoft.com/office/drawing/2014/main" id="{67A35CAD-6F72-4224-BDA9-ABAD9DE6D71E}"/>
              </a:ext>
            </a:extLst>
          </p:cNvPr>
          <p:cNvGrpSpPr/>
          <p:nvPr/>
        </p:nvGrpSpPr>
        <p:grpSpPr>
          <a:xfrm rot="21299127">
            <a:off x="9983409" y="1745479"/>
            <a:ext cx="1188467" cy="861080"/>
            <a:chOff x="2778953" y="3429000"/>
            <a:chExt cx="1188467" cy="861080"/>
          </a:xfrm>
        </p:grpSpPr>
        <p:pic>
          <p:nvPicPr>
            <p:cNvPr id="50" name="Graphic 49">
              <a:extLst>
                <a:ext uri="{FF2B5EF4-FFF2-40B4-BE49-F238E27FC236}">
                  <a16:creationId xmlns:a16="http://schemas.microsoft.com/office/drawing/2014/main" id="{406DF591-9731-4467-AE24-1F29F6800781}"/>
                </a:ext>
              </a:extLst>
            </p:cNvPr>
            <p:cNvPicPr>
              <a:picLocks noChangeAspect="1"/>
            </p:cNvPicPr>
            <p:nvPr/>
          </p:nvPicPr>
          <p:blipFill>
            <a:blip r:embed="rId3">
              <a:extLst>
                <a:ext uri="{96DAC541-7B7A-43D3-8B79-37D633B846F1}">
                  <asvg:svgBlip xmlns:asvg="http://schemas.microsoft.com/office/drawing/2016/SVG/main" r:embed="rId7"/>
                </a:ext>
              </a:extLst>
            </a:blip>
            <a:stretch>
              <a:fillRect/>
            </a:stretch>
          </p:blipFill>
          <p:spPr>
            <a:xfrm>
              <a:off x="2778953" y="3634093"/>
              <a:ext cx="232518" cy="232518"/>
            </a:xfrm>
            <a:prstGeom prst="rect">
              <a:avLst/>
            </a:prstGeom>
          </p:spPr>
        </p:pic>
        <p:pic>
          <p:nvPicPr>
            <p:cNvPr id="52" name="Graphic 51">
              <a:extLst>
                <a:ext uri="{FF2B5EF4-FFF2-40B4-BE49-F238E27FC236}">
                  <a16:creationId xmlns:a16="http://schemas.microsoft.com/office/drawing/2014/main" id="{83F7EAA0-615C-479A-86A4-F85A66D367C1}"/>
                </a:ext>
              </a:extLst>
            </p:cNvPr>
            <p:cNvPicPr>
              <a:picLocks noChangeAspect="1"/>
            </p:cNvPicPr>
            <p:nvPr/>
          </p:nvPicPr>
          <p:blipFill>
            <a:blip r:embed="rId3">
              <a:extLst>
                <a:ext uri="{96DAC541-7B7A-43D3-8B79-37D633B846F1}">
                  <asvg:svgBlip xmlns:asvg="http://schemas.microsoft.com/office/drawing/2016/SVG/main" r:embed="rId7"/>
                </a:ext>
              </a:extLst>
            </a:blip>
            <a:stretch>
              <a:fillRect/>
            </a:stretch>
          </p:blipFill>
          <p:spPr>
            <a:xfrm>
              <a:off x="3112565" y="3429000"/>
              <a:ext cx="232518" cy="232518"/>
            </a:xfrm>
            <a:prstGeom prst="rect">
              <a:avLst/>
            </a:prstGeom>
          </p:spPr>
        </p:pic>
        <p:grpSp>
          <p:nvGrpSpPr>
            <p:cNvPr id="53" name="Group 52">
              <a:extLst>
                <a:ext uri="{FF2B5EF4-FFF2-40B4-BE49-F238E27FC236}">
                  <a16:creationId xmlns:a16="http://schemas.microsoft.com/office/drawing/2014/main" id="{0E8C8522-5F3D-4128-9825-6F7B5A7AB7C9}"/>
                </a:ext>
              </a:extLst>
            </p:cNvPr>
            <p:cNvGrpSpPr/>
            <p:nvPr/>
          </p:nvGrpSpPr>
          <p:grpSpPr>
            <a:xfrm rot="838783">
              <a:off x="3083964" y="3584253"/>
              <a:ext cx="883456" cy="705827"/>
              <a:chOff x="3371990" y="3839836"/>
              <a:chExt cx="883456" cy="705827"/>
            </a:xfrm>
          </p:grpSpPr>
          <p:pic>
            <p:nvPicPr>
              <p:cNvPr id="60" name="Graphic 59">
                <a:extLst>
                  <a:ext uri="{FF2B5EF4-FFF2-40B4-BE49-F238E27FC236}">
                    <a16:creationId xmlns:a16="http://schemas.microsoft.com/office/drawing/2014/main" id="{A1421058-793B-46B7-BD95-692D05F13E06}"/>
                  </a:ext>
                </a:extLst>
              </p:cNvPr>
              <p:cNvPicPr>
                <a:picLocks noChangeAspect="1"/>
              </p:cNvPicPr>
              <p:nvPr/>
            </p:nvPicPr>
            <p:blipFill>
              <a:blip r:embed="rId3">
                <a:extLst>
                  <a:ext uri="{96DAC541-7B7A-43D3-8B79-37D633B846F1}">
                    <asvg:svgBlip xmlns:asvg="http://schemas.microsoft.com/office/drawing/2016/SVG/main" r:embed="rId7"/>
                  </a:ext>
                </a:extLst>
              </a:blip>
              <a:stretch>
                <a:fillRect/>
              </a:stretch>
            </p:blipFill>
            <p:spPr>
              <a:xfrm>
                <a:off x="3720767" y="4134620"/>
                <a:ext cx="232518" cy="232518"/>
              </a:xfrm>
              <a:prstGeom prst="rect">
                <a:avLst/>
              </a:prstGeom>
            </p:spPr>
          </p:pic>
          <p:pic>
            <p:nvPicPr>
              <p:cNvPr id="62" name="Graphic 61">
                <a:extLst>
                  <a:ext uri="{FF2B5EF4-FFF2-40B4-BE49-F238E27FC236}">
                    <a16:creationId xmlns:a16="http://schemas.microsoft.com/office/drawing/2014/main" id="{50E7A1D2-BC1B-4328-996F-D28487D09653}"/>
                  </a:ext>
                </a:extLst>
              </p:cNvPr>
              <p:cNvPicPr>
                <a:picLocks noChangeAspect="1"/>
              </p:cNvPicPr>
              <p:nvPr/>
            </p:nvPicPr>
            <p:blipFill>
              <a:blip r:embed="rId3">
                <a:extLst>
                  <a:ext uri="{96DAC541-7B7A-43D3-8B79-37D633B846F1}">
                    <asvg:svgBlip xmlns:asvg="http://schemas.microsoft.com/office/drawing/2016/SVG/main" r:embed="rId7"/>
                  </a:ext>
                </a:extLst>
              </a:blip>
              <a:stretch>
                <a:fillRect/>
              </a:stretch>
            </p:blipFill>
            <p:spPr>
              <a:xfrm>
                <a:off x="3953285" y="4313145"/>
                <a:ext cx="232518" cy="232518"/>
              </a:xfrm>
              <a:prstGeom prst="rect">
                <a:avLst/>
              </a:prstGeom>
            </p:spPr>
          </p:pic>
          <p:pic>
            <p:nvPicPr>
              <p:cNvPr id="63" name="Graphic 62">
                <a:extLst>
                  <a:ext uri="{FF2B5EF4-FFF2-40B4-BE49-F238E27FC236}">
                    <a16:creationId xmlns:a16="http://schemas.microsoft.com/office/drawing/2014/main" id="{2EC2C6DA-EF4F-4157-B283-0A55B50BC4AB}"/>
                  </a:ext>
                </a:extLst>
              </p:cNvPr>
              <p:cNvPicPr>
                <a:picLocks noChangeAspect="1"/>
              </p:cNvPicPr>
              <p:nvPr/>
            </p:nvPicPr>
            <p:blipFill>
              <a:blip r:embed="rId3">
                <a:extLst>
                  <a:ext uri="{96DAC541-7B7A-43D3-8B79-37D633B846F1}">
                    <asvg:svgBlip xmlns:asvg="http://schemas.microsoft.com/office/drawing/2016/SVG/main" r:embed="rId7"/>
                  </a:ext>
                </a:extLst>
              </a:blip>
              <a:stretch>
                <a:fillRect/>
              </a:stretch>
            </p:blipFill>
            <p:spPr>
              <a:xfrm>
                <a:off x="4022928" y="3991365"/>
                <a:ext cx="232518" cy="232518"/>
              </a:xfrm>
              <a:prstGeom prst="rect">
                <a:avLst/>
              </a:prstGeom>
            </p:spPr>
          </p:pic>
          <p:pic>
            <p:nvPicPr>
              <p:cNvPr id="64" name="Graphic 63">
                <a:extLst>
                  <a:ext uri="{FF2B5EF4-FFF2-40B4-BE49-F238E27FC236}">
                    <a16:creationId xmlns:a16="http://schemas.microsoft.com/office/drawing/2014/main" id="{BBC6D9F9-BD26-415B-A4AF-79BDF8A12203}"/>
                  </a:ext>
                </a:extLst>
              </p:cNvPr>
              <p:cNvPicPr>
                <a:picLocks noChangeAspect="1"/>
              </p:cNvPicPr>
              <p:nvPr/>
            </p:nvPicPr>
            <p:blipFill>
              <a:blip r:embed="rId3">
                <a:extLst>
                  <a:ext uri="{96DAC541-7B7A-43D3-8B79-37D633B846F1}">
                    <asvg:svgBlip xmlns:asvg="http://schemas.microsoft.com/office/drawing/2016/SVG/main" r:embed="rId7"/>
                  </a:ext>
                </a:extLst>
              </a:blip>
              <a:stretch>
                <a:fillRect/>
              </a:stretch>
            </p:blipFill>
            <p:spPr>
              <a:xfrm>
                <a:off x="3679837" y="3839836"/>
                <a:ext cx="232518" cy="232518"/>
              </a:xfrm>
              <a:prstGeom prst="rect">
                <a:avLst/>
              </a:prstGeom>
            </p:spPr>
          </p:pic>
          <p:pic>
            <p:nvPicPr>
              <p:cNvPr id="65" name="Graphic 64">
                <a:extLst>
                  <a:ext uri="{FF2B5EF4-FFF2-40B4-BE49-F238E27FC236}">
                    <a16:creationId xmlns:a16="http://schemas.microsoft.com/office/drawing/2014/main" id="{B9FE98D3-A6AF-45D2-A500-8238FD54E893}"/>
                  </a:ext>
                </a:extLst>
              </p:cNvPr>
              <p:cNvPicPr>
                <a:picLocks noChangeAspect="1"/>
              </p:cNvPicPr>
              <p:nvPr/>
            </p:nvPicPr>
            <p:blipFill>
              <a:blip r:embed="rId3">
                <a:extLst>
                  <a:ext uri="{96DAC541-7B7A-43D3-8B79-37D633B846F1}">
                    <asvg:svgBlip xmlns:asvg="http://schemas.microsoft.com/office/drawing/2016/SVG/main" r:embed="rId7"/>
                  </a:ext>
                </a:extLst>
              </a:blip>
              <a:stretch>
                <a:fillRect/>
              </a:stretch>
            </p:blipFill>
            <p:spPr>
              <a:xfrm>
                <a:off x="3371990" y="4100011"/>
                <a:ext cx="232518" cy="232518"/>
              </a:xfrm>
              <a:prstGeom prst="rect">
                <a:avLst/>
              </a:prstGeom>
            </p:spPr>
          </p:pic>
        </p:grpSp>
        <p:pic>
          <p:nvPicPr>
            <p:cNvPr id="57" name="Graphic 56">
              <a:extLst>
                <a:ext uri="{FF2B5EF4-FFF2-40B4-BE49-F238E27FC236}">
                  <a16:creationId xmlns:a16="http://schemas.microsoft.com/office/drawing/2014/main" id="{0F60AD13-79CB-49A3-B388-AA953B9F705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159112" y="3659720"/>
              <a:ext cx="348878" cy="195014"/>
            </a:xfrm>
            <a:prstGeom prst="rect">
              <a:avLst/>
            </a:prstGeom>
          </p:spPr>
        </p:pic>
        <p:pic>
          <p:nvPicPr>
            <p:cNvPr id="59" name="Graphic 58">
              <a:extLst>
                <a:ext uri="{FF2B5EF4-FFF2-40B4-BE49-F238E27FC236}">
                  <a16:creationId xmlns:a16="http://schemas.microsoft.com/office/drawing/2014/main" id="{D88B54AF-A269-45C1-8889-AE5F97018D7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398214" y="4081922"/>
              <a:ext cx="348878" cy="195014"/>
            </a:xfrm>
            <a:prstGeom prst="rect">
              <a:avLst/>
            </a:prstGeom>
          </p:spPr>
        </p:pic>
      </p:grpSp>
      <p:cxnSp>
        <p:nvCxnSpPr>
          <p:cNvPr id="66" name="Straight Arrow Connector 65">
            <a:extLst>
              <a:ext uri="{FF2B5EF4-FFF2-40B4-BE49-F238E27FC236}">
                <a16:creationId xmlns:a16="http://schemas.microsoft.com/office/drawing/2014/main" id="{35C644C6-78BF-461B-ACB2-78649B9B62C0}"/>
              </a:ext>
            </a:extLst>
          </p:cNvPr>
          <p:cNvCxnSpPr>
            <a:cxnSpLocks/>
          </p:cNvCxnSpPr>
          <p:nvPr/>
        </p:nvCxnSpPr>
        <p:spPr>
          <a:xfrm flipV="1">
            <a:off x="8215331" y="4221775"/>
            <a:ext cx="924179" cy="773696"/>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6B3C8AC6-FCA5-478C-8527-322D184D4A41}"/>
              </a:ext>
            </a:extLst>
          </p:cNvPr>
          <p:cNvSpPr txBox="1"/>
          <p:nvPr/>
        </p:nvSpPr>
        <p:spPr>
          <a:xfrm>
            <a:off x="7104291" y="4995474"/>
            <a:ext cx="2007922" cy="646331"/>
          </a:xfrm>
          <a:prstGeom prst="rect">
            <a:avLst/>
          </a:prstGeom>
          <a:noFill/>
        </p:spPr>
        <p:txBody>
          <a:bodyPr wrap="none" rtlCol="0">
            <a:spAutoFit/>
          </a:bodyPr>
          <a:lstStyle/>
          <a:p>
            <a:pPr defTabSz="914377"/>
            <a:r>
              <a:rPr lang="en-GB" dirty="0">
                <a:solidFill>
                  <a:srgbClr val="CC9900">
                    <a:lumMod val="20000"/>
                    <a:lumOff val="80000"/>
                  </a:srgbClr>
                </a:solidFill>
                <a:latin typeface="Calibri" panose="020F0502020204030204"/>
              </a:rPr>
              <a:t>Metal then silicates</a:t>
            </a:r>
          </a:p>
          <a:p>
            <a:pPr defTabSz="914377"/>
            <a:r>
              <a:rPr lang="en-GB" dirty="0">
                <a:solidFill>
                  <a:srgbClr val="CC9900">
                    <a:lumMod val="20000"/>
                    <a:lumOff val="80000"/>
                  </a:srgbClr>
                </a:solidFill>
                <a:latin typeface="Calibri" panose="020F0502020204030204"/>
              </a:rPr>
              <a:t>start to melt</a:t>
            </a:r>
          </a:p>
        </p:txBody>
      </p:sp>
      <p:cxnSp>
        <p:nvCxnSpPr>
          <p:cNvPr id="68" name="Straight Arrow Connector 67">
            <a:extLst>
              <a:ext uri="{FF2B5EF4-FFF2-40B4-BE49-F238E27FC236}">
                <a16:creationId xmlns:a16="http://schemas.microsoft.com/office/drawing/2014/main" id="{7AA35ECE-36A6-4114-8073-2AE1294969DE}"/>
              </a:ext>
            </a:extLst>
          </p:cNvPr>
          <p:cNvCxnSpPr>
            <a:cxnSpLocks/>
          </p:cNvCxnSpPr>
          <p:nvPr/>
        </p:nvCxnSpPr>
        <p:spPr>
          <a:xfrm flipH="1">
            <a:off x="10192535" y="2436441"/>
            <a:ext cx="322381" cy="274451"/>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8145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3B6D6-C0EF-407B-A048-2A97E3B4538F}"/>
              </a:ext>
            </a:extLst>
          </p:cNvPr>
          <p:cNvSpPr>
            <a:spLocks noGrp="1"/>
          </p:cNvSpPr>
          <p:nvPr>
            <p:ph type="title"/>
          </p:nvPr>
        </p:nvSpPr>
        <p:spPr>
          <a:xfrm>
            <a:off x="257467" y="-137711"/>
            <a:ext cx="10515600" cy="1325563"/>
          </a:xfrm>
        </p:spPr>
        <p:txBody>
          <a:bodyPr/>
          <a:lstStyle/>
          <a:p>
            <a:r>
              <a:rPr lang="en-GB" dirty="0">
                <a:solidFill>
                  <a:schemeClr val="accent4">
                    <a:lumMod val="75000"/>
                  </a:schemeClr>
                </a:solidFill>
              </a:rPr>
              <a:t>Onset of Differentiation &amp; Core Formation</a:t>
            </a:r>
          </a:p>
        </p:txBody>
      </p:sp>
      <p:sp>
        <p:nvSpPr>
          <p:cNvPr id="3" name="Slide Number Placeholder 2">
            <a:extLst>
              <a:ext uri="{FF2B5EF4-FFF2-40B4-BE49-F238E27FC236}">
                <a16:creationId xmlns:a16="http://schemas.microsoft.com/office/drawing/2014/main" id="{2B293BF6-679B-46BC-AAA2-248A7EC5CBFF}"/>
              </a:ext>
            </a:extLst>
          </p:cNvPr>
          <p:cNvSpPr>
            <a:spLocks noGrp="1"/>
          </p:cNvSpPr>
          <p:nvPr>
            <p:ph type="sldNum" sz="quarter" idx="12"/>
          </p:nvPr>
        </p:nvSpPr>
        <p:spPr/>
        <p:txBody>
          <a:bodyPr/>
          <a:lstStyle/>
          <a:p>
            <a:pPr defTabSz="914377"/>
            <a:fld id="{EA18905D-721E-455B-87C8-C534DC3A9E32}" type="slidenum">
              <a:rPr lang="en-GB">
                <a:solidFill>
                  <a:prstClr val="white">
                    <a:tint val="75000"/>
                  </a:prstClr>
                </a:solidFill>
                <a:latin typeface="Calibri" panose="020F0502020204030204"/>
              </a:rPr>
              <a:pPr defTabSz="914377"/>
              <a:t>11</a:t>
            </a:fld>
            <a:endParaRPr lang="en-GB">
              <a:solidFill>
                <a:prstClr val="white">
                  <a:tint val="75000"/>
                </a:prstClr>
              </a:solidFill>
              <a:latin typeface="Calibri" panose="020F0502020204030204"/>
            </a:endParaRPr>
          </a:p>
        </p:txBody>
      </p:sp>
      <p:pic>
        <p:nvPicPr>
          <p:cNvPr id="17" name="Graphic 16">
            <a:extLst>
              <a:ext uri="{FF2B5EF4-FFF2-40B4-BE49-F238E27FC236}">
                <a16:creationId xmlns:a16="http://schemas.microsoft.com/office/drawing/2014/main" id="{D441D3EE-9036-4A8C-B4D7-8B6B04A6894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6918" y="2402830"/>
            <a:ext cx="2715959" cy="2715956"/>
          </a:xfrm>
          <a:prstGeom prst="rect">
            <a:avLst/>
          </a:prstGeom>
        </p:spPr>
      </p:pic>
      <p:grpSp>
        <p:nvGrpSpPr>
          <p:cNvPr id="18" name="Group 17">
            <a:extLst>
              <a:ext uri="{FF2B5EF4-FFF2-40B4-BE49-F238E27FC236}">
                <a16:creationId xmlns:a16="http://schemas.microsoft.com/office/drawing/2014/main" id="{45927C44-B06C-4F5D-A7C4-E6797D223EFF}"/>
              </a:ext>
            </a:extLst>
          </p:cNvPr>
          <p:cNvGrpSpPr/>
          <p:nvPr/>
        </p:nvGrpSpPr>
        <p:grpSpPr>
          <a:xfrm rot="21299127">
            <a:off x="1969768" y="1868791"/>
            <a:ext cx="1188467" cy="861080"/>
            <a:chOff x="2778953" y="3429000"/>
            <a:chExt cx="1188467" cy="861080"/>
          </a:xfrm>
        </p:grpSpPr>
        <p:pic>
          <p:nvPicPr>
            <p:cNvPr id="19" name="Graphic 18">
              <a:extLst>
                <a:ext uri="{FF2B5EF4-FFF2-40B4-BE49-F238E27FC236}">
                  <a16:creationId xmlns:a16="http://schemas.microsoft.com/office/drawing/2014/main" id="{914C097D-CA9B-4DD5-AF6D-C1B604F3322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778953" y="3634093"/>
              <a:ext cx="232518" cy="232518"/>
            </a:xfrm>
            <a:prstGeom prst="rect">
              <a:avLst/>
            </a:prstGeom>
          </p:spPr>
        </p:pic>
        <p:pic>
          <p:nvPicPr>
            <p:cNvPr id="20" name="Graphic 19">
              <a:extLst>
                <a:ext uri="{FF2B5EF4-FFF2-40B4-BE49-F238E27FC236}">
                  <a16:creationId xmlns:a16="http://schemas.microsoft.com/office/drawing/2014/main" id="{30157D3A-A321-4903-A870-FE03BEC6EA7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112565" y="3429000"/>
              <a:ext cx="232518" cy="232518"/>
            </a:xfrm>
            <a:prstGeom prst="rect">
              <a:avLst/>
            </a:prstGeom>
          </p:spPr>
        </p:pic>
        <p:grpSp>
          <p:nvGrpSpPr>
            <p:cNvPr id="21" name="Group 20">
              <a:extLst>
                <a:ext uri="{FF2B5EF4-FFF2-40B4-BE49-F238E27FC236}">
                  <a16:creationId xmlns:a16="http://schemas.microsoft.com/office/drawing/2014/main" id="{CE1BC9A8-ECAB-4D48-94B4-DCF533CF154F}"/>
                </a:ext>
              </a:extLst>
            </p:cNvPr>
            <p:cNvGrpSpPr/>
            <p:nvPr/>
          </p:nvGrpSpPr>
          <p:grpSpPr>
            <a:xfrm rot="838783">
              <a:off x="3083964" y="3584253"/>
              <a:ext cx="883456" cy="705827"/>
              <a:chOff x="3371990" y="3839836"/>
              <a:chExt cx="883456" cy="705827"/>
            </a:xfrm>
          </p:grpSpPr>
          <p:pic>
            <p:nvPicPr>
              <p:cNvPr id="24" name="Graphic 23">
                <a:extLst>
                  <a:ext uri="{FF2B5EF4-FFF2-40B4-BE49-F238E27FC236}">
                    <a16:creationId xmlns:a16="http://schemas.microsoft.com/office/drawing/2014/main" id="{7BCE16C2-ED46-4C31-B57B-4D2ECF51F33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720767" y="4134620"/>
                <a:ext cx="232518" cy="232518"/>
              </a:xfrm>
              <a:prstGeom prst="rect">
                <a:avLst/>
              </a:prstGeom>
            </p:spPr>
          </p:pic>
          <p:pic>
            <p:nvPicPr>
              <p:cNvPr id="25" name="Graphic 24">
                <a:extLst>
                  <a:ext uri="{FF2B5EF4-FFF2-40B4-BE49-F238E27FC236}">
                    <a16:creationId xmlns:a16="http://schemas.microsoft.com/office/drawing/2014/main" id="{B0F215EC-81A1-45BD-874D-49498672811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953285" y="4313145"/>
                <a:ext cx="232518" cy="232518"/>
              </a:xfrm>
              <a:prstGeom prst="rect">
                <a:avLst/>
              </a:prstGeom>
            </p:spPr>
          </p:pic>
          <p:pic>
            <p:nvPicPr>
              <p:cNvPr id="26" name="Graphic 25">
                <a:extLst>
                  <a:ext uri="{FF2B5EF4-FFF2-40B4-BE49-F238E27FC236}">
                    <a16:creationId xmlns:a16="http://schemas.microsoft.com/office/drawing/2014/main" id="{99488651-86FC-4A6A-BA05-518DE3AC34A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022928" y="3991365"/>
                <a:ext cx="232518" cy="232518"/>
              </a:xfrm>
              <a:prstGeom prst="rect">
                <a:avLst/>
              </a:prstGeom>
            </p:spPr>
          </p:pic>
          <p:pic>
            <p:nvPicPr>
              <p:cNvPr id="27" name="Graphic 26">
                <a:extLst>
                  <a:ext uri="{FF2B5EF4-FFF2-40B4-BE49-F238E27FC236}">
                    <a16:creationId xmlns:a16="http://schemas.microsoft.com/office/drawing/2014/main" id="{01304B90-4C3C-46FF-A8B3-310D928024A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79837" y="3839836"/>
                <a:ext cx="232518" cy="232518"/>
              </a:xfrm>
              <a:prstGeom prst="rect">
                <a:avLst/>
              </a:prstGeom>
            </p:spPr>
          </p:pic>
          <p:pic>
            <p:nvPicPr>
              <p:cNvPr id="28" name="Graphic 27">
                <a:extLst>
                  <a:ext uri="{FF2B5EF4-FFF2-40B4-BE49-F238E27FC236}">
                    <a16:creationId xmlns:a16="http://schemas.microsoft.com/office/drawing/2014/main" id="{9EC1A97A-3B33-474C-86F9-2666C14A385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371990" y="4100011"/>
                <a:ext cx="232518" cy="232518"/>
              </a:xfrm>
              <a:prstGeom prst="rect">
                <a:avLst/>
              </a:prstGeom>
            </p:spPr>
          </p:pic>
        </p:grpSp>
        <p:pic>
          <p:nvPicPr>
            <p:cNvPr id="22" name="Graphic 21">
              <a:extLst>
                <a:ext uri="{FF2B5EF4-FFF2-40B4-BE49-F238E27FC236}">
                  <a16:creationId xmlns:a16="http://schemas.microsoft.com/office/drawing/2014/main" id="{85B6C197-9B1F-4FFB-81F9-2350098CF35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159112" y="3659720"/>
              <a:ext cx="348878" cy="195014"/>
            </a:xfrm>
            <a:prstGeom prst="rect">
              <a:avLst/>
            </a:prstGeom>
          </p:spPr>
        </p:pic>
        <p:pic>
          <p:nvPicPr>
            <p:cNvPr id="23" name="Graphic 22">
              <a:extLst>
                <a:ext uri="{FF2B5EF4-FFF2-40B4-BE49-F238E27FC236}">
                  <a16:creationId xmlns:a16="http://schemas.microsoft.com/office/drawing/2014/main" id="{16A47DF1-C605-4400-B029-9FA877245E2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398214" y="4081922"/>
              <a:ext cx="348878" cy="195014"/>
            </a:xfrm>
            <a:prstGeom prst="rect">
              <a:avLst/>
            </a:prstGeom>
          </p:spPr>
        </p:pic>
      </p:grpSp>
      <p:cxnSp>
        <p:nvCxnSpPr>
          <p:cNvPr id="31" name="Straight Arrow Connector 30">
            <a:extLst>
              <a:ext uri="{FF2B5EF4-FFF2-40B4-BE49-F238E27FC236}">
                <a16:creationId xmlns:a16="http://schemas.microsoft.com/office/drawing/2014/main" id="{05131068-962D-42AF-89BD-942B75779106}"/>
              </a:ext>
            </a:extLst>
          </p:cNvPr>
          <p:cNvCxnSpPr>
            <a:cxnSpLocks/>
          </p:cNvCxnSpPr>
          <p:nvPr/>
        </p:nvCxnSpPr>
        <p:spPr>
          <a:xfrm flipH="1">
            <a:off x="2513304" y="2580655"/>
            <a:ext cx="322381" cy="274451"/>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33" name="Graphic 32">
            <a:extLst>
              <a:ext uri="{FF2B5EF4-FFF2-40B4-BE49-F238E27FC236}">
                <a16:creationId xmlns:a16="http://schemas.microsoft.com/office/drawing/2014/main" id="{8462EAC7-6377-4549-A46D-869D94E770F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022281" y="2103915"/>
            <a:ext cx="3066264" cy="3066261"/>
          </a:xfrm>
          <a:prstGeom prst="rect">
            <a:avLst/>
          </a:prstGeom>
        </p:spPr>
      </p:pic>
      <p:cxnSp>
        <p:nvCxnSpPr>
          <p:cNvPr id="36" name="Straight Arrow Connector 35">
            <a:extLst>
              <a:ext uri="{FF2B5EF4-FFF2-40B4-BE49-F238E27FC236}">
                <a16:creationId xmlns:a16="http://schemas.microsoft.com/office/drawing/2014/main" id="{E71C0195-8167-4CFA-BB78-27BBC4492DCD}"/>
              </a:ext>
            </a:extLst>
          </p:cNvPr>
          <p:cNvCxnSpPr>
            <a:cxnSpLocks/>
          </p:cNvCxnSpPr>
          <p:nvPr/>
        </p:nvCxnSpPr>
        <p:spPr>
          <a:xfrm flipV="1">
            <a:off x="4390590" y="4073496"/>
            <a:ext cx="690401" cy="952193"/>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4C52911E-BF96-495B-880F-A2BCBAC985C8}"/>
              </a:ext>
            </a:extLst>
          </p:cNvPr>
          <p:cNvSpPr txBox="1"/>
          <p:nvPr/>
        </p:nvSpPr>
        <p:spPr>
          <a:xfrm>
            <a:off x="2972077" y="5047772"/>
            <a:ext cx="2583336" cy="923330"/>
          </a:xfrm>
          <a:prstGeom prst="rect">
            <a:avLst/>
          </a:prstGeom>
          <a:noFill/>
        </p:spPr>
        <p:txBody>
          <a:bodyPr wrap="none" rtlCol="0">
            <a:spAutoFit/>
          </a:bodyPr>
          <a:lstStyle/>
          <a:p>
            <a:pPr defTabSz="914377"/>
            <a:r>
              <a:rPr lang="en-GB" dirty="0">
                <a:solidFill>
                  <a:srgbClr val="CC9900">
                    <a:lumMod val="20000"/>
                    <a:lumOff val="80000"/>
                  </a:srgbClr>
                </a:solidFill>
                <a:latin typeface="Calibri" panose="020F0502020204030204"/>
              </a:rPr>
              <a:t>Interior starts convecting,</a:t>
            </a:r>
          </a:p>
          <a:p>
            <a:pPr defTabSz="914377"/>
            <a:r>
              <a:rPr lang="en-GB" dirty="0">
                <a:solidFill>
                  <a:srgbClr val="CC9900">
                    <a:lumMod val="20000"/>
                    <a:lumOff val="80000"/>
                  </a:srgbClr>
                </a:solidFill>
                <a:latin typeface="Calibri" panose="020F0502020204030204"/>
              </a:rPr>
              <a:t>proto-core forms,</a:t>
            </a:r>
          </a:p>
          <a:p>
            <a:pPr defTabSz="914377"/>
            <a:r>
              <a:rPr lang="en-GB" baseline="30000" dirty="0">
                <a:solidFill>
                  <a:srgbClr val="CC9900">
                    <a:lumMod val="20000"/>
                    <a:lumOff val="80000"/>
                  </a:srgbClr>
                </a:solidFill>
                <a:latin typeface="Calibri" panose="020F0502020204030204"/>
              </a:rPr>
              <a:t>26</a:t>
            </a:r>
            <a:r>
              <a:rPr lang="en-GB" dirty="0">
                <a:solidFill>
                  <a:srgbClr val="CC9900">
                    <a:lumMod val="20000"/>
                    <a:lumOff val="80000"/>
                  </a:srgbClr>
                </a:solidFill>
                <a:latin typeface="Calibri" panose="020F0502020204030204"/>
              </a:rPr>
              <a:t>Al into magma ocean</a:t>
            </a:r>
          </a:p>
        </p:txBody>
      </p:sp>
      <p:cxnSp>
        <p:nvCxnSpPr>
          <p:cNvPr id="57" name="Straight Arrow Connector 56">
            <a:extLst>
              <a:ext uri="{FF2B5EF4-FFF2-40B4-BE49-F238E27FC236}">
                <a16:creationId xmlns:a16="http://schemas.microsoft.com/office/drawing/2014/main" id="{1B7C3D78-3D71-48C8-B135-D3DFF38FDFC6}"/>
              </a:ext>
            </a:extLst>
          </p:cNvPr>
          <p:cNvCxnSpPr>
            <a:cxnSpLocks/>
          </p:cNvCxnSpPr>
          <p:nvPr/>
        </p:nvCxnSpPr>
        <p:spPr>
          <a:xfrm>
            <a:off x="3005997" y="3716177"/>
            <a:ext cx="912372"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48" name="Content Placeholder 2">
            <a:extLst>
              <a:ext uri="{FF2B5EF4-FFF2-40B4-BE49-F238E27FC236}">
                <a16:creationId xmlns:a16="http://schemas.microsoft.com/office/drawing/2014/main" id="{B7B6FE09-0B23-49E9-B557-ABB95FB63C7A}"/>
              </a:ext>
            </a:extLst>
          </p:cNvPr>
          <p:cNvSpPr>
            <a:spLocks noGrp="1"/>
          </p:cNvSpPr>
          <p:nvPr>
            <p:ph idx="1"/>
          </p:nvPr>
        </p:nvSpPr>
        <p:spPr>
          <a:xfrm>
            <a:off x="7119576" y="1421240"/>
            <a:ext cx="4887718" cy="4127863"/>
          </a:xfrm>
        </p:spPr>
        <p:txBody>
          <a:bodyPr/>
          <a:lstStyle/>
          <a:p>
            <a:pPr marL="0" indent="0">
              <a:buNone/>
            </a:pPr>
            <a:r>
              <a:rPr lang="en-GB" b="1" dirty="0">
                <a:solidFill>
                  <a:schemeClr val="accent5">
                    <a:lumMod val="20000"/>
                    <a:lumOff val="80000"/>
                  </a:schemeClr>
                </a:solidFill>
              </a:rPr>
              <a:t>Redistribution of </a:t>
            </a:r>
            <a:r>
              <a:rPr lang="en-GB" b="1" baseline="30000" dirty="0">
                <a:solidFill>
                  <a:schemeClr val="accent5">
                    <a:lumMod val="20000"/>
                    <a:lumOff val="80000"/>
                  </a:schemeClr>
                </a:solidFill>
              </a:rPr>
              <a:t>26</a:t>
            </a:r>
            <a:r>
              <a:rPr lang="en-GB" b="1" dirty="0">
                <a:solidFill>
                  <a:schemeClr val="accent5">
                    <a:lumMod val="20000"/>
                    <a:lumOff val="80000"/>
                  </a:schemeClr>
                </a:solidFill>
              </a:rPr>
              <a:t>Al</a:t>
            </a:r>
          </a:p>
          <a:p>
            <a:r>
              <a:rPr lang="en-GB" dirty="0">
                <a:solidFill>
                  <a:schemeClr val="accent5">
                    <a:lumMod val="20000"/>
                    <a:lumOff val="80000"/>
                  </a:schemeClr>
                </a:solidFill>
              </a:rPr>
              <a:t>Magma ocean continues to heat up</a:t>
            </a:r>
          </a:p>
          <a:p>
            <a:r>
              <a:rPr lang="en-GB" dirty="0">
                <a:solidFill>
                  <a:schemeClr val="accent5">
                    <a:lumMod val="20000"/>
                    <a:lumOff val="80000"/>
                  </a:schemeClr>
                </a:solidFill>
              </a:rPr>
              <a:t>No heat source in the core; heat passes across the CMB to the top of the core</a:t>
            </a:r>
          </a:p>
          <a:p>
            <a:pPr marL="0" indent="0">
              <a:buNone/>
            </a:pPr>
            <a:r>
              <a:rPr lang="en-GB" b="1" dirty="0">
                <a:solidFill>
                  <a:schemeClr val="accent5">
                    <a:lumMod val="20000"/>
                    <a:lumOff val="80000"/>
                  </a:schemeClr>
                </a:solidFill>
              </a:rPr>
              <a:t>Continuous core formation</a:t>
            </a:r>
            <a:r>
              <a:rPr lang="en-GB" dirty="0">
                <a:solidFill>
                  <a:schemeClr val="accent5">
                    <a:lumMod val="20000"/>
                    <a:lumOff val="80000"/>
                  </a:schemeClr>
                </a:solidFill>
              </a:rPr>
              <a:t> can emplace hot iron at the top of the core as the core grows.</a:t>
            </a:r>
            <a:endParaRPr lang="en-GB" b="1" dirty="0">
              <a:solidFill>
                <a:schemeClr val="accent5">
                  <a:lumMod val="20000"/>
                  <a:lumOff val="80000"/>
                </a:schemeClr>
              </a:solidFill>
            </a:endParaRPr>
          </a:p>
        </p:txBody>
      </p:sp>
    </p:spTree>
    <p:extLst>
      <p:ext uri="{BB962C8B-B14F-4D97-AF65-F5344CB8AC3E}">
        <p14:creationId xmlns:p14="http://schemas.microsoft.com/office/powerpoint/2010/main" val="8271276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3B6D6-C0EF-407B-A048-2A97E3B4538F}"/>
              </a:ext>
            </a:extLst>
          </p:cNvPr>
          <p:cNvSpPr>
            <a:spLocks noGrp="1"/>
          </p:cNvSpPr>
          <p:nvPr>
            <p:ph type="title"/>
          </p:nvPr>
        </p:nvSpPr>
        <p:spPr>
          <a:xfrm>
            <a:off x="197948" y="-148532"/>
            <a:ext cx="10515600" cy="1325563"/>
          </a:xfrm>
        </p:spPr>
        <p:txBody>
          <a:bodyPr/>
          <a:lstStyle/>
          <a:p>
            <a:r>
              <a:rPr lang="en-GB" dirty="0">
                <a:solidFill>
                  <a:schemeClr val="accent4">
                    <a:lumMod val="75000"/>
                  </a:schemeClr>
                </a:solidFill>
              </a:rPr>
              <a:t>Core Formation Ends</a:t>
            </a:r>
          </a:p>
        </p:txBody>
      </p:sp>
      <p:pic>
        <p:nvPicPr>
          <p:cNvPr id="9" name="Graphic 8">
            <a:extLst>
              <a:ext uri="{FF2B5EF4-FFF2-40B4-BE49-F238E27FC236}">
                <a16:creationId xmlns:a16="http://schemas.microsoft.com/office/drawing/2014/main" id="{5A5F3FD3-0C40-42DA-8671-0E282C9B781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36238" y="1647178"/>
            <a:ext cx="3563655" cy="3563652"/>
          </a:xfrm>
          <a:prstGeom prst="rect">
            <a:avLst/>
          </a:prstGeom>
        </p:spPr>
      </p:pic>
      <p:sp>
        <p:nvSpPr>
          <p:cNvPr id="3" name="Slide Number Placeholder 2">
            <a:extLst>
              <a:ext uri="{FF2B5EF4-FFF2-40B4-BE49-F238E27FC236}">
                <a16:creationId xmlns:a16="http://schemas.microsoft.com/office/drawing/2014/main" id="{D162FA4B-7115-4251-8843-0D3508C72E89}"/>
              </a:ext>
            </a:extLst>
          </p:cNvPr>
          <p:cNvSpPr>
            <a:spLocks noGrp="1"/>
          </p:cNvSpPr>
          <p:nvPr>
            <p:ph type="sldNum" sz="quarter" idx="12"/>
          </p:nvPr>
        </p:nvSpPr>
        <p:spPr/>
        <p:txBody>
          <a:bodyPr/>
          <a:lstStyle/>
          <a:p>
            <a:pPr defTabSz="914377"/>
            <a:fld id="{EA18905D-721E-455B-87C8-C534DC3A9E32}" type="slidenum">
              <a:rPr lang="en-GB">
                <a:solidFill>
                  <a:prstClr val="white">
                    <a:tint val="75000"/>
                  </a:prstClr>
                </a:solidFill>
                <a:latin typeface="Calibri" panose="020F0502020204030204"/>
              </a:rPr>
              <a:pPr defTabSz="914377"/>
              <a:t>12</a:t>
            </a:fld>
            <a:endParaRPr lang="en-GB">
              <a:solidFill>
                <a:prstClr val="white">
                  <a:tint val="75000"/>
                </a:prstClr>
              </a:solidFill>
              <a:latin typeface="Calibri" panose="020F0502020204030204"/>
            </a:endParaRPr>
          </a:p>
        </p:txBody>
      </p:sp>
      <p:sp>
        <p:nvSpPr>
          <p:cNvPr id="7" name="TextBox 6">
            <a:extLst>
              <a:ext uri="{FF2B5EF4-FFF2-40B4-BE49-F238E27FC236}">
                <a16:creationId xmlns:a16="http://schemas.microsoft.com/office/drawing/2014/main" id="{80DBED88-7DE3-4A68-A102-C7C99CBBD1B9}"/>
              </a:ext>
            </a:extLst>
          </p:cNvPr>
          <p:cNvSpPr txBox="1"/>
          <p:nvPr/>
        </p:nvSpPr>
        <p:spPr>
          <a:xfrm>
            <a:off x="119041" y="1173698"/>
            <a:ext cx="2859309" cy="646331"/>
          </a:xfrm>
          <a:prstGeom prst="rect">
            <a:avLst/>
          </a:prstGeom>
          <a:noFill/>
        </p:spPr>
        <p:txBody>
          <a:bodyPr wrap="none" rtlCol="0">
            <a:spAutoFit/>
          </a:bodyPr>
          <a:lstStyle/>
          <a:p>
            <a:pPr defTabSz="914377"/>
            <a:r>
              <a:rPr lang="en-GB" dirty="0">
                <a:solidFill>
                  <a:srgbClr val="CC9900">
                    <a:lumMod val="20000"/>
                    <a:lumOff val="80000"/>
                  </a:srgbClr>
                </a:solidFill>
                <a:latin typeface="Calibri" panose="020F0502020204030204"/>
              </a:rPr>
              <a:t>Core can start convecting</a:t>
            </a:r>
          </a:p>
          <a:p>
            <a:pPr defTabSz="914377"/>
            <a:r>
              <a:rPr lang="en-GB" dirty="0">
                <a:solidFill>
                  <a:srgbClr val="CC9900">
                    <a:lumMod val="20000"/>
                    <a:lumOff val="80000"/>
                  </a:srgbClr>
                </a:solidFill>
                <a:latin typeface="Calibri" panose="020F0502020204030204"/>
              </a:rPr>
              <a:t>Dynamo generation possible</a:t>
            </a:r>
          </a:p>
        </p:txBody>
      </p:sp>
      <p:cxnSp>
        <p:nvCxnSpPr>
          <p:cNvPr id="8" name="Straight Arrow Connector 7">
            <a:extLst>
              <a:ext uri="{FF2B5EF4-FFF2-40B4-BE49-F238E27FC236}">
                <a16:creationId xmlns:a16="http://schemas.microsoft.com/office/drawing/2014/main" id="{BF95F67B-084B-46FF-9591-0E66AC630EAA}"/>
              </a:ext>
            </a:extLst>
          </p:cNvPr>
          <p:cNvCxnSpPr>
            <a:cxnSpLocks/>
          </p:cNvCxnSpPr>
          <p:nvPr/>
        </p:nvCxnSpPr>
        <p:spPr>
          <a:xfrm>
            <a:off x="1636240" y="1888284"/>
            <a:ext cx="1474889" cy="1271536"/>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10" name="Graphic 9">
            <a:extLst>
              <a:ext uri="{FF2B5EF4-FFF2-40B4-BE49-F238E27FC236}">
                <a16:creationId xmlns:a16="http://schemas.microsoft.com/office/drawing/2014/main" id="{B3C0E8DB-6B38-475E-9543-23B7E6BBEE7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069756" y="1496863"/>
            <a:ext cx="3713968" cy="3713967"/>
          </a:xfrm>
          <a:prstGeom prst="rect">
            <a:avLst/>
          </a:prstGeom>
        </p:spPr>
      </p:pic>
      <p:cxnSp>
        <p:nvCxnSpPr>
          <p:cNvPr id="11" name="Straight Arrow Connector 10">
            <a:extLst>
              <a:ext uri="{FF2B5EF4-FFF2-40B4-BE49-F238E27FC236}">
                <a16:creationId xmlns:a16="http://schemas.microsoft.com/office/drawing/2014/main" id="{3DC0D4E8-5701-4FFB-A1E4-3574D89E5CA4}"/>
              </a:ext>
            </a:extLst>
          </p:cNvPr>
          <p:cNvCxnSpPr>
            <a:cxnSpLocks/>
          </p:cNvCxnSpPr>
          <p:nvPr/>
        </p:nvCxnSpPr>
        <p:spPr>
          <a:xfrm>
            <a:off x="5725206" y="3424191"/>
            <a:ext cx="862149"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BE20A530-1B3D-4EEF-A061-5E76479369E3}"/>
              </a:ext>
            </a:extLst>
          </p:cNvPr>
          <p:cNvSpPr txBox="1"/>
          <p:nvPr/>
        </p:nvSpPr>
        <p:spPr>
          <a:xfrm>
            <a:off x="7069757" y="1020424"/>
            <a:ext cx="3726661" cy="369332"/>
          </a:xfrm>
          <a:prstGeom prst="rect">
            <a:avLst/>
          </a:prstGeom>
          <a:noFill/>
        </p:spPr>
        <p:txBody>
          <a:bodyPr wrap="none" rtlCol="0">
            <a:spAutoFit/>
          </a:bodyPr>
          <a:lstStyle/>
          <a:p>
            <a:pPr defTabSz="914377"/>
            <a:r>
              <a:rPr lang="en-GB" dirty="0">
                <a:solidFill>
                  <a:srgbClr val="CC9900">
                    <a:lumMod val="20000"/>
                    <a:lumOff val="80000"/>
                  </a:srgbClr>
                </a:solidFill>
                <a:latin typeface="Calibri" panose="020F0502020204030204"/>
              </a:rPr>
              <a:t>Core cooling driven by secular cooling</a:t>
            </a:r>
          </a:p>
        </p:txBody>
      </p:sp>
    </p:spTree>
    <p:extLst>
      <p:ext uri="{BB962C8B-B14F-4D97-AF65-F5344CB8AC3E}">
        <p14:creationId xmlns:p14="http://schemas.microsoft.com/office/powerpoint/2010/main" val="24425132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3B6D6-C0EF-407B-A048-2A97E3B4538F}"/>
              </a:ext>
            </a:extLst>
          </p:cNvPr>
          <p:cNvSpPr>
            <a:spLocks noGrp="1"/>
          </p:cNvSpPr>
          <p:nvPr>
            <p:ph type="title"/>
          </p:nvPr>
        </p:nvSpPr>
        <p:spPr>
          <a:xfrm>
            <a:off x="220300" y="-100756"/>
            <a:ext cx="10515600" cy="1325563"/>
          </a:xfrm>
        </p:spPr>
        <p:txBody>
          <a:bodyPr/>
          <a:lstStyle/>
          <a:p>
            <a:r>
              <a:rPr lang="en-GB" dirty="0">
                <a:solidFill>
                  <a:schemeClr val="accent4">
                    <a:lumMod val="75000"/>
                  </a:schemeClr>
                </a:solidFill>
              </a:rPr>
              <a:t>‘Instantaneous’ Accretion Example</a:t>
            </a:r>
          </a:p>
        </p:txBody>
      </p:sp>
      <p:sp>
        <p:nvSpPr>
          <p:cNvPr id="4" name="Slide Number Placeholder 3">
            <a:extLst>
              <a:ext uri="{FF2B5EF4-FFF2-40B4-BE49-F238E27FC236}">
                <a16:creationId xmlns:a16="http://schemas.microsoft.com/office/drawing/2014/main" id="{03DB30EF-6A12-44B5-BB96-F176F39AEC54}"/>
              </a:ext>
            </a:extLst>
          </p:cNvPr>
          <p:cNvSpPr>
            <a:spLocks noGrp="1"/>
          </p:cNvSpPr>
          <p:nvPr>
            <p:ph type="sldNum" sz="quarter" idx="12"/>
          </p:nvPr>
        </p:nvSpPr>
        <p:spPr>
          <a:xfrm>
            <a:off x="8610600" y="6356352"/>
            <a:ext cx="2743200" cy="365125"/>
          </a:xfrm>
        </p:spPr>
        <p:txBody>
          <a:bodyPr/>
          <a:lstStyle/>
          <a:p>
            <a:pPr defTabSz="914377"/>
            <a:fld id="{EA18905D-721E-455B-87C8-C534DC3A9E32}" type="slidenum">
              <a:rPr lang="en-GB">
                <a:solidFill>
                  <a:prstClr val="white">
                    <a:tint val="75000"/>
                  </a:prstClr>
                </a:solidFill>
                <a:latin typeface="Calibri" panose="020F0502020204030204"/>
              </a:rPr>
              <a:pPr defTabSz="914377"/>
              <a:t>13</a:t>
            </a:fld>
            <a:endParaRPr lang="en-GB">
              <a:solidFill>
                <a:prstClr val="white">
                  <a:tint val="75000"/>
                </a:prstClr>
              </a:solidFill>
              <a:latin typeface="Calibri" panose="020F0502020204030204"/>
            </a:endParaRPr>
          </a:p>
        </p:txBody>
      </p:sp>
      <p:sp>
        <p:nvSpPr>
          <p:cNvPr id="21" name="Content Placeholder 2">
            <a:extLst>
              <a:ext uri="{FF2B5EF4-FFF2-40B4-BE49-F238E27FC236}">
                <a16:creationId xmlns:a16="http://schemas.microsoft.com/office/drawing/2014/main" id="{DC052DE1-06A7-4801-BB00-ECF8C2A222EC}"/>
              </a:ext>
            </a:extLst>
          </p:cNvPr>
          <p:cNvSpPr txBox="1">
            <a:spLocks/>
          </p:cNvSpPr>
          <p:nvPr/>
        </p:nvSpPr>
        <p:spPr>
          <a:xfrm>
            <a:off x="838199" y="1037912"/>
            <a:ext cx="11054225" cy="2614463"/>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solidFill>
                  <a:schemeClr val="accent5">
                    <a:lumMod val="20000"/>
                    <a:lumOff val="80000"/>
                  </a:schemeClr>
                </a:solidFill>
              </a:rPr>
              <a:t>Accretes from 170km to 504km in radius over 50kyr</a:t>
            </a:r>
          </a:p>
          <a:p>
            <a:endParaRPr lang="en-GB" dirty="0">
              <a:solidFill>
                <a:schemeClr val="accent5">
                  <a:lumMod val="20000"/>
                  <a:lumOff val="80000"/>
                </a:schemeClr>
              </a:solidFill>
            </a:endParaRPr>
          </a:p>
          <a:p>
            <a:endParaRPr lang="en-GB" baseline="30000" dirty="0">
              <a:solidFill>
                <a:schemeClr val="accent5">
                  <a:lumMod val="20000"/>
                  <a:lumOff val="80000"/>
                </a:schemeClr>
              </a:solidFill>
            </a:endParaRPr>
          </a:p>
        </p:txBody>
      </p:sp>
      <p:pic>
        <p:nvPicPr>
          <p:cNvPr id="7" name="Content Placeholder 6">
            <a:extLst>
              <a:ext uri="{FF2B5EF4-FFF2-40B4-BE49-F238E27FC236}">
                <a16:creationId xmlns:a16="http://schemas.microsoft.com/office/drawing/2014/main" id="{E8A362A7-E1B2-4005-B58A-8564CF62DAB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6651" t="11360" r="6928" b="9866"/>
          <a:stretch/>
        </p:blipFill>
        <p:spPr>
          <a:xfrm>
            <a:off x="2689587" y="1775984"/>
            <a:ext cx="6812825" cy="4305600"/>
          </a:xfrm>
        </p:spPr>
      </p:pic>
    </p:spTree>
    <p:extLst>
      <p:ext uri="{BB962C8B-B14F-4D97-AF65-F5344CB8AC3E}">
        <p14:creationId xmlns:p14="http://schemas.microsoft.com/office/powerpoint/2010/main" val="14222046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3B6D6-C0EF-407B-A048-2A97E3B4538F}"/>
              </a:ext>
            </a:extLst>
          </p:cNvPr>
          <p:cNvSpPr>
            <a:spLocks noGrp="1"/>
          </p:cNvSpPr>
          <p:nvPr>
            <p:ph type="title"/>
          </p:nvPr>
        </p:nvSpPr>
        <p:spPr>
          <a:xfrm>
            <a:off x="165487" y="-137311"/>
            <a:ext cx="10515600" cy="1325563"/>
          </a:xfrm>
        </p:spPr>
        <p:txBody>
          <a:bodyPr/>
          <a:lstStyle/>
          <a:p>
            <a:r>
              <a:rPr lang="en-GB" dirty="0">
                <a:solidFill>
                  <a:schemeClr val="accent4">
                    <a:lumMod val="75000"/>
                  </a:schemeClr>
                </a:solidFill>
              </a:rPr>
              <a:t>‘Instantaneous’ Accretion Example</a:t>
            </a:r>
          </a:p>
        </p:txBody>
      </p:sp>
      <p:sp>
        <p:nvSpPr>
          <p:cNvPr id="4" name="Slide Number Placeholder 3">
            <a:extLst>
              <a:ext uri="{FF2B5EF4-FFF2-40B4-BE49-F238E27FC236}">
                <a16:creationId xmlns:a16="http://schemas.microsoft.com/office/drawing/2014/main" id="{03DB30EF-6A12-44B5-BB96-F176F39AEC54}"/>
              </a:ext>
            </a:extLst>
          </p:cNvPr>
          <p:cNvSpPr>
            <a:spLocks noGrp="1"/>
          </p:cNvSpPr>
          <p:nvPr>
            <p:ph type="sldNum" sz="quarter" idx="12"/>
          </p:nvPr>
        </p:nvSpPr>
        <p:spPr/>
        <p:txBody>
          <a:bodyPr/>
          <a:lstStyle/>
          <a:p>
            <a:pPr defTabSz="914377"/>
            <a:fld id="{EA18905D-721E-455B-87C8-C534DC3A9E32}" type="slidenum">
              <a:rPr lang="en-GB">
                <a:solidFill>
                  <a:prstClr val="white">
                    <a:tint val="75000"/>
                  </a:prstClr>
                </a:solidFill>
                <a:latin typeface="Calibri" panose="020F0502020204030204"/>
              </a:rPr>
              <a:pPr defTabSz="914377"/>
              <a:t>14</a:t>
            </a:fld>
            <a:endParaRPr lang="en-GB">
              <a:solidFill>
                <a:prstClr val="white">
                  <a:tint val="75000"/>
                </a:prstClr>
              </a:solidFill>
              <a:latin typeface="Calibri" panose="020F0502020204030204"/>
            </a:endParaRPr>
          </a:p>
        </p:txBody>
      </p:sp>
      <p:pic>
        <p:nvPicPr>
          <p:cNvPr id="7" name="Graphic 6">
            <a:extLst>
              <a:ext uri="{FF2B5EF4-FFF2-40B4-BE49-F238E27FC236}">
                <a16:creationId xmlns:a16="http://schemas.microsoft.com/office/drawing/2014/main" id="{5D62C77C-7DF5-4338-AB9E-A80A818BC5F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949296" y="1401453"/>
            <a:ext cx="6836815" cy="5101200"/>
          </a:xfrm>
          <a:prstGeom prst="rect">
            <a:avLst/>
          </a:prstGeom>
        </p:spPr>
      </p:pic>
      <p:sp>
        <p:nvSpPr>
          <p:cNvPr id="10" name="Content Placeholder 2">
            <a:extLst>
              <a:ext uri="{FF2B5EF4-FFF2-40B4-BE49-F238E27FC236}">
                <a16:creationId xmlns:a16="http://schemas.microsoft.com/office/drawing/2014/main" id="{D96FC27A-DD0A-4E15-9F5F-8046593C43A6}"/>
              </a:ext>
            </a:extLst>
          </p:cNvPr>
          <p:cNvSpPr txBox="1">
            <a:spLocks/>
          </p:cNvSpPr>
          <p:nvPr/>
        </p:nvSpPr>
        <p:spPr>
          <a:xfrm>
            <a:off x="864325" y="814537"/>
            <a:ext cx="11054225" cy="2614463"/>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dirty="0">
                <a:solidFill>
                  <a:schemeClr val="accent5">
                    <a:lumMod val="20000"/>
                    <a:lumOff val="80000"/>
                  </a:schemeClr>
                </a:solidFill>
              </a:rPr>
              <a:t>Temperature Profiles across the Core</a:t>
            </a:r>
            <a:endParaRPr lang="en-GB" baseline="30000" dirty="0">
              <a:solidFill>
                <a:schemeClr val="accent5">
                  <a:lumMod val="20000"/>
                  <a:lumOff val="80000"/>
                </a:schemeClr>
              </a:solidFill>
            </a:endParaRPr>
          </a:p>
        </p:txBody>
      </p:sp>
    </p:spTree>
    <p:extLst>
      <p:ext uri="{BB962C8B-B14F-4D97-AF65-F5344CB8AC3E}">
        <p14:creationId xmlns:p14="http://schemas.microsoft.com/office/powerpoint/2010/main" val="4907797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3B6D6-C0EF-407B-A048-2A97E3B4538F}"/>
              </a:ext>
            </a:extLst>
          </p:cNvPr>
          <p:cNvSpPr>
            <a:spLocks noGrp="1"/>
          </p:cNvSpPr>
          <p:nvPr>
            <p:ph type="title"/>
          </p:nvPr>
        </p:nvSpPr>
        <p:spPr>
          <a:xfrm>
            <a:off x="220300" y="-100756"/>
            <a:ext cx="10515600" cy="1325563"/>
          </a:xfrm>
        </p:spPr>
        <p:txBody>
          <a:bodyPr/>
          <a:lstStyle/>
          <a:p>
            <a:r>
              <a:rPr lang="en-GB" dirty="0">
                <a:solidFill>
                  <a:schemeClr val="accent4">
                    <a:lumMod val="75000"/>
                  </a:schemeClr>
                </a:solidFill>
              </a:rPr>
              <a:t>Gradual Accretion Example</a:t>
            </a:r>
          </a:p>
        </p:txBody>
      </p:sp>
      <p:sp>
        <p:nvSpPr>
          <p:cNvPr id="4" name="Slide Number Placeholder 3">
            <a:extLst>
              <a:ext uri="{FF2B5EF4-FFF2-40B4-BE49-F238E27FC236}">
                <a16:creationId xmlns:a16="http://schemas.microsoft.com/office/drawing/2014/main" id="{03DB30EF-6A12-44B5-BB96-F176F39AEC54}"/>
              </a:ext>
            </a:extLst>
          </p:cNvPr>
          <p:cNvSpPr>
            <a:spLocks noGrp="1"/>
          </p:cNvSpPr>
          <p:nvPr>
            <p:ph type="sldNum" sz="quarter" idx="12"/>
          </p:nvPr>
        </p:nvSpPr>
        <p:spPr>
          <a:xfrm>
            <a:off x="8610600" y="6356352"/>
            <a:ext cx="2743200" cy="365125"/>
          </a:xfrm>
        </p:spPr>
        <p:txBody>
          <a:bodyPr/>
          <a:lstStyle/>
          <a:p>
            <a:pPr defTabSz="914377"/>
            <a:fld id="{EA18905D-721E-455B-87C8-C534DC3A9E32}" type="slidenum">
              <a:rPr lang="en-GB">
                <a:solidFill>
                  <a:prstClr val="white">
                    <a:tint val="75000"/>
                  </a:prstClr>
                </a:solidFill>
                <a:latin typeface="Calibri" panose="020F0502020204030204"/>
              </a:rPr>
              <a:pPr defTabSz="914377"/>
              <a:t>15</a:t>
            </a:fld>
            <a:endParaRPr lang="en-GB">
              <a:solidFill>
                <a:prstClr val="white">
                  <a:tint val="75000"/>
                </a:prstClr>
              </a:solidFill>
              <a:latin typeface="Calibri" panose="020F0502020204030204"/>
            </a:endParaRPr>
          </a:p>
        </p:txBody>
      </p:sp>
      <p:pic>
        <p:nvPicPr>
          <p:cNvPr id="10" name="Content Placeholder 9">
            <a:extLst>
              <a:ext uri="{FF2B5EF4-FFF2-40B4-BE49-F238E27FC236}">
                <a16:creationId xmlns:a16="http://schemas.microsoft.com/office/drawing/2014/main" id="{0665FDB8-518D-45B5-A5E5-1499D57340C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1711" t="13521" r="9282" b="9146"/>
          <a:stretch/>
        </p:blipFill>
        <p:spPr>
          <a:xfrm>
            <a:off x="2361618" y="1794572"/>
            <a:ext cx="7320718" cy="4305518"/>
          </a:xfrm>
        </p:spPr>
      </p:pic>
      <p:sp>
        <p:nvSpPr>
          <p:cNvPr id="21" name="Content Placeholder 2">
            <a:extLst>
              <a:ext uri="{FF2B5EF4-FFF2-40B4-BE49-F238E27FC236}">
                <a16:creationId xmlns:a16="http://schemas.microsoft.com/office/drawing/2014/main" id="{DC052DE1-06A7-4801-BB00-ECF8C2A222EC}"/>
              </a:ext>
            </a:extLst>
          </p:cNvPr>
          <p:cNvSpPr txBox="1">
            <a:spLocks/>
          </p:cNvSpPr>
          <p:nvPr/>
        </p:nvSpPr>
        <p:spPr>
          <a:xfrm>
            <a:off x="838199" y="1037912"/>
            <a:ext cx="11054225" cy="2614463"/>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solidFill>
                  <a:schemeClr val="accent5">
                    <a:lumMod val="20000"/>
                    <a:lumOff val="80000"/>
                  </a:schemeClr>
                </a:solidFill>
              </a:rPr>
              <a:t>Accretes from 170km to 504km in radius over 170kyr</a:t>
            </a:r>
          </a:p>
          <a:p>
            <a:endParaRPr lang="en-GB" dirty="0">
              <a:solidFill>
                <a:schemeClr val="accent5">
                  <a:lumMod val="20000"/>
                  <a:lumOff val="80000"/>
                </a:schemeClr>
              </a:solidFill>
            </a:endParaRPr>
          </a:p>
          <a:p>
            <a:endParaRPr lang="en-GB" baseline="30000" dirty="0">
              <a:solidFill>
                <a:schemeClr val="accent5">
                  <a:lumMod val="20000"/>
                  <a:lumOff val="80000"/>
                </a:schemeClr>
              </a:solidFill>
            </a:endParaRPr>
          </a:p>
        </p:txBody>
      </p:sp>
    </p:spTree>
    <p:extLst>
      <p:ext uri="{BB962C8B-B14F-4D97-AF65-F5344CB8AC3E}">
        <p14:creationId xmlns:p14="http://schemas.microsoft.com/office/powerpoint/2010/main" val="30670100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3B6D6-C0EF-407B-A048-2A97E3B4538F}"/>
              </a:ext>
            </a:extLst>
          </p:cNvPr>
          <p:cNvSpPr>
            <a:spLocks noGrp="1"/>
          </p:cNvSpPr>
          <p:nvPr>
            <p:ph type="title"/>
          </p:nvPr>
        </p:nvSpPr>
        <p:spPr>
          <a:xfrm>
            <a:off x="237571" y="-114787"/>
            <a:ext cx="10515600" cy="1325563"/>
          </a:xfrm>
        </p:spPr>
        <p:txBody>
          <a:bodyPr/>
          <a:lstStyle/>
          <a:p>
            <a:r>
              <a:rPr lang="en-GB" dirty="0">
                <a:solidFill>
                  <a:schemeClr val="accent4">
                    <a:lumMod val="75000"/>
                  </a:schemeClr>
                </a:solidFill>
              </a:rPr>
              <a:t>Gradual Accretion Example</a:t>
            </a:r>
          </a:p>
        </p:txBody>
      </p:sp>
      <p:sp>
        <p:nvSpPr>
          <p:cNvPr id="4" name="Slide Number Placeholder 3">
            <a:extLst>
              <a:ext uri="{FF2B5EF4-FFF2-40B4-BE49-F238E27FC236}">
                <a16:creationId xmlns:a16="http://schemas.microsoft.com/office/drawing/2014/main" id="{03DB30EF-6A12-44B5-BB96-F176F39AEC54}"/>
              </a:ext>
            </a:extLst>
          </p:cNvPr>
          <p:cNvSpPr>
            <a:spLocks noGrp="1"/>
          </p:cNvSpPr>
          <p:nvPr>
            <p:ph type="sldNum" sz="quarter" idx="12"/>
          </p:nvPr>
        </p:nvSpPr>
        <p:spPr/>
        <p:txBody>
          <a:bodyPr/>
          <a:lstStyle/>
          <a:p>
            <a:pPr defTabSz="914377"/>
            <a:fld id="{EA18905D-721E-455B-87C8-C534DC3A9E32}" type="slidenum">
              <a:rPr lang="en-GB">
                <a:solidFill>
                  <a:prstClr val="white">
                    <a:tint val="75000"/>
                  </a:prstClr>
                </a:solidFill>
                <a:latin typeface="Calibri" panose="020F0502020204030204"/>
              </a:rPr>
              <a:pPr defTabSz="914377"/>
              <a:t>16</a:t>
            </a:fld>
            <a:endParaRPr lang="en-GB" dirty="0">
              <a:solidFill>
                <a:prstClr val="white">
                  <a:tint val="75000"/>
                </a:prstClr>
              </a:solidFill>
              <a:latin typeface="Calibri" panose="020F0502020204030204"/>
            </a:endParaRPr>
          </a:p>
        </p:txBody>
      </p:sp>
      <p:sp>
        <p:nvSpPr>
          <p:cNvPr id="17" name="TextBox 16">
            <a:extLst>
              <a:ext uri="{FF2B5EF4-FFF2-40B4-BE49-F238E27FC236}">
                <a16:creationId xmlns:a16="http://schemas.microsoft.com/office/drawing/2014/main" id="{09991EA7-99E2-4AEE-9C06-57A40F0885A6}"/>
              </a:ext>
            </a:extLst>
          </p:cNvPr>
          <p:cNvSpPr txBox="1"/>
          <p:nvPr/>
        </p:nvSpPr>
        <p:spPr>
          <a:xfrm>
            <a:off x="4936558" y="5807631"/>
            <a:ext cx="1958741" cy="369332"/>
          </a:xfrm>
          <a:prstGeom prst="rect">
            <a:avLst/>
          </a:prstGeom>
          <a:solidFill>
            <a:schemeClr val="tx1"/>
          </a:solidFill>
        </p:spPr>
        <p:txBody>
          <a:bodyPr wrap="square" rtlCol="0">
            <a:spAutoFit/>
          </a:bodyPr>
          <a:lstStyle/>
          <a:p>
            <a:r>
              <a:rPr lang="en-GB" dirty="0">
                <a:solidFill>
                  <a:schemeClr val="bg1"/>
                </a:solidFill>
              </a:rPr>
              <a:t>Temperature/K</a:t>
            </a:r>
          </a:p>
        </p:txBody>
      </p:sp>
      <p:pic>
        <p:nvPicPr>
          <p:cNvPr id="3" name="Graphic 2">
            <a:extLst>
              <a:ext uri="{FF2B5EF4-FFF2-40B4-BE49-F238E27FC236}">
                <a16:creationId xmlns:a16="http://schemas.microsoft.com/office/drawing/2014/main" id="{2BAFA998-D2A3-4AFE-9BAC-1CF2EA5D1CD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812864" y="1317994"/>
            <a:ext cx="6796172" cy="5102774"/>
          </a:xfrm>
          <a:prstGeom prst="rect">
            <a:avLst/>
          </a:prstGeom>
        </p:spPr>
      </p:pic>
      <p:sp>
        <p:nvSpPr>
          <p:cNvPr id="10" name="Content Placeholder 2">
            <a:extLst>
              <a:ext uri="{FF2B5EF4-FFF2-40B4-BE49-F238E27FC236}">
                <a16:creationId xmlns:a16="http://schemas.microsoft.com/office/drawing/2014/main" id="{D1C29F5D-39D5-49CF-A806-7B27E71717E9}"/>
              </a:ext>
            </a:extLst>
          </p:cNvPr>
          <p:cNvSpPr txBox="1">
            <a:spLocks/>
          </p:cNvSpPr>
          <p:nvPr/>
        </p:nvSpPr>
        <p:spPr>
          <a:xfrm>
            <a:off x="864325" y="814537"/>
            <a:ext cx="11054225" cy="2614463"/>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dirty="0">
                <a:solidFill>
                  <a:schemeClr val="accent5">
                    <a:lumMod val="20000"/>
                    <a:lumOff val="80000"/>
                  </a:schemeClr>
                </a:solidFill>
              </a:rPr>
              <a:t>Temperature Profiles across the Core</a:t>
            </a:r>
            <a:endParaRPr lang="en-GB" baseline="30000" dirty="0">
              <a:solidFill>
                <a:schemeClr val="accent5">
                  <a:lumMod val="20000"/>
                  <a:lumOff val="80000"/>
                </a:schemeClr>
              </a:solidFill>
            </a:endParaRPr>
          </a:p>
        </p:txBody>
      </p:sp>
    </p:spTree>
    <p:extLst>
      <p:ext uri="{BB962C8B-B14F-4D97-AF65-F5344CB8AC3E}">
        <p14:creationId xmlns:p14="http://schemas.microsoft.com/office/powerpoint/2010/main" val="26117442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3B6D6-C0EF-407B-A048-2A97E3B4538F}"/>
              </a:ext>
            </a:extLst>
          </p:cNvPr>
          <p:cNvSpPr>
            <a:spLocks noGrp="1"/>
          </p:cNvSpPr>
          <p:nvPr>
            <p:ph type="title"/>
          </p:nvPr>
        </p:nvSpPr>
        <p:spPr>
          <a:xfrm>
            <a:off x="203286" y="-106641"/>
            <a:ext cx="10515600" cy="1325563"/>
          </a:xfrm>
        </p:spPr>
        <p:txBody>
          <a:bodyPr/>
          <a:lstStyle/>
          <a:p>
            <a:r>
              <a:rPr lang="en-GB" dirty="0">
                <a:solidFill>
                  <a:schemeClr val="accent4">
                    <a:lumMod val="75000"/>
                  </a:schemeClr>
                </a:solidFill>
              </a:rPr>
              <a:t> Summary of Examples</a:t>
            </a:r>
          </a:p>
        </p:txBody>
      </p:sp>
      <p:sp>
        <p:nvSpPr>
          <p:cNvPr id="3" name="Content Placeholder 2">
            <a:extLst>
              <a:ext uri="{FF2B5EF4-FFF2-40B4-BE49-F238E27FC236}">
                <a16:creationId xmlns:a16="http://schemas.microsoft.com/office/drawing/2014/main" id="{0919D6A1-58D4-438A-8025-D72715DF3CC5}"/>
              </a:ext>
            </a:extLst>
          </p:cNvPr>
          <p:cNvSpPr>
            <a:spLocks noGrp="1"/>
          </p:cNvSpPr>
          <p:nvPr>
            <p:ph idx="1"/>
          </p:nvPr>
        </p:nvSpPr>
        <p:spPr>
          <a:xfrm>
            <a:off x="838199" y="1037912"/>
            <a:ext cx="11054225" cy="2614463"/>
          </a:xfrm>
        </p:spPr>
        <p:txBody>
          <a:bodyPr>
            <a:noAutofit/>
          </a:bodyPr>
          <a:lstStyle/>
          <a:p>
            <a:r>
              <a:rPr lang="en-GB" dirty="0">
                <a:solidFill>
                  <a:schemeClr val="accent5">
                    <a:lumMod val="20000"/>
                    <a:lumOff val="80000"/>
                  </a:schemeClr>
                </a:solidFill>
              </a:rPr>
              <a:t>Partitioning of </a:t>
            </a:r>
            <a:r>
              <a:rPr lang="en-GB" baseline="30000" dirty="0">
                <a:solidFill>
                  <a:schemeClr val="accent5">
                    <a:lumMod val="20000"/>
                    <a:lumOff val="80000"/>
                  </a:schemeClr>
                </a:solidFill>
              </a:rPr>
              <a:t>26</a:t>
            </a:r>
            <a:r>
              <a:rPr lang="en-GB" dirty="0">
                <a:solidFill>
                  <a:schemeClr val="accent5">
                    <a:lumMod val="20000"/>
                    <a:lumOff val="80000"/>
                  </a:schemeClr>
                </a:solidFill>
              </a:rPr>
              <a:t>Al into the magma ocean leads to growth of a stably stratified layer at the top of the planetesimal’s core.</a:t>
            </a:r>
          </a:p>
          <a:p>
            <a:r>
              <a:rPr lang="en-GB" dirty="0">
                <a:solidFill>
                  <a:schemeClr val="accent5">
                    <a:lumMod val="20000"/>
                    <a:lumOff val="80000"/>
                  </a:schemeClr>
                </a:solidFill>
              </a:rPr>
              <a:t>This inhibits core convection and dynamo generation.</a:t>
            </a:r>
          </a:p>
          <a:p>
            <a:r>
              <a:rPr lang="en-GB" dirty="0">
                <a:solidFill>
                  <a:schemeClr val="accent5">
                    <a:lumMod val="20000"/>
                    <a:lumOff val="80000"/>
                  </a:schemeClr>
                </a:solidFill>
              </a:rPr>
              <a:t>Gradual accretion and core formation reduces the strength of this stratification and leads to early core convection and dynamo generation.</a:t>
            </a:r>
          </a:p>
          <a:p>
            <a:endParaRPr lang="en-GB" dirty="0">
              <a:solidFill>
                <a:schemeClr val="accent5">
                  <a:lumMod val="20000"/>
                  <a:lumOff val="80000"/>
                </a:schemeClr>
              </a:solidFill>
            </a:endParaRPr>
          </a:p>
          <a:p>
            <a:endParaRPr lang="en-GB" dirty="0">
              <a:solidFill>
                <a:schemeClr val="accent5">
                  <a:lumMod val="20000"/>
                  <a:lumOff val="80000"/>
                </a:schemeClr>
              </a:solidFill>
            </a:endParaRPr>
          </a:p>
          <a:p>
            <a:endParaRPr lang="en-GB" baseline="30000" dirty="0">
              <a:solidFill>
                <a:schemeClr val="accent5">
                  <a:lumMod val="20000"/>
                  <a:lumOff val="80000"/>
                </a:schemeClr>
              </a:solidFill>
            </a:endParaRPr>
          </a:p>
        </p:txBody>
      </p:sp>
      <p:sp>
        <p:nvSpPr>
          <p:cNvPr id="4" name="Slide Number Placeholder 3">
            <a:extLst>
              <a:ext uri="{FF2B5EF4-FFF2-40B4-BE49-F238E27FC236}">
                <a16:creationId xmlns:a16="http://schemas.microsoft.com/office/drawing/2014/main" id="{0C36FCA4-5E63-4AE5-AADA-6A220B160B33}"/>
              </a:ext>
            </a:extLst>
          </p:cNvPr>
          <p:cNvSpPr>
            <a:spLocks noGrp="1"/>
          </p:cNvSpPr>
          <p:nvPr>
            <p:ph type="sldNum" sz="quarter" idx="12"/>
          </p:nvPr>
        </p:nvSpPr>
        <p:spPr/>
        <p:txBody>
          <a:bodyPr/>
          <a:lstStyle/>
          <a:p>
            <a:pPr defTabSz="914377"/>
            <a:fld id="{EA18905D-721E-455B-87C8-C534DC3A9E32}" type="slidenum">
              <a:rPr lang="en-GB">
                <a:solidFill>
                  <a:prstClr val="white">
                    <a:tint val="75000"/>
                  </a:prstClr>
                </a:solidFill>
                <a:latin typeface="Calibri" panose="020F0502020204030204"/>
              </a:rPr>
              <a:pPr defTabSz="914377"/>
              <a:t>17</a:t>
            </a:fld>
            <a:endParaRPr lang="en-GB">
              <a:solidFill>
                <a:prstClr val="white">
                  <a:tint val="75000"/>
                </a:prstClr>
              </a:solidFill>
              <a:latin typeface="Calibri" panose="020F0502020204030204"/>
            </a:endParaRPr>
          </a:p>
        </p:txBody>
      </p:sp>
      <p:pic>
        <p:nvPicPr>
          <p:cNvPr id="5" name="Graphic 4">
            <a:extLst>
              <a:ext uri="{FF2B5EF4-FFF2-40B4-BE49-F238E27FC236}">
                <a16:creationId xmlns:a16="http://schemas.microsoft.com/office/drawing/2014/main" id="{E5D8AC1D-DD58-478D-8586-3D497C119CD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24331" y="3652375"/>
            <a:ext cx="3943244" cy="2960708"/>
          </a:xfrm>
          <a:prstGeom prst="rect">
            <a:avLst/>
          </a:prstGeom>
        </p:spPr>
      </p:pic>
      <p:pic>
        <p:nvPicPr>
          <p:cNvPr id="6" name="Graphic 5">
            <a:extLst>
              <a:ext uri="{FF2B5EF4-FFF2-40B4-BE49-F238E27FC236}">
                <a16:creationId xmlns:a16="http://schemas.microsoft.com/office/drawing/2014/main" id="{4D4F5982-B1BE-47A1-B70A-A938BF852DA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45905" y="3653883"/>
            <a:ext cx="3966028" cy="2959200"/>
          </a:xfrm>
          <a:prstGeom prst="rect">
            <a:avLst/>
          </a:prstGeom>
        </p:spPr>
      </p:pic>
    </p:spTree>
    <p:extLst>
      <p:ext uri="{BB962C8B-B14F-4D97-AF65-F5344CB8AC3E}">
        <p14:creationId xmlns:p14="http://schemas.microsoft.com/office/powerpoint/2010/main" val="34644338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3B6D6-C0EF-407B-A048-2A97E3B4538F}"/>
              </a:ext>
            </a:extLst>
          </p:cNvPr>
          <p:cNvSpPr>
            <a:spLocks noGrp="1"/>
          </p:cNvSpPr>
          <p:nvPr>
            <p:ph type="title"/>
          </p:nvPr>
        </p:nvSpPr>
        <p:spPr>
          <a:xfrm>
            <a:off x="263447" y="-120149"/>
            <a:ext cx="10515600" cy="1325563"/>
          </a:xfrm>
        </p:spPr>
        <p:txBody>
          <a:bodyPr/>
          <a:lstStyle/>
          <a:p>
            <a:r>
              <a:rPr lang="en-GB" dirty="0">
                <a:solidFill>
                  <a:schemeClr val="accent4">
                    <a:lumMod val="75000"/>
                  </a:schemeClr>
                </a:solidFill>
              </a:rPr>
              <a:t>Thermal Dynamo Generation Requirements</a:t>
            </a:r>
          </a:p>
        </p:txBody>
      </p:sp>
      <p:sp>
        <p:nvSpPr>
          <p:cNvPr id="4" name="Slide Number Placeholder 3">
            <a:extLst>
              <a:ext uri="{FF2B5EF4-FFF2-40B4-BE49-F238E27FC236}">
                <a16:creationId xmlns:a16="http://schemas.microsoft.com/office/drawing/2014/main" id="{03DB30EF-6A12-44B5-BB96-F176F39AEC54}"/>
              </a:ext>
            </a:extLst>
          </p:cNvPr>
          <p:cNvSpPr>
            <a:spLocks noGrp="1"/>
          </p:cNvSpPr>
          <p:nvPr>
            <p:ph type="sldNum" sz="quarter" idx="12"/>
          </p:nvPr>
        </p:nvSpPr>
        <p:spPr/>
        <p:txBody>
          <a:bodyPr/>
          <a:lstStyle/>
          <a:p>
            <a:pPr defTabSz="914377"/>
            <a:fld id="{EA18905D-721E-455B-87C8-C534DC3A9E32}" type="slidenum">
              <a:rPr lang="en-GB">
                <a:solidFill>
                  <a:prstClr val="white">
                    <a:tint val="75000"/>
                  </a:prstClr>
                </a:solidFill>
                <a:latin typeface="Calibri" panose="020F0502020204030204"/>
              </a:rPr>
              <a:pPr defTabSz="914377"/>
              <a:t>18</a:t>
            </a:fld>
            <a:endParaRPr lang="en-GB">
              <a:solidFill>
                <a:prstClr val="white">
                  <a:tint val="75000"/>
                </a:prstClr>
              </a:solidFill>
              <a:latin typeface="Calibri" panose="020F0502020204030204"/>
            </a:endParaRPr>
          </a:p>
        </p:txBody>
      </p:sp>
      <p:pic>
        <p:nvPicPr>
          <p:cNvPr id="5" name="Content Placeholder 4">
            <a:extLst>
              <a:ext uri="{FF2B5EF4-FFF2-40B4-BE49-F238E27FC236}">
                <a16:creationId xmlns:a16="http://schemas.microsoft.com/office/drawing/2014/main" id="{E68F2BA9-0078-4D2A-8D7C-78682331F5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0205" y="966455"/>
            <a:ext cx="6944744" cy="5691080"/>
          </a:xfrm>
          <a:prstGeom prst="rect">
            <a:avLst/>
          </a:prstGeom>
        </p:spPr>
      </p:pic>
    </p:spTree>
    <p:extLst>
      <p:ext uri="{BB962C8B-B14F-4D97-AF65-F5344CB8AC3E}">
        <p14:creationId xmlns:p14="http://schemas.microsoft.com/office/powerpoint/2010/main" val="4441802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3B6D6-C0EF-407B-A048-2A97E3B4538F}"/>
              </a:ext>
            </a:extLst>
          </p:cNvPr>
          <p:cNvSpPr>
            <a:spLocks noGrp="1"/>
          </p:cNvSpPr>
          <p:nvPr>
            <p:ph type="title"/>
          </p:nvPr>
        </p:nvSpPr>
        <p:spPr>
          <a:xfrm>
            <a:off x="263447" y="-120149"/>
            <a:ext cx="10515600" cy="1325563"/>
          </a:xfrm>
        </p:spPr>
        <p:txBody>
          <a:bodyPr/>
          <a:lstStyle/>
          <a:p>
            <a:r>
              <a:rPr lang="en-GB" dirty="0">
                <a:solidFill>
                  <a:schemeClr val="accent4">
                    <a:lumMod val="75000"/>
                  </a:schemeClr>
                </a:solidFill>
              </a:rPr>
              <a:t>Thermal Dynamo Generation Requirements</a:t>
            </a:r>
          </a:p>
        </p:txBody>
      </p:sp>
      <p:sp>
        <p:nvSpPr>
          <p:cNvPr id="4" name="Slide Number Placeholder 3">
            <a:extLst>
              <a:ext uri="{FF2B5EF4-FFF2-40B4-BE49-F238E27FC236}">
                <a16:creationId xmlns:a16="http://schemas.microsoft.com/office/drawing/2014/main" id="{03DB30EF-6A12-44B5-BB96-F176F39AEC54}"/>
              </a:ext>
            </a:extLst>
          </p:cNvPr>
          <p:cNvSpPr>
            <a:spLocks noGrp="1"/>
          </p:cNvSpPr>
          <p:nvPr>
            <p:ph type="sldNum" sz="quarter" idx="12"/>
          </p:nvPr>
        </p:nvSpPr>
        <p:spPr/>
        <p:txBody>
          <a:bodyPr/>
          <a:lstStyle/>
          <a:p>
            <a:pPr defTabSz="914377"/>
            <a:fld id="{EA18905D-721E-455B-87C8-C534DC3A9E32}" type="slidenum">
              <a:rPr lang="en-GB">
                <a:solidFill>
                  <a:prstClr val="white">
                    <a:tint val="75000"/>
                  </a:prstClr>
                </a:solidFill>
                <a:latin typeface="Calibri" panose="020F0502020204030204"/>
              </a:rPr>
              <a:pPr defTabSz="914377"/>
              <a:t>19</a:t>
            </a:fld>
            <a:endParaRPr lang="en-GB">
              <a:solidFill>
                <a:prstClr val="white">
                  <a:tint val="75000"/>
                </a:prstClr>
              </a:solidFill>
              <a:latin typeface="Calibri" panose="020F0502020204030204"/>
            </a:endParaRPr>
          </a:p>
        </p:txBody>
      </p:sp>
      <p:pic>
        <p:nvPicPr>
          <p:cNvPr id="5" name="Content Placeholder 4">
            <a:extLst>
              <a:ext uri="{FF2B5EF4-FFF2-40B4-BE49-F238E27FC236}">
                <a16:creationId xmlns:a16="http://schemas.microsoft.com/office/drawing/2014/main" id="{E68F2BA9-0078-4D2A-8D7C-78682331F5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0205" y="966455"/>
            <a:ext cx="6944744" cy="5691080"/>
          </a:xfrm>
          <a:prstGeom prst="rect">
            <a:avLst/>
          </a:prstGeom>
        </p:spPr>
      </p:pic>
      <p:cxnSp>
        <p:nvCxnSpPr>
          <p:cNvPr id="6" name="Straight Connector 5">
            <a:extLst>
              <a:ext uri="{FF2B5EF4-FFF2-40B4-BE49-F238E27FC236}">
                <a16:creationId xmlns:a16="http://schemas.microsoft.com/office/drawing/2014/main" id="{063713DC-8914-4BC3-BF1E-EF40D875EAF2}"/>
              </a:ext>
            </a:extLst>
          </p:cNvPr>
          <p:cNvCxnSpPr>
            <a:cxnSpLocks/>
          </p:cNvCxnSpPr>
          <p:nvPr/>
        </p:nvCxnSpPr>
        <p:spPr>
          <a:xfrm>
            <a:off x="3272589" y="2672506"/>
            <a:ext cx="1221667" cy="5856"/>
          </a:xfrm>
          <a:prstGeom prst="line">
            <a:avLst/>
          </a:prstGeom>
          <a:ln w="19050">
            <a:solidFill>
              <a:srgbClr val="92D050"/>
            </a:solidFill>
            <a:prstDash val="dash"/>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298A2644-57CA-4434-B321-CBD35A4B610C}"/>
              </a:ext>
            </a:extLst>
          </p:cNvPr>
          <p:cNvCxnSpPr>
            <a:cxnSpLocks/>
          </p:cNvCxnSpPr>
          <p:nvPr/>
        </p:nvCxnSpPr>
        <p:spPr>
          <a:xfrm flipV="1">
            <a:off x="4473769" y="1205414"/>
            <a:ext cx="2101489" cy="1467092"/>
          </a:xfrm>
          <a:prstGeom prst="line">
            <a:avLst/>
          </a:prstGeom>
          <a:ln w="19050">
            <a:solidFill>
              <a:srgbClr val="92D050"/>
            </a:solidFill>
            <a:prstDash val="dash"/>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F47EF316-4787-43E7-8EDF-39B151CFAC7B}"/>
              </a:ext>
            </a:extLst>
          </p:cNvPr>
          <p:cNvSpPr txBox="1"/>
          <p:nvPr/>
        </p:nvSpPr>
        <p:spPr>
          <a:xfrm>
            <a:off x="3682907" y="1671662"/>
            <a:ext cx="1350050" cy="461665"/>
          </a:xfrm>
          <a:prstGeom prst="rect">
            <a:avLst/>
          </a:prstGeom>
          <a:noFill/>
        </p:spPr>
        <p:txBody>
          <a:bodyPr wrap="none" rtlCol="0">
            <a:spAutoFit/>
          </a:bodyPr>
          <a:lstStyle/>
          <a:p>
            <a:pPr defTabSz="914377"/>
            <a:r>
              <a:rPr lang="en-GB" sz="2400" dirty="0">
                <a:solidFill>
                  <a:srgbClr val="FFBD47">
                    <a:lumMod val="20000"/>
                    <a:lumOff val="80000"/>
                  </a:srgbClr>
                </a:solidFill>
                <a:latin typeface="Calibri" panose="020F0502020204030204"/>
              </a:rPr>
              <a:t>Dynamos</a:t>
            </a:r>
          </a:p>
        </p:txBody>
      </p:sp>
    </p:spTree>
    <p:extLst>
      <p:ext uri="{BB962C8B-B14F-4D97-AF65-F5344CB8AC3E}">
        <p14:creationId xmlns:p14="http://schemas.microsoft.com/office/powerpoint/2010/main" val="31881835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3B6D6-C0EF-407B-A048-2A97E3B4538F}"/>
              </a:ext>
            </a:extLst>
          </p:cNvPr>
          <p:cNvSpPr>
            <a:spLocks noGrp="1"/>
          </p:cNvSpPr>
          <p:nvPr>
            <p:ph type="title"/>
          </p:nvPr>
        </p:nvSpPr>
        <p:spPr>
          <a:xfrm>
            <a:off x="257467" y="-121479"/>
            <a:ext cx="10515600" cy="1325563"/>
          </a:xfrm>
        </p:spPr>
        <p:txBody>
          <a:bodyPr/>
          <a:lstStyle/>
          <a:p>
            <a:r>
              <a:rPr lang="en-GB" dirty="0">
                <a:solidFill>
                  <a:schemeClr val="accent4">
                    <a:lumMod val="75000"/>
                  </a:schemeClr>
                </a:solidFill>
              </a:rPr>
              <a:t>Introduction</a:t>
            </a:r>
          </a:p>
        </p:txBody>
      </p:sp>
      <p:sp>
        <p:nvSpPr>
          <p:cNvPr id="3" name="Content Placeholder 2">
            <a:extLst>
              <a:ext uri="{FF2B5EF4-FFF2-40B4-BE49-F238E27FC236}">
                <a16:creationId xmlns:a16="http://schemas.microsoft.com/office/drawing/2014/main" id="{0919D6A1-58D4-438A-8025-D72715DF3CC5}"/>
              </a:ext>
            </a:extLst>
          </p:cNvPr>
          <p:cNvSpPr>
            <a:spLocks noGrp="1"/>
          </p:cNvSpPr>
          <p:nvPr>
            <p:ph idx="1"/>
          </p:nvPr>
        </p:nvSpPr>
        <p:spPr>
          <a:xfrm>
            <a:off x="723247" y="926705"/>
            <a:ext cx="10515600" cy="4351339"/>
          </a:xfrm>
        </p:spPr>
        <p:txBody>
          <a:bodyPr/>
          <a:lstStyle/>
          <a:p>
            <a:r>
              <a:rPr lang="en-GB" dirty="0">
                <a:solidFill>
                  <a:schemeClr val="accent5">
                    <a:lumMod val="20000"/>
                    <a:lumOff val="80000"/>
                  </a:schemeClr>
                </a:solidFill>
              </a:rPr>
              <a:t>The meteorite paleomagnetic record suggests that differentiated planetesimals generated dynamos driven by thermal convection in their cores alone.</a:t>
            </a:r>
          </a:p>
          <a:p>
            <a:r>
              <a:rPr lang="en-GB" dirty="0">
                <a:solidFill>
                  <a:schemeClr val="accent5">
                    <a:lumMod val="20000"/>
                    <a:lumOff val="80000"/>
                  </a:schemeClr>
                </a:solidFill>
              </a:rPr>
              <a:t>The timing and duration of these fields have been used to constrain parent body radii and accretion timing (e.g. Bryson et al., 2019)</a:t>
            </a:r>
          </a:p>
          <a:p>
            <a:r>
              <a:rPr lang="en-GB" dirty="0">
                <a:solidFill>
                  <a:schemeClr val="accent5">
                    <a:lumMod val="20000"/>
                    <a:lumOff val="80000"/>
                  </a:schemeClr>
                </a:solidFill>
              </a:rPr>
              <a:t>We build on these previous studies by considering the effect of gradual accretion and differentiation on a planetesimal’s ability to generate a thermal dynamo.</a:t>
            </a:r>
          </a:p>
          <a:p>
            <a:pPr marL="0" indent="0">
              <a:buNone/>
            </a:pPr>
            <a:endParaRPr lang="en-GB" dirty="0">
              <a:solidFill>
                <a:schemeClr val="accent5">
                  <a:lumMod val="20000"/>
                  <a:lumOff val="80000"/>
                </a:schemeClr>
              </a:solidFill>
            </a:endParaRPr>
          </a:p>
        </p:txBody>
      </p:sp>
      <p:sp>
        <p:nvSpPr>
          <p:cNvPr id="4" name="Slide Number Placeholder 3">
            <a:extLst>
              <a:ext uri="{FF2B5EF4-FFF2-40B4-BE49-F238E27FC236}">
                <a16:creationId xmlns:a16="http://schemas.microsoft.com/office/drawing/2014/main" id="{F5F9CDD5-0E77-40FC-9575-5E11187A59B3}"/>
              </a:ext>
            </a:extLst>
          </p:cNvPr>
          <p:cNvSpPr>
            <a:spLocks noGrp="1"/>
          </p:cNvSpPr>
          <p:nvPr>
            <p:ph type="sldNum" sz="quarter" idx="12"/>
          </p:nvPr>
        </p:nvSpPr>
        <p:spPr>
          <a:xfrm>
            <a:off x="8610600" y="6356352"/>
            <a:ext cx="2743200" cy="365125"/>
          </a:xfrm>
        </p:spPr>
        <p:txBody>
          <a:bodyPr/>
          <a:lstStyle/>
          <a:p>
            <a:pPr defTabSz="914377"/>
            <a:fld id="{EA18905D-721E-455B-87C8-C534DC3A9E32}" type="slidenum">
              <a:rPr lang="en-GB">
                <a:solidFill>
                  <a:prstClr val="white">
                    <a:tint val="75000"/>
                  </a:prstClr>
                </a:solidFill>
                <a:latin typeface="Calibri" panose="020F0502020204030204"/>
              </a:rPr>
              <a:pPr defTabSz="914377"/>
              <a:t>2</a:t>
            </a:fld>
            <a:endParaRPr lang="en-GB">
              <a:solidFill>
                <a:prstClr val="white">
                  <a:tint val="75000"/>
                </a:prstClr>
              </a:solidFill>
              <a:latin typeface="Calibri" panose="020F0502020204030204"/>
            </a:endParaRPr>
          </a:p>
        </p:txBody>
      </p:sp>
    </p:spTree>
    <p:extLst>
      <p:ext uri="{BB962C8B-B14F-4D97-AF65-F5344CB8AC3E}">
        <p14:creationId xmlns:p14="http://schemas.microsoft.com/office/powerpoint/2010/main" val="36643616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3B6D6-C0EF-407B-A048-2A97E3B4538F}"/>
              </a:ext>
            </a:extLst>
          </p:cNvPr>
          <p:cNvSpPr>
            <a:spLocks noGrp="1"/>
          </p:cNvSpPr>
          <p:nvPr>
            <p:ph type="title"/>
          </p:nvPr>
        </p:nvSpPr>
        <p:spPr>
          <a:xfrm>
            <a:off x="263446" y="-130698"/>
            <a:ext cx="10515600" cy="1325563"/>
          </a:xfrm>
        </p:spPr>
        <p:txBody>
          <a:bodyPr/>
          <a:lstStyle/>
          <a:p>
            <a:r>
              <a:rPr lang="en-GB" dirty="0">
                <a:solidFill>
                  <a:schemeClr val="accent4">
                    <a:lumMod val="75000"/>
                  </a:schemeClr>
                </a:solidFill>
              </a:rPr>
              <a:t>Effect of Accretion Start Time and Duration</a:t>
            </a:r>
          </a:p>
        </p:txBody>
      </p:sp>
      <p:sp>
        <p:nvSpPr>
          <p:cNvPr id="4" name="Slide Number Placeholder 3">
            <a:extLst>
              <a:ext uri="{FF2B5EF4-FFF2-40B4-BE49-F238E27FC236}">
                <a16:creationId xmlns:a16="http://schemas.microsoft.com/office/drawing/2014/main" id="{03DB30EF-6A12-44B5-BB96-F176F39AEC54}"/>
              </a:ext>
            </a:extLst>
          </p:cNvPr>
          <p:cNvSpPr>
            <a:spLocks noGrp="1"/>
          </p:cNvSpPr>
          <p:nvPr>
            <p:ph type="sldNum" sz="quarter" idx="12"/>
          </p:nvPr>
        </p:nvSpPr>
        <p:spPr/>
        <p:txBody>
          <a:bodyPr/>
          <a:lstStyle/>
          <a:p>
            <a:pPr defTabSz="914377"/>
            <a:fld id="{EA18905D-721E-455B-87C8-C534DC3A9E32}" type="slidenum">
              <a:rPr lang="en-GB">
                <a:solidFill>
                  <a:prstClr val="white">
                    <a:tint val="75000"/>
                  </a:prstClr>
                </a:solidFill>
                <a:latin typeface="Calibri" panose="020F0502020204030204"/>
              </a:rPr>
              <a:pPr defTabSz="914377"/>
              <a:t>20</a:t>
            </a:fld>
            <a:endParaRPr lang="en-GB">
              <a:solidFill>
                <a:prstClr val="white">
                  <a:tint val="75000"/>
                </a:prstClr>
              </a:solidFill>
              <a:latin typeface="Calibri" panose="020F0502020204030204"/>
            </a:endParaRPr>
          </a:p>
        </p:txBody>
      </p:sp>
      <p:sp>
        <p:nvSpPr>
          <p:cNvPr id="12" name="TextBox 11">
            <a:extLst>
              <a:ext uri="{FF2B5EF4-FFF2-40B4-BE49-F238E27FC236}">
                <a16:creationId xmlns:a16="http://schemas.microsoft.com/office/drawing/2014/main" id="{AB6D5075-A713-41E6-96BA-BA0A42F8186A}"/>
              </a:ext>
            </a:extLst>
          </p:cNvPr>
          <p:cNvSpPr txBox="1"/>
          <p:nvPr/>
        </p:nvSpPr>
        <p:spPr>
          <a:xfrm>
            <a:off x="2994478" y="793645"/>
            <a:ext cx="6706323" cy="461665"/>
          </a:xfrm>
          <a:prstGeom prst="rect">
            <a:avLst/>
          </a:prstGeom>
          <a:noFill/>
        </p:spPr>
        <p:txBody>
          <a:bodyPr wrap="none" rtlCol="0">
            <a:spAutoFit/>
          </a:bodyPr>
          <a:lstStyle/>
          <a:p>
            <a:pPr defTabSz="914377"/>
            <a:r>
              <a:rPr lang="en-GB" sz="2400" dirty="0">
                <a:solidFill>
                  <a:srgbClr val="CC9900">
                    <a:lumMod val="20000"/>
                    <a:lumOff val="80000"/>
                  </a:srgbClr>
                </a:solidFill>
                <a:latin typeface="Calibri" panose="020F0502020204030204"/>
              </a:rPr>
              <a:t>Now only looking at bodies with core radius &gt;200km</a:t>
            </a:r>
          </a:p>
        </p:txBody>
      </p:sp>
      <p:pic>
        <p:nvPicPr>
          <p:cNvPr id="5" name="Picture 4">
            <a:extLst>
              <a:ext uri="{FF2B5EF4-FFF2-40B4-BE49-F238E27FC236}">
                <a16:creationId xmlns:a16="http://schemas.microsoft.com/office/drawing/2014/main" id="{1C83CD54-2E22-4484-83AD-626B5064FA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6065" y="1441431"/>
            <a:ext cx="4643512" cy="4975366"/>
          </a:xfrm>
          <a:prstGeom prst="rect">
            <a:avLst/>
          </a:prstGeom>
        </p:spPr>
      </p:pic>
      <p:pic>
        <p:nvPicPr>
          <p:cNvPr id="7" name="Picture 6">
            <a:extLst>
              <a:ext uri="{FF2B5EF4-FFF2-40B4-BE49-F238E27FC236}">
                <a16:creationId xmlns:a16="http://schemas.microsoft.com/office/drawing/2014/main" id="{7250456F-37CF-4E3B-813F-E74D58131D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224" y="1381152"/>
            <a:ext cx="4640712" cy="4975200"/>
          </a:xfrm>
          <a:prstGeom prst="rect">
            <a:avLst/>
          </a:prstGeom>
        </p:spPr>
      </p:pic>
    </p:spTree>
    <p:extLst>
      <p:ext uri="{BB962C8B-B14F-4D97-AF65-F5344CB8AC3E}">
        <p14:creationId xmlns:p14="http://schemas.microsoft.com/office/powerpoint/2010/main" val="34424105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3B6D6-C0EF-407B-A048-2A97E3B4538F}"/>
              </a:ext>
            </a:extLst>
          </p:cNvPr>
          <p:cNvSpPr>
            <a:spLocks noGrp="1"/>
          </p:cNvSpPr>
          <p:nvPr>
            <p:ph type="title"/>
          </p:nvPr>
        </p:nvSpPr>
        <p:spPr>
          <a:xfrm>
            <a:off x="263446" y="-130698"/>
            <a:ext cx="10515600" cy="1325563"/>
          </a:xfrm>
        </p:spPr>
        <p:txBody>
          <a:bodyPr/>
          <a:lstStyle/>
          <a:p>
            <a:r>
              <a:rPr lang="en-GB" dirty="0">
                <a:solidFill>
                  <a:schemeClr val="accent4">
                    <a:lumMod val="75000"/>
                  </a:schemeClr>
                </a:solidFill>
              </a:rPr>
              <a:t>Dynamo Start and End Timing</a:t>
            </a:r>
          </a:p>
        </p:txBody>
      </p:sp>
      <p:sp>
        <p:nvSpPr>
          <p:cNvPr id="4" name="Slide Number Placeholder 3">
            <a:extLst>
              <a:ext uri="{FF2B5EF4-FFF2-40B4-BE49-F238E27FC236}">
                <a16:creationId xmlns:a16="http://schemas.microsoft.com/office/drawing/2014/main" id="{03DB30EF-6A12-44B5-BB96-F176F39AEC54}"/>
              </a:ext>
            </a:extLst>
          </p:cNvPr>
          <p:cNvSpPr>
            <a:spLocks noGrp="1"/>
          </p:cNvSpPr>
          <p:nvPr>
            <p:ph type="sldNum" sz="quarter" idx="12"/>
          </p:nvPr>
        </p:nvSpPr>
        <p:spPr/>
        <p:txBody>
          <a:bodyPr/>
          <a:lstStyle/>
          <a:p>
            <a:pPr defTabSz="914377"/>
            <a:fld id="{EA18905D-721E-455B-87C8-C534DC3A9E32}" type="slidenum">
              <a:rPr lang="en-GB">
                <a:solidFill>
                  <a:prstClr val="white">
                    <a:tint val="75000"/>
                  </a:prstClr>
                </a:solidFill>
                <a:latin typeface="Calibri" panose="020F0502020204030204"/>
              </a:rPr>
              <a:pPr defTabSz="914377"/>
              <a:t>21</a:t>
            </a:fld>
            <a:endParaRPr lang="en-GB">
              <a:solidFill>
                <a:prstClr val="white">
                  <a:tint val="75000"/>
                </a:prstClr>
              </a:solidFill>
              <a:latin typeface="Calibri" panose="020F0502020204030204"/>
            </a:endParaRPr>
          </a:p>
        </p:txBody>
      </p:sp>
      <p:pic>
        <p:nvPicPr>
          <p:cNvPr id="6" name="Picture 5">
            <a:extLst>
              <a:ext uri="{FF2B5EF4-FFF2-40B4-BE49-F238E27FC236}">
                <a16:creationId xmlns:a16="http://schemas.microsoft.com/office/drawing/2014/main" id="{53FBEE7C-195E-4BB6-B6F9-18151C4910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7645" y="1273240"/>
            <a:ext cx="4423138" cy="4843212"/>
          </a:xfrm>
          <a:prstGeom prst="rect">
            <a:avLst/>
          </a:prstGeom>
        </p:spPr>
      </p:pic>
      <p:pic>
        <p:nvPicPr>
          <p:cNvPr id="9" name="Picture 8">
            <a:extLst>
              <a:ext uri="{FF2B5EF4-FFF2-40B4-BE49-F238E27FC236}">
                <a16:creationId xmlns:a16="http://schemas.microsoft.com/office/drawing/2014/main" id="{D288F483-EB27-4F96-936A-4A9CBAA51A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2325" y="1273240"/>
            <a:ext cx="4422030" cy="4842000"/>
          </a:xfrm>
          <a:prstGeom prst="rect">
            <a:avLst/>
          </a:prstGeom>
        </p:spPr>
      </p:pic>
    </p:spTree>
    <p:extLst>
      <p:ext uri="{BB962C8B-B14F-4D97-AF65-F5344CB8AC3E}">
        <p14:creationId xmlns:p14="http://schemas.microsoft.com/office/powerpoint/2010/main" val="12305933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3B6D6-C0EF-407B-A048-2A97E3B4538F}"/>
              </a:ext>
            </a:extLst>
          </p:cNvPr>
          <p:cNvSpPr>
            <a:spLocks noGrp="1"/>
          </p:cNvSpPr>
          <p:nvPr>
            <p:ph type="title"/>
          </p:nvPr>
        </p:nvSpPr>
        <p:spPr>
          <a:xfrm>
            <a:off x="311573" y="176107"/>
            <a:ext cx="10515600" cy="1325563"/>
          </a:xfrm>
        </p:spPr>
        <p:txBody>
          <a:bodyPr/>
          <a:lstStyle/>
          <a:p>
            <a:r>
              <a:rPr lang="en-GB" dirty="0">
                <a:solidFill>
                  <a:schemeClr val="accent4">
                    <a:lumMod val="75000"/>
                  </a:schemeClr>
                </a:solidFill>
              </a:rPr>
              <a:t>Conclusions</a:t>
            </a:r>
          </a:p>
        </p:txBody>
      </p:sp>
      <p:sp>
        <p:nvSpPr>
          <p:cNvPr id="3" name="Content Placeholder 2">
            <a:extLst>
              <a:ext uri="{FF2B5EF4-FFF2-40B4-BE49-F238E27FC236}">
                <a16:creationId xmlns:a16="http://schemas.microsoft.com/office/drawing/2014/main" id="{0919D6A1-58D4-438A-8025-D72715DF3CC5}"/>
              </a:ext>
            </a:extLst>
          </p:cNvPr>
          <p:cNvSpPr>
            <a:spLocks noGrp="1"/>
          </p:cNvSpPr>
          <p:nvPr>
            <p:ph idx="1"/>
          </p:nvPr>
        </p:nvSpPr>
        <p:spPr>
          <a:xfrm>
            <a:off x="838200" y="1344721"/>
            <a:ext cx="10515600" cy="5011631"/>
          </a:xfrm>
        </p:spPr>
        <p:txBody>
          <a:bodyPr>
            <a:noAutofit/>
          </a:bodyPr>
          <a:lstStyle/>
          <a:p>
            <a:r>
              <a:rPr lang="en-GB" dirty="0">
                <a:solidFill>
                  <a:schemeClr val="accent5">
                    <a:lumMod val="20000"/>
                    <a:lumOff val="80000"/>
                  </a:schemeClr>
                </a:solidFill>
              </a:rPr>
              <a:t>Dynamo generation by thermal convection requires a core radius of &gt;200km.</a:t>
            </a:r>
          </a:p>
          <a:p>
            <a:r>
              <a:rPr lang="en-GB" dirty="0">
                <a:solidFill>
                  <a:schemeClr val="accent5">
                    <a:lumMod val="20000"/>
                    <a:lumOff val="80000"/>
                  </a:schemeClr>
                </a:solidFill>
              </a:rPr>
              <a:t>We also require accretion durations of &gt;100kyr and addition of &gt;250km of material during accretion.</a:t>
            </a:r>
          </a:p>
          <a:p>
            <a:r>
              <a:rPr lang="en-GB" dirty="0">
                <a:solidFill>
                  <a:schemeClr val="accent5">
                    <a:lumMod val="20000"/>
                    <a:lumOff val="80000"/>
                  </a:schemeClr>
                </a:solidFill>
              </a:rPr>
              <a:t>These planetesimals avoid developing a thick, stable stratification at the top of their cores.</a:t>
            </a:r>
          </a:p>
          <a:p>
            <a:r>
              <a:rPr lang="en-GB" dirty="0">
                <a:solidFill>
                  <a:schemeClr val="accent5">
                    <a:lumMod val="20000"/>
                    <a:lumOff val="80000"/>
                  </a:schemeClr>
                </a:solidFill>
              </a:rPr>
              <a:t>These early dynamo fields may allow us to directly constrain planetesimal accretion rates.</a:t>
            </a:r>
          </a:p>
          <a:p>
            <a:r>
              <a:rPr lang="en-GB" dirty="0">
                <a:solidFill>
                  <a:schemeClr val="accent5">
                    <a:lumMod val="20000"/>
                    <a:lumOff val="80000"/>
                  </a:schemeClr>
                </a:solidFill>
              </a:rPr>
              <a:t>Further work: direct comparison to paleomagnetic record, look at different range of accretion laws, more detailed characterisation of dynamo fields.</a:t>
            </a:r>
          </a:p>
          <a:p>
            <a:endParaRPr lang="en-GB" baseline="30000" dirty="0">
              <a:solidFill>
                <a:schemeClr val="accent5">
                  <a:lumMod val="20000"/>
                  <a:lumOff val="80000"/>
                </a:schemeClr>
              </a:solidFill>
            </a:endParaRPr>
          </a:p>
        </p:txBody>
      </p:sp>
      <p:sp>
        <p:nvSpPr>
          <p:cNvPr id="4" name="Slide Number Placeholder 3">
            <a:extLst>
              <a:ext uri="{FF2B5EF4-FFF2-40B4-BE49-F238E27FC236}">
                <a16:creationId xmlns:a16="http://schemas.microsoft.com/office/drawing/2014/main" id="{0C36FCA4-5E63-4AE5-AADA-6A220B160B33}"/>
              </a:ext>
            </a:extLst>
          </p:cNvPr>
          <p:cNvSpPr>
            <a:spLocks noGrp="1"/>
          </p:cNvSpPr>
          <p:nvPr>
            <p:ph type="sldNum" sz="quarter" idx="12"/>
          </p:nvPr>
        </p:nvSpPr>
        <p:spPr/>
        <p:txBody>
          <a:bodyPr/>
          <a:lstStyle/>
          <a:p>
            <a:pPr defTabSz="914377"/>
            <a:fld id="{EA18905D-721E-455B-87C8-C534DC3A9E32}" type="slidenum">
              <a:rPr lang="en-GB">
                <a:solidFill>
                  <a:prstClr val="white">
                    <a:tint val="75000"/>
                  </a:prstClr>
                </a:solidFill>
                <a:latin typeface="Calibri" panose="020F0502020204030204"/>
              </a:rPr>
              <a:pPr defTabSz="914377"/>
              <a:t>22</a:t>
            </a:fld>
            <a:endParaRPr lang="en-GB">
              <a:solidFill>
                <a:prstClr val="white">
                  <a:tint val="75000"/>
                </a:prstClr>
              </a:solidFill>
              <a:latin typeface="Calibri" panose="020F0502020204030204"/>
            </a:endParaRPr>
          </a:p>
        </p:txBody>
      </p:sp>
    </p:spTree>
    <p:extLst>
      <p:ext uri="{BB962C8B-B14F-4D97-AF65-F5344CB8AC3E}">
        <p14:creationId xmlns:p14="http://schemas.microsoft.com/office/powerpoint/2010/main" val="12649211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3B6D6-C0EF-407B-A048-2A97E3B4538F}"/>
              </a:ext>
            </a:extLst>
          </p:cNvPr>
          <p:cNvSpPr>
            <a:spLocks noGrp="1"/>
          </p:cNvSpPr>
          <p:nvPr>
            <p:ph type="title"/>
          </p:nvPr>
        </p:nvSpPr>
        <p:spPr>
          <a:xfrm>
            <a:off x="241231" y="-137711"/>
            <a:ext cx="10515600" cy="1325563"/>
          </a:xfrm>
        </p:spPr>
        <p:txBody>
          <a:bodyPr/>
          <a:lstStyle/>
          <a:p>
            <a:r>
              <a:rPr lang="en-GB" dirty="0">
                <a:solidFill>
                  <a:schemeClr val="accent4">
                    <a:lumMod val="75000"/>
                  </a:schemeClr>
                </a:solidFill>
              </a:rPr>
              <a:t>Chondrites</a:t>
            </a:r>
          </a:p>
        </p:txBody>
      </p:sp>
      <p:pic>
        <p:nvPicPr>
          <p:cNvPr id="6" name="Picture 5">
            <a:extLst>
              <a:ext uri="{FF2B5EF4-FFF2-40B4-BE49-F238E27FC236}">
                <a16:creationId xmlns:a16="http://schemas.microsoft.com/office/drawing/2014/main" id="{D6180AD4-CA19-42FB-8CCB-C466E346C6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2721" y="1208929"/>
            <a:ext cx="5378027" cy="5083916"/>
          </a:xfrm>
          <a:prstGeom prst="rect">
            <a:avLst/>
          </a:prstGeom>
        </p:spPr>
      </p:pic>
      <p:sp>
        <p:nvSpPr>
          <p:cNvPr id="4" name="TextBox 3">
            <a:extLst>
              <a:ext uri="{FF2B5EF4-FFF2-40B4-BE49-F238E27FC236}">
                <a16:creationId xmlns:a16="http://schemas.microsoft.com/office/drawing/2014/main" id="{A5779DF6-80B4-45F9-A8A6-B26FC70FA983}"/>
              </a:ext>
            </a:extLst>
          </p:cNvPr>
          <p:cNvSpPr txBox="1"/>
          <p:nvPr/>
        </p:nvSpPr>
        <p:spPr>
          <a:xfrm>
            <a:off x="8746957" y="5884898"/>
            <a:ext cx="5398171" cy="461665"/>
          </a:xfrm>
          <a:prstGeom prst="rect">
            <a:avLst/>
          </a:prstGeom>
          <a:noFill/>
        </p:spPr>
        <p:txBody>
          <a:bodyPr wrap="square" rtlCol="0">
            <a:spAutoFit/>
          </a:bodyPr>
          <a:lstStyle/>
          <a:p>
            <a:pPr defTabSz="914377"/>
            <a:r>
              <a:rPr lang="en-GB" sz="2400" dirty="0">
                <a:solidFill>
                  <a:srgbClr val="FFBD47">
                    <a:lumMod val="20000"/>
                    <a:lumOff val="80000"/>
                  </a:srgbClr>
                </a:solidFill>
                <a:latin typeface="Calibri" panose="020F0502020204030204"/>
              </a:rPr>
              <a:t>Allende, CV3</a:t>
            </a:r>
          </a:p>
        </p:txBody>
      </p:sp>
      <p:sp>
        <p:nvSpPr>
          <p:cNvPr id="11" name="Slide Number Placeholder 10">
            <a:extLst>
              <a:ext uri="{FF2B5EF4-FFF2-40B4-BE49-F238E27FC236}">
                <a16:creationId xmlns:a16="http://schemas.microsoft.com/office/drawing/2014/main" id="{C796B41F-87C7-493C-969C-CFDE548F0E3A}"/>
              </a:ext>
            </a:extLst>
          </p:cNvPr>
          <p:cNvSpPr>
            <a:spLocks noGrp="1"/>
          </p:cNvSpPr>
          <p:nvPr>
            <p:ph type="sldNum" sz="quarter" idx="12"/>
          </p:nvPr>
        </p:nvSpPr>
        <p:spPr/>
        <p:txBody>
          <a:bodyPr/>
          <a:lstStyle/>
          <a:p>
            <a:pPr defTabSz="914377"/>
            <a:fld id="{EA18905D-721E-455B-87C8-C534DC3A9E32}" type="slidenum">
              <a:rPr lang="en-GB">
                <a:solidFill>
                  <a:prstClr val="white">
                    <a:tint val="75000"/>
                  </a:prstClr>
                </a:solidFill>
                <a:latin typeface="Calibri" panose="020F0502020204030204"/>
              </a:rPr>
              <a:pPr defTabSz="914377"/>
              <a:t>23</a:t>
            </a:fld>
            <a:endParaRPr lang="en-GB">
              <a:solidFill>
                <a:prstClr val="white">
                  <a:tint val="75000"/>
                </a:prstClr>
              </a:solidFill>
              <a:latin typeface="Calibri" panose="020F0502020204030204"/>
            </a:endParaRPr>
          </a:p>
        </p:txBody>
      </p:sp>
    </p:spTree>
    <p:extLst>
      <p:ext uri="{BB962C8B-B14F-4D97-AF65-F5344CB8AC3E}">
        <p14:creationId xmlns:p14="http://schemas.microsoft.com/office/powerpoint/2010/main" val="8034197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3B6D6-C0EF-407B-A048-2A97E3B4538F}"/>
              </a:ext>
            </a:extLst>
          </p:cNvPr>
          <p:cNvSpPr>
            <a:spLocks noGrp="1"/>
          </p:cNvSpPr>
          <p:nvPr>
            <p:ph type="title"/>
          </p:nvPr>
        </p:nvSpPr>
        <p:spPr>
          <a:xfrm>
            <a:off x="241231" y="-137711"/>
            <a:ext cx="10515600" cy="1325563"/>
          </a:xfrm>
        </p:spPr>
        <p:txBody>
          <a:bodyPr/>
          <a:lstStyle/>
          <a:p>
            <a:r>
              <a:rPr lang="en-GB" dirty="0">
                <a:solidFill>
                  <a:schemeClr val="accent4">
                    <a:lumMod val="75000"/>
                  </a:schemeClr>
                </a:solidFill>
              </a:rPr>
              <a:t>Chondrites</a:t>
            </a:r>
          </a:p>
        </p:txBody>
      </p:sp>
      <p:pic>
        <p:nvPicPr>
          <p:cNvPr id="6" name="Picture 5">
            <a:extLst>
              <a:ext uri="{FF2B5EF4-FFF2-40B4-BE49-F238E27FC236}">
                <a16:creationId xmlns:a16="http://schemas.microsoft.com/office/drawing/2014/main" id="{D6180AD4-CA19-42FB-8CCB-C466E346C6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2721" y="1208929"/>
            <a:ext cx="5378027" cy="5083916"/>
          </a:xfrm>
          <a:prstGeom prst="rect">
            <a:avLst/>
          </a:prstGeom>
        </p:spPr>
      </p:pic>
      <p:sp>
        <p:nvSpPr>
          <p:cNvPr id="4" name="TextBox 3">
            <a:extLst>
              <a:ext uri="{FF2B5EF4-FFF2-40B4-BE49-F238E27FC236}">
                <a16:creationId xmlns:a16="http://schemas.microsoft.com/office/drawing/2014/main" id="{A5779DF6-80B4-45F9-A8A6-B26FC70FA983}"/>
              </a:ext>
            </a:extLst>
          </p:cNvPr>
          <p:cNvSpPr txBox="1"/>
          <p:nvPr/>
        </p:nvSpPr>
        <p:spPr>
          <a:xfrm>
            <a:off x="8746957" y="5884898"/>
            <a:ext cx="5398171" cy="461665"/>
          </a:xfrm>
          <a:prstGeom prst="rect">
            <a:avLst/>
          </a:prstGeom>
          <a:noFill/>
        </p:spPr>
        <p:txBody>
          <a:bodyPr wrap="square" rtlCol="0">
            <a:spAutoFit/>
          </a:bodyPr>
          <a:lstStyle/>
          <a:p>
            <a:pPr defTabSz="914377"/>
            <a:r>
              <a:rPr lang="en-GB" sz="2400" dirty="0">
                <a:solidFill>
                  <a:srgbClr val="FFBD47">
                    <a:lumMod val="20000"/>
                    <a:lumOff val="80000"/>
                  </a:srgbClr>
                </a:solidFill>
                <a:latin typeface="Calibri" panose="020F0502020204030204"/>
              </a:rPr>
              <a:t>Allende, CV3</a:t>
            </a:r>
          </a:p>
        </p:txBody>
      </p:sp>
      <p:cxnSp>
        <p:nvCxnSpPr>
          <p:cNvPr id="5" name="Straight Arrow Connector 4">
            <a:extLst>
              <a:ext uri="{FF2B5EF4-FFF2-40B4-BE49-F238E27FC236}">
                <a16:creationId xmlns:a16="http://schemas.microsoft.com/office/drawing/2014/main" id="{9C0C03A4-83CE-436E-B474-03E29F614FD5}"/>
              </a:ext>
            </a:extLst>
          </p:cNvPr>
          <p:cNvCxnSpPr>
            <a:cxnSpLocks/>
          </p:cNvCxnSpPr>
          <p:nvPr/>
        </p:nvCxnSpPr>
        <p:spPr>
          <a:xfrm>
            <a:off x="2279984" y="3290641"/>
            <a:ext cx="2610853" cy="330457"/>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9445212-6372-41CA-99B6-054BBF872E36}"/>
              </a:ext>
            </a:extLst>
          </p:cNvPr>
          <p:cNvSpPr txBox="1"/>
          <p:nvPr/>
        </p:nvSpPr>
        <p:spPr>
          <a:xfrm>
            <a:off x="1572125" y="2994201"/>
            <a:ext cx="5398171" cy="461665"/>
          </a:xfrm>
          <a:prstGeom prst="rect">
            <a:avLst/>
          </a:prstGeom>
          <a:noFill/>
        </p:spPr>
        <p:txBody>
          <a:bodyPr wrap="square" rtlCol="0">
            <a:spAutoFit/>
          </a:bodyPr>
          <a:lstStyle/>
          <a:p>
            <a:pPr defTabSz="914377"/>
            <a:r>
              <a:rPr lang="en-GB" sz="2400" dirty="0">
                <a:solidFill>
                  <a:srgbClr val="FFBD47">
                    <a:lumMod val="20000"/>
                    <a:lumOff val="80000"/>
                  </a:srgbClr>
                </a:solidFill>
                <a:latin typeface="Calibri" panose="020F0502020204030204"/>
              </a:rPr>
              <a:t>CAIs</a:t>
            </a:r>
          </a:p>
        </p:txBody>
      </p:sp>
      <p:sp>
        <p:nvSpPr>
          <p:cNvPr id="11" name="Slide Number Placeholder 10">
            <a:extLst>
              <a:ext uri="{FF2B5EF4-FFF2-40B4-BE49-F238E27FC236}">
                <a16:creationId xmlns:a16="http://schemas.microsoft.com/office/drawing/2014/main" id="{C796B41F-87C7-493C-969C-CFDE548F0E3A}"/>
              </a:ext>
            </a:extLst>
          </p:cNvPr>
          <p:cNvSpPr>
            <a:spLocks noGrp="1"/>
          </p:cNvSpPr>
          <p:nvPr>
            <p:ph type="sldNum" sz="quarter" idx="12"/>
          </p:nvPr>
        </p:nvSpPr>
        <p:spPr/>
        <p:txBody>
          <a:bodyPr/>
          <a:lstStyle/>
          <a:p>
            <a:pPr defTabSz="914377"/>
            <a:fld id="{EA18905D-721E-455B-87C8-C534DC3A9E32}" type="slidenum">
              <a:rPr lang="en-GB">
                <a:solidFill>
                  <a:prstClr val="white">
                    <a:tint val="75000"/>
                  </a:prstClr>
                </a:solidFill>
                <a:latin typeface="Calibri" panose="020F0502020204030204"/>
              </a:rPr>
              <a:pPr defTabSz="914377"/>
              <a:t>24</a:t>
            </a:fld>
            <a:endParaRPr lang="en-GB">
              <a:solidFill>
                <a:prstClr val="white">
                  <a:tint val="75000"/>
                </a:prstClr>
              </a:solidFill>
              <a:latin typeface="Calibri" panose="020F0502020204030204"/>
            </a:endParaRPr>
          </a:p>
        </p:txBody>
      </p:sp>
      <p:sp>
        <p:nvSpPr>
          <p:cNvPr id="12" name="TextBox 11">
            <a:extLst>
              <a:ext uri="{FF2B5EF4-FFF2-40B4-BE49-F238E27FC236}">
                <a16:creationId xmlns:a16="http://schemas.microsoft.com/office/drawing/2014/main" id="{5AEB5E55-F21B-435B-B287-8648511977B2}"/>
              </a:ext>
            </a:extLst>
          </p:cNvPr>
          <p:cNvSpPr txBox="1"/>
          <p:nvPr/>
        </p:nvSpPr>
        <p:spPr>
          <a:xfrm>
            <a:off x="567228" y="3454515"/>
            <a:ext cx="2755493" cy="461665"/>
          </a:xfrm>
          <a:prstGeom prst="rect">
            <a:avLst/>
          </a:prstGeom>
          <a:noFill/>
        </p:spPr>
        <p:txBody>
          <a:bodyPr wrap="square" rtlCol="0">
            <a:spAutoFit/>
          </a:bodyPr>
          <a:lstStyle/>
          <a:p>
            <a:pPr defTabSz="914377"/>
            <a:r>
              <a:rPr lang="en-GB" sz="2400" dirty="0">
                <a:solidFill>
                  <a:srgbClr val="CC9900">
                    <a:lumMod val="20000"/>
                    <a:lumOff val="80000"/>
                  </a:srgbClr>
                </a:solidFill>
                <a:latin typeface="Calibri" panose="020F0502020204030204"/>
              </a:rPr>
              <a:t>Formed 4567Myr BP</a:t>
            </a:r>
          </a:p>
        </p:txBody>
      </p:sp>
      <p:sp>
        <p:nvSpPr>
          <p:cNvPr id="13" name="TextBox 12">
            <a:extLst>
              <a:ext uri="{FF2B5EF4-FFF2-40B4-BE49-F238E27FC236}">
                <a16:creationId xmlns:a16="http://schemas.microsoft.com/office/drawing/2014/main" id="{E16A9588-6806-4579-9C55-BCF19FD22D63}"/>
              </a:ext>
            </a:extLst>
          </p:cNvPr>
          <p:cNvSpPr txBox="1"/>
          <p:nvPr/>
        </p:nvSpPr>
        <p:spPr>
          <a:xfrm>
            <a:off x="567228" y="3813200"/>
            <a:ext cx="2755493" cy="830997"/>
          </a:xfrm>
          <a:prstGeom prst="rect">
            <a:avLst/>
          </a:prstGeom>
          <a:noFill/>
        </p:spPr>
        <p:txBody>
          <a:bodyPr wrap="square" rtlCol="0">
            <a:spAutoFit/>
          </a:bodyPr>
          <a:lstStyle/>
          <a:p>
            <a:pPr defTabSz="914377"/>
            <a:r>
              <a:rPr lang="en-GB" sz="2400" dirty="0">
                <a:solidFill>
                  <a:srgbClr val="CC9900">
                    <a:lumMod val="20000"/>
                    <a:lumOff val="80000"/>
                  </a:srgbClr>
                </a:solidFill>
                <a:latin typeface="Calibri" panose="020F0502020204030204"/>
              </a:rPr>
              <a:t>Formation age is t=0 </a:t>
            </a:r>
          </a:p>
          <a:p>
            <a:pPr defTabSz="914377"/>
            <a:r>
              <a:rPr lang="en-GB" sz="2400" dirty="0">
                <a:solidFill>
                  <a:srgbClr val="CC9900">
                    <a:lumMod val="20000"/>
                    <a:lumOff val="80000"/>
                  </a:srgbClr>
                </a:solidFill>
                <a:latin typeface="Calibri" panose="020F0502020204030204"/>
              </a:rPr>
              <a:t>for Solar System</a:t>
            </a:r>
          </a:p>
        </p:txBody>
      </p:sp>
    </p:spTree>
    <p:extLst>
      <p:ext uri="{BB962C8B-B14F-4D97-AF65-F5344CB8AC3E}">
        <p14:creationId xmlns:p14="http://schemas.microsoft.com/office/powerpoint/2010/main" val="12331481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3B6D6-C0EF-407B-A048-2A97E3B4538F}"/>
              </a:ext>
            </a:extLst>
          </p:cNvPr>
          <p:cNvSpPr>
            <a:spLocks noGrp="1"/>
          </p:cNvSpPr>
          <p:nvPr>
            <p:ph type="title"/>
          </p:nvPr>
        </p:nvSpPr>
        <p:spPr>
          <a:xfrm>
            <a:off x="241231" y="-137711"/>
            <a:ext cx="10515600" cy="1325563"/>
          </a:xfrm>
        </p:spPr>
        <p:txBody>
          <a:bodyPr/>
          <a:lstStyle/>
          <a:p>
            <a:r>
              <a:rPr lang="en-GB" dirty="0">
                <a:solidFill>
                  <a:schemeClr val="accent4">
                    <a:lumMod val="75000"/>
                  </a:schemeClr>
                </a:solidFill>
              </a:rPr>
              <a:t>Chondrites</a:t>
            </a:r>
          </a:p>
        </p:txBody>
      </p:sp>
      <p:pic>
        <p:nvPicPr>
          <p:cNvPr id="6" name="Picture 5">
            <a:extLst>
              <a:ext uri="{FF2B5EF4-FFF2-40B4-BE49-F238E27FC236}">
                <a16:creationId xmlns:a16="http://schemas.microsoft.com/office/drawing/2014/main" id="{D6180AD4-CA19-42FB-8CCB-C466E346C6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2721" y="1208929"/>
            <a:ext cx="5378027" cy="5083916"/>
          </a:xfrm>
          <a:prstGeom prst="rect">
            <a:avLst/>
          </a:prstGeom>
        </p:spPr>
      </p:pic>
      <p:sp>
        <p:nvSpPr>
          <p:cNvPr id="4" name="TextBox 3">
            <a:extLst>
              <a:ext uri="{FF2B5EF4-FFF2-40B4-BE49-F238E27FC236}">
                <a16:creationId xmlns:a16="http://schemas.microsoft.com/office/drawing/2014/main" id="{A5779DF6-80B4-45F9-A8A6-B26FC70FA983}"/>
              </a:ext>
            </a:extLst>
          </p:cNvPr>
          <p:cNvSpPr txBox="1"/>
          <p:nvPr/>
        </p:nvSpPr>
        <p:spPr>
          <a:xfrm>
            <a:off x="8746957" y="5884898"/>
            <a:ext cx="5398171" cy="461665"/>
          </a:xfrm>
          <a:prstGeom prst="rect">
            <a:avLst/>
          </a:prstGeom>
          <a:noFill/>
        </p:spPr>
        <p:txBody>
          <a:bodyPr wrap="square" rtlCol="0">
            <a:spAutoFit/>
          </a:bodyPr>
          <a:lstStyle/>
          <a:p>
            <a:pPr defTabSz="914377"/>
            <a:r>
              <a:rPr lang="en-GB" sz="2400" dirty="0">
                <a:solidFill>
                  <a:srgbClr val="FFBD47">
                    <a:lumMod val="20000"/>
                    <a:lumOff val="80000"/>
                  </a:srgbClr>
                </a:solidFill>
                <a:latin typeface="Calibri" panose="020F0502020204030204"/>
              </a:rPr>
              <a:t>Allende, CV3</a:t>
            </a:r>
          </a:p>
        </p:txBody>
      </p:sp>
      <p:cxnSp>
        <p:nvCxnSpPr>
          <p:cNvPr id="5" name="Straight Arrow Connector 4">
            <a:extLst>
              <a:ext uri="{FF2B5EF4-FFF2-40B4-BE49-F238E27FC236}">
                <a16:creationId xmlns:a16="http://schemas.microsoft.com/office/drawing/2014/main" id="{9C0C03A4-83CE-436E-B474-03E29F614FD5}"/>
              </a:ext>
            </a:extLst>
          </p:cNvPr>
          <p:cNvCxnSpPr>
            <a:cxnSpLocks/>
          </p:cNvCxnSpPr>
          <p:nvPr/>
        </p:nvCxnSpPr>
        <p:spPr>
          <a:xfrm>
            <a:off x="2279984" y="3290641"/>
            <a:ext cx="2610853" cy="330457"/>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D406C397-51DF-4B1B-99E2-5FA8972A7571}"/>
              </a:ext>
            </a:extLst>
          </p:cNvPr>
          <p:cNvCxnSpPr>
            <a:cxnSpLocks/>
          </p:cNvCxnSpPr>
          <p:nvPr/>
        </p:nvCxnSpPr>
        <p:spPr>
          <a:xfrm flipH="1">
            <a:off x="6286501" y="1774659"/>
            <a:ext cx="3122195" cy="1130968"/>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8D98037-5911-4659-B62F-FD0196BDAE19}"/>
              </a:ext>
            </a:extLst>
          </p:cNvPr>
          <p:cNvSpPr txBox="1"/>
          <p:nvPr/>
        </p:nvSpPr>
        <p:spPr>
          <a:xfrm>
            <a:off x="9408695" y="1501670"/>
            <a:ext cx="5398171" cy="461665"/>
          </a:xfrm>
          <a:prstGeom prst="rect">
            <a:avLst/>
          </a:prstGeom>
          <a:noFill/>
        </p:spPr>
        <p:txBody>
          <a:bodyPr wrap="square" rtlCol="0">
            <a:spAutoFit/>
          </a:bodyPr>
          <a:lstStyle/>
          <a:p>
            <a:pPr defTabSz="914377"/>
            <a:r>
              <a:rPr lang="en-GB" sz="2400" dirty="0">
                <a:solidFill>
                  <a:srgbClr val="FFBD47">
                    <a:lumMod val="20000"/>
                    <a:lumOff val="80000"/>
                  </a:srgbClr>
                </a:solidFill>
                <a:latin typeface="Calibri" panose="020F0502020204030204"/>
              </a:rPr>
              <a:t>Chondrules</a:t>
            </a:r>
          </a:p>
        </p:txBody>
      </p:sp>
      <p:sp>
        <p:nvSpPr>
          <p:cNvPr id="10" name="TextBox 9">
            <a:extLst>
              <a:ext uri="{FF2B5EF4-FFF2-40B4-BE49-F238E27FC236}">
                <a16:creationId xmlns:a16="http://schemas.microsoft.com/office/drawing/2014/main" id="{89445212-6372-41CA-99B6-054BBF872E36}"/>
              </a:ext>
            </a:extLst>
          </p:cNvPr>
          <p:cNvSpPr txBox="1"/>
          <p:nvPr/>
        </p:nvSpPr>
        <p:spPr>
          <a:xfrm>
            <a:off x="1572125" y="2994201"/>
            <a:ext cx="5398171" cy="461665"/>
          </a:xfrm>
          <a:prstGeom prst="rect">
            <a:avLst/>
          </a:prstGeom>
          <a:noFill/>
        </p:spPr>
        <p:txBody>
          <a:bodyPr wrap="square" rtlCol="0">
            <a:spAutoFit/>
          </a:bodyPr>
          <a:lstStyle/>
          <a:p>
            <a:pPr defTabSz="914377"/>
            <a:r>
              <a:rPr lang="en-GB" sz="2400" dirty="0">
                <a:solidFill>
                  <a:srgbClr val="FFBD47">
                    <a:lumMod val="20000"/>
                    <a:lumOff val="80000"/>
                  </a:srgbClr>
                </a:solidFill>
                <a:latin typeface="Calibri" panose="020F0502020204030204"/>
              </a:rPr>
              <a:t>CAIs</a:t>
            </a:r>
          </a:p>
        </p:txBody>
      </p:sp>
      <p:sp>
        <p:nvSpPr>
          <p:cNvPr id="11" name="Slide Number Placeholder 10">
            <a:extLst>
              <a:ext uri="{FF2B5EF4-FFF2-40B4-BE49-F238E27FC236}">
                <a16:creationId xmlns:a16="http://schemas.microsoft.com/office/drawing/2014/main" id="{C796B41F-87C7-493C-969C-CFDE548F0E3A}"/>
              </a:ext>
            </a:extLst>
          </p:cNvPr>
          <p:cNvSpPr>
            <a:spLocks noGrp="1"/>
          </p:cNvSpPr>
          <p:nvPr>
            <p:ph type="sldNum" sz="quarter" idx="12"/>
          </p:nvPr>
        </p:nvSpPr>
        <p:spPr/>
        <p:txBody>
          <a:bodyPr/>
          <a:lstStyle/>
          <a:p>
            <a:pPr defTabSz="914377"/>
            <a:fld id="{EA18905D-721E-455B-87C8-C534DC3A9E32}" type="slidenum">
              <a:rPr lang="en-GB">
                <a:solidFill>
                  <a:prstClr val="white">
                    <a:tint val="75000"/>
                  </a:prstClr>
                </a:solidFill>
                <a:latin typeface="Calibri" panose="020F0502020204030204"/>
              </a:rPr>
              <a:pPr defTabSz="914377"/>
              <a:t>25</a:t>
            </a:fld>
            <a:endParaRPr lang="en-GB">
              <a:solidFill>
                <a:prstClr val="white">
                  <a:tint val="75000"/>
                </a:prstClr>
              </a:solidFill>
              <a:latin typeface="Calibri" panose="020F0502020204030204"/>
            </a:endParaRPr>
          </a:p>
        </p:txBody>
      </p:sp>
      <p:sp>
        <p:nvSpPr>
          <p:cNvPr id="12" name="TextBox 11">
            <a:extLst>
              <a:ext uri="{FF2B5EF4-FFF2-40B4-BE49-F238E27FC236}">
                <a16:creationId xmlns:a16="http://schemas.microsoft.com/office/drawing/2014/main" id="{5AEB5E55-F21B-435B-B287-8648511977B2}"/>
              </a:ext>
            </a:extLst>
          </p:cNvPr>
          <p:cNvSpPr txBox="1"/>
          <p:nvPr/>
        </p:nvSpPr>
        <p:spPr>
          <a:xfrm>
            <a:off x="567228" y="3454515"/>
            <a:ext cx="2755493" cy="461665"/>
          </a:xfrm>
          <a:prstGeom prst="rect">
            <a:avLst/>
          </a:prstGeom>
          <a:noFill/>
        </p:spPr>
        <p:txBody>
          <a:bodyPr wrap="square" rtlCol="0">
            <a:spAutoFit/>
          </a:bodyPr>
          <a:lstStyle/>
          <a:p>
            <a:pPr defTabSz="914377"/>
            <a:r>
              <a:rPr lang="en-GB" sz="2400" dirty="0">
                <a:solidFill>
                  <a:srgbClr val="CC9900">
                    <a:lumMod val="20000"/>
                    <a:lumOff val="80000"/>
                  </a:srgbClr>
                </a:solidFill>
                <a:latin typeface="Calibri" panose="020F0502020204030204"/>
              </a:rPr>
              <a:t>Formed 4567Myr BP</a:t>
            </a:r>
          </a:p>
        </p:txBody>
      </p:sp>
      <p:sp>
        <p:nvSpPr>
          <p:cNvPr id="13" name="TextBox 12">
            <a:extLst>
              <a:ext uri="{FF2B5EF4-FFF2-40B4-BE49-F238E27FC236}">
                <a16:creationId xmlns:a16="http://schemas.microsoft.com/office/drawing/2014/main" id="{E16A9588-6806-4579-9C55-BCF19FD22D63}"/>
              </a:ext>
            </a:extLst>
          </p:cNvPr>
          <p:cNvSpPr txBox="1"/>
          <p:nvPr/>
        </p:nvSpPr>
        <p:spPr>
          <a:xfrm>
            <a:off x="567228" y="3813200"/>
            <a:ext cx="2755493" cy="830997"/>
          </a:xfrm>
          <a:prstGeom prst="rect">
            <a:avLst/>
          </a:prstGeom>
          <a:noFill/>
        </p:spPr>
        <p:txBody>
          <a:bodyPr wrap="square" rtlCol="0">
            <a:spAutoFit/>
          </a:bodyPr>
          <a:lstStyle/>
          <a:p>
            <a:pPr defTabSz="914377"/>
            <a:r>
              <a:rPr lang="en-GB" sz="2400" dirty="0">
                <a:solidFill>
                  <a:srgbClr val="CC9900">
                    <a:lumMod val="20000"/>
                    <a:lumOff val="80000"/>
                  </a:srgbClr>
                </a:solidFill>
                <a:latin typeface="Calibri" panose="020F0502020204030204"/>
              </a:rPr>
              <a:t>Formation age is t=0 </a:t>
            </a:r>
          </a:p>
          <a:p>
            <a:pPr defTabSz="914377"/>
            <a:r>
              <a:rPr lang="en-GB" sz="2400" dirty="0">
                <a:solidFill>
                  <a:srgbClr val="CC9900">
                    <a:lumMod val="20000"/>
                    <a:lumOff val="80000"/>
                  </a:srgbClr>
                </a:solidFill>
                <a:latin typeface="Calibri" panose="020F0502020204030204"/>
              </a:rPr>
              <a:t>for Solar System</a:t>
            </a:r>
          </a:p>
        </p:txBody>
      </p:sp>
      <p:sp>
        <p:nvSpPr>
          <p:cNvPr id="15" name="TextBox 14">
            <a:extLst>
              <a:ext uri="{FF2B5EF4-FFF2-40B4-BE49-F238E27FC236}">
                <a16:creationId xmlns:a16="http://schemas.microsoft.com/office/drawing/2014/main" id="{A654363F-9415-4AAD-9E39-2A2B23DD6CF3}"/>
              </a:ext>
            </a:extLst>
          </p:cNvPr>
          <p:cNvSpPr txBox="1"/>
          <p:nvPr/>
        </p:nvSpPr>
        <p:spPr>
          <a:xfrm>
            <a:off x="9170987" y="1966598"/>
            <a:ext cx="2755493" cy="830997"/>
          </a:xfrm>
          <a:prstGeom prst="rect">
            <a:avLst/>
          </a:prstGeom>
          <a:noFill/>
        </p:spPr>
        <p:txBody>
          <a:bodyPr wrap="square" rtlCol="0">
            <a:spAutoFit/>
          </a:bodyPr>
          <a:lstStyle/>
          <a:p>
            <a:pPr defTabSz="914377"/>
            <a:r>
              <a:rPr lang="en-GB" sz="2400" dirty="0">
                <a:solidFill>
                  <a:srgbClr val="CC9900">
                    <a:lumMod val="20000"/>
                    <a:lumOff val="80000"/>
                  </a:srgbClr>
                </a:solidFill>
                <a:latin typeface="Calibri" panose="020F0502020204030204"/>
              </a:rPr>
              <a:t>Formed between</a:t>
            </a:r>
          </a:p>
          <a:p>
            <a:pPr defTabSz="914377"/>
            <a:r>
              <a:rPr lang="en-GB" sz="2400" dirty="0">
                <a:solidFill>
                  <a:srgbClr val="CC9900">
                    <a:lumMod val="20000"/>
                    <a:lumOff val="80000"/>
                  </a:srgbClr>
                </a:solidFill>
                <a:latin typeface="Calibri" panose="020F0502020204030204"/>
              </a:rPr>
              <a:t>t=0-4Myr</a:t>
            </a:r>
          </a:p>
        </p:txBody>
      </p:sp>
    </p:spTree>
    <p:extLst>
      <p:ext uri="{BB962C8B-B14F-4D97-AF65-F5344CB8AC3E}">
        <p14:creationId xmlns:p14="http://schemas.microsoft.com/office/powerpoint/2010/main" val="22069656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3B6D6-C0EF-407B-A048-2A97E3B4538F}"/>
              </a:ext>
            </a:extLst>
          </p:cNvPr>
          <p:cNvSpPr>
            <a:spLocks noGrp="1"/>
          </p:cNvSpPr>
          <p:nvPr>
            <p:ph type="title"/>
          </p:nvPr>
        </p:nvSpPr>
        <p:spPr>
          <a:xfrm>
            <a:off x="214183" y="-126887"/>
            <a:ext cx="10515600" cy="1325563"/>
          </a:xfrm>
        </p:spPr>
        <p:txBody>
          <a:bodyPr/>
          <a:lstStyle/>
          <a:p>
            <a:r>
              <a:rPr lang="en-GB" dirty="0">
                <a:solidFill>
                  <a:schemeClr val="accent4">
                    <a:lumMod val="75000"/>
                  </a:schemeClr>
                </a:solidFill>
              </a:rPr>
              <a:t>Achondrites</a:t>
            </a:r>
          </a:p>
        </p:txBody>
      </p:sp>
      <p:pic>
        <p:nvPicPr>
          <p:cNvPr id="4" name="Picture 3">
            <a:extLst>
              <a:ext uri="{FF2B5EF4-FFF2-40B4-BE49-F238E27FC236}">
                <a16:creationId xmlns:a16="http://schemas.microsoft.com/office/drawing/2014/main" id="{D893025E-7E5F-46A6-9C3C-DF6F233387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426" y="1959428"/>
            <a:ext cx="4003214" cy="4311154"/>
          </a:xfrm>
          <a:prstGeom prst="rect">
            <a:avLst/>
          </a:prstGeom>
        </p:spPr>
      </p:pic>
      <p:sp>
        <p:nvSpPr>
          <p:cNvPr id="6" name="TextBox 5">
            <a:extLst>
              <a:ext uri="{FF2B5EF4-FFF2-40B4-BE49-F238E27FC236}">
                <a16:creationId xmlns:a16="http://schemas.microsoft.com/office/drawing/2014/main" id="{2367736C-78D0-4A1D-A249-19CDBED62FC9}"/>
              </a:ext>
            </a:extLst>
          </p:cNvPr>
          <p:cNvSpPr txBox="1"/>
          <p:nvPr/>
        </p:nvSpPr>
        <p:spPr>
          <a:xfrm>
            <a:off x="6625153" y="1073266"/>
            <a:ext cx="5398171" cy="830997"/>
          </a:xfrm>
          <a:prstGeom prst="rect">
            <a:avLst/>
          </a:prstGeom>
          <a:noFill/>
        </p:spPr>
        <p:txBody>
          <a:bodyPr wrap="square" rtlCol="0">
            <a:spAutoFit/>
          </a:bodyPr>
          <a:lstStyle/>
          <a:p>
            <a:pPr defTabSz="914377"/>
            <a:r>
              <a:rPr lang="en-GB" sz="2400" b="1" dirty="0">
                <a:solidFill>
                  <a:srgbClr val="FFBD47">
                    <a:lumMod val="20000"/>
                    <a:lumOff val="80000"/>
                  </a:srgbClr>
                </a:solidFill>
                <a:latin typeface="Calibri" panose="020F0502020204030204"/>
              </a:rPr>
              <a:t>Magmatic Irons; core material</a:t>
            </a:r>
          </a:p>
          <a:p>
            <a:pPr defTabSz="914377"/>
            <a:r>
              <a:rPr lang="en-GB" sz="2400" dirty="0">
                <a:solidFill>
                  <a:srgbClr val="FFBD47">
                    <a:lumMod val="20000"/>
                    <a:lumOff val="80000"/>
                  </a:srgbClr>
                </a:solidFill>
                <a:latin typeface="Calibri" panose="020F0502020204030204"/>
              </a:rPr>
              <a:t>Toluca, IAB</a:t>
            </a:r>
          </a:p>
        </p:txBody>
      </p:sp>
      <p:sp>
        <p:nvSpPr>
          <p:cNvPr id="7" name="TextBox 6">
            <a:extLst>
              <a:ext uri="{FF2B5EF4-FFF2-40B4-BE49-F238E27FC236}">
                <a16:creationId xmlns:a16="http://schemas.microsoft.com/office/drawing/2014/main" id="{DBBB40C1-8554-4078-BFF1-07EAF993DB2E}"/>
              </a:ext>
            </a:extLst>
          </p:cNvPr>
          <p:cNvSpPr txBox="1"/>
          <p:nvPr/>
        </p:nvSpPr>
        <p:spPr>
          <a:xfrm>
            <a:off x="927737" y="6356352"/>
            <a:ext cx="5398171" cy="369332"/>
          </a:xfrm>
          <a:prstGeom prst="rect">
            <a:avLst/>
          </a:prstGeom>
          <a:noFill/>
        </p:spPr>
        <p:txBody>
          <a:bodyPr wrap="square" rtlCol="0">
            <a:spAutoFit/>
          </a:bodyPr>
          <a:lstStyle/>
          <a:p>
            <a:pPr defTabSz="914377"/>
            <a:r>
              <a:rPr lang="en-GB" dirty="0">
                <a:solidFill>
                  <a:srgbClr val="FFBD47">
                    <a:lumMod val="20000"/>
                    <a:lumOff val="80000"/>
                  </a:srgbClr>
                </a:solidFill>
                <a:latin typeface="Calibri" panose="020F0502020204030204"/>
              </a:rPr>
              <a:t>(Photo credit: G. Armstrong)</a:t>
            </a:r>
          </a:p>
        </p:txBody>
      </p:sp>
      <p:sp>
        <p:nvSpPr>
          <p:cNvPr id="8" name="Slide Number Placeholder 7">
            <a:extLst>
              <a:ext uri="{FF2B5EF4-FFF2-40B4-BE49-F238E27FC236}">
                <a16:creationId xmlns:a16="http://schemas.microsoft.com/office/drawing/2014/main" id="{A650A1AE-3965-4AA3-AAAF-B93EBF50E1AF}"/>
              </a:ext>
            </a:extLst>
          </p:cNvPr>
          <p:cNvSpPr>
            <a:spLocks noGrp="1"/>
          </p:cNvSpPr>
          <p:nvPr>
            <p:ph type="sldNum" sz="quarter" idx="12"/>
          </p:nvPr>
        </p:nvSpPr>
        <p:spPr/>
        <p:txBody>
          <a:bodyPr/>
          <a:lstStyle/>
          <a:p>
            <a:pPr defTabSz="914377"/>
            <a:fld id="{EA18905D-721E-455B-87C8-C534DC3A9E32}" type="slidenum">
              <a:rPr lang="en-GB">
                <a:solidFill>
                  <a:prstClr val="white">
                    <a:tint val="75000"/>
                  </a:prstClr>
                </a:solidFill>
                <a:latin typeface="Calibri" panose="020F0502020204030204"/>
              </a:rPr>
              <a:pPr defTabSz="914377"/>
              <a:t>26</a:t>
            </a:fld>
            <a:endParaRPr lang="en-GB">
              <a:solidFill>
                <a:prstClr val="white">
                  <a:tint val="75000"/>
                </a:prstClr>
              </a:solidFill>
              <a:latin typeface="Calibri" panose="020F0502020204030204"/>
            </a:endParaRPr>
          </a:p>
        </p:txBody>
      </p:sp>
      <p:pic>
        <p:nvPicPr>
          <p:cNvPr id="9" name="Picture 8">
            <a:extLst>
              <a:ext uri="{FF2B5EF4-FFF2-40B4-BE49-F238E27FC236}">
                <a16:creationId xmlns:a16="http://schemas.microsoft.com/office/drawing/2014/main" id="{96E3AF2F-400D-459C-A6A8-758EBD83124A}"/>
              </a:ext>
            </a:extLst>
          </p:cNvPr>
          <p:cNvPicPr>
            <a:picLocks noChangeAspect="1"/>
          </p:cNvPicPr>
          <p:nvPr/>
        </p:nvPicPr>
        <p:blipFill rotWithShape="1">
          <a:blip r:embed="rId4">
            <a:extLst>
              <a:ext uri="{28A0092B-C50C-407E-A947-70E740481C1C}">
                <a14:useLocalDpi xmlns:a14="http://schemas.microsoft.com/office/drawing/2010/main" val="0"/>
              </a:ext>
            </a:extLst>
          </a:blip>
          <a:srcRect l="-969" r="1"/>
          <a:stretch/>
        </p:blipFill>
        <p:spPr>
          <a:xfrm>
            <a:off x="6701710" y="1954017"/>
            <a:ext cx="4652090" cy="3455596"/>
          </a:xfrm>
          <a:prstGeom prst="rect">
            <a:avLst/>
          </a:prstGeom>
        </p:spPr>
      </p:pic>
      <p:sp>
        <p:nvSpPr>
          <p:cNvPr id="10" name="TextBox 9">
            <a:extLst>
              <a:ext uri="{FF2B5EF4-FFF2-40B4-BE49-F238E27FC236}">
                <a16:creationId xmlns:a16="http://schemas.microsoft.com/office/drawing/2014/main" id="{7A0390D8-1396-4551-BF3E-6AF973B66574}"/>
              </a:ext>
            </a:extLst>
          </p:cNvPr>
          <p:cNvSpPr txBox="1"/>
          <p:nvPr/>
        </p:nvSpPr>
        <p:spPr>
          <a:xfrm>
            <a:off x="12821494" y="6341718"/>
            <a:ext cx="5398171" cy="461665"/>
          </a:xfrm>
          <a:prstGeom prst="rect">
            <a:avLst/>
          </a:prstGeom>
          <a:noFill/>
        </p:spPr>
        <p:txBody>
          <a:bodyPr wrap="square" rtlCol="0">
            <a:spAutoFit/>
          </a:bodyPr>
          <a:lstStyle/>
          <a:p>
            <a:pPr defTabSz="914377"/>
            <a:r>
              <a:rPr lang="en-GB" sz="2400" dirty="0">
                <a:solidFill>
                  <a:srgbClr val="FFBD47">
                    <a:lumMod val="20000"/>
                    <a:lumOff val="80000"/>
                  </a:srgbClr>
                </a:solidFill>
                <a:latin typeface="Calibri" panose="020F0502020204030204"/>
              </a:rPr>
              <a:t>Toluca, IAB</a:t>
            </a:r>
          </a:p>
        </p:txBody>
      </p:sp>
      <p:sp>
        <p:nvSpPr>
          <p:cNvPr id="11" name="TextBox 10">
            <a:extLst>
              <a:ext uri="{FF2B5EF4-FFF2-40B4-BE49-F238E27FC236}">
                <a16:creationId xmlns:a16="http://schemas.microsoft.com/office/drawing/2014/main" id="{470A9F6E-20C8-406B-8F30-CBA783A96060}"/>
              </a:ext>
            </a:extLst>
          </p:cNvPr>
          <p:cNvSpPr txBox="1"/>
          <p:nvPr/>
        </p:nvSpPr>
        <p:spPr>
          <a:xfrm>
            <a:off x="1022426" y="1073265"/>
            <a:ext cx="5398171" cy="830997"/>
          </a:xfrm>
          <a:prstGeom prst="rect">
            <a:avLst/>
          </a:prstGeom>
          <a:noFill/>
        </p:spPr>
        <p:txBody>
          <a:bodyPr wrap="square" rtlCol="0">
            <a:spAutoFit/>
          </a:bodyPr>
          <a:lstStyle/>
          <a:p>
            <a:pPr defTabSz="914377"/>
            <a:r>
              <a:rPr lang="en-GB" sz="2400" b="1" dirty="0">
                <a:solidFill>
                  <a:srgbClr val="FFBD47">
                    <a:lumMod val="20000"/>
                    <a:lumOff val="80000"/>
                  </a:srgbClr>
                </a:solidFill>
                <a:latin typeface="Calibri" panose="020F0502020204030204"/>
              </a:rPr>
              <a:t>Rocky Achondrites; mantle material</a:t>
            </a:r>
          </a:p>
          <a:p>
            <a:pPr defTabSz="914377"/>
            <a:r>
              <a:rPr lang="en-GB" sz="2400" dirty="0" err="1">
                <a:solidFill>
                  <a:srgbClr val="FFBD47">
                    <a:lumMod val="20000"/>
                    <a:lumOff val="80000"/>
                  </a:srgbClr>
                </a:solidFill>
                <a:latin typeface="Calibri" panose="020F0502020204030204"/>
              </a:rPr>
              <a:t>D’Orbigny</a:t>
            </a:r>
            <a:r>
              <a:rPr lang="en-GB" sz="2400" dirty="0">
                <a:solidFill>
                  <a:srgbClr val="FFBD47">
                    <a:lumMod val="20000"/>
                    <a:lumOff val="80000"/>
                  </a:srgbClr>
                </a:solidFill>
                <a:latin typeface="Calibri" panose="020F0502020204030204"/>
              </a:rPr>
              <a:t>, Plutonic Angrite</a:t>
            </a:r>
          </a:p>
        </p:txBody>
      </p:sp>
    </p:spTree>
    <p:extLst>
      <p:ext uri="{BB962C8B-B14F-4D97-AF65-F5344CB8AC3E}">
        <p14:creationId xmlns:p14="http://schemas.microsoft.com/office/powerpoint/2010/main" val="36541172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3B6D6-C0EF-407B-A048-2A97E3B4538F}"/>
              </a:ext>
            </a:extLst>
          </p:cNvPr>
          <p:cNvSpPr>
            <a:spLocks noGrp="1"/>
          </p:cNvSpPr>
          <p:nvPr>
            <p:ph type="title"/>
          </p:nvPr>
        </p:nvSpPr>
        <p:spPr>
          <a:xfrm>
            <a:off x="214180" y="-123543"/>
            <a:ext cx="10515600" cy="1325563"/>
          </a:xfrm>
        </p:spPr>
        <p:txBody>
          <a:bodyPr/>
          <a:lstStyle/>
          <a:p>
            <a:r>
              <a:rPr lang="en-GB" dirty="0">
                <a:solidFill>
                  <a:schemeClr val="accent4">
                    <a:lumMod val="75000"/>
                  </a:schemeClr>
                </a:solidFill>
              </a:rPr>
              <a:t>Meteorite Paleomagnetic Record</a:t>
            </a:r>
          </a:p>
        </p:txBody>
      </p:sp>
      <p:grpSp>
        <p:nvGrpSpPr>
          <p:cNvPr id="5" name="Group 4">
            <a:extLst>
              <a:ext uri="{FF2B5EF4-FFF2-40B4-BE49-F238E27FC236}">
                <a16:creationId xmlns:a16="http://schemas.microsoft.com/office/drawing/2014/main" id="{37BC8B96-CB3C-4FB4-9A8C-C29093DFA006}"/>
              </a:ext>
            </a:extLst>
          </p:cNvPr>
          <p:cNvGrpSpPr/>
          <p:nvPr/>
        </p:nvGrpSpPr>
        <p:grpSpPr>
          <a:xfrm>
            <a:off x="2155244" y="1055077"/>
            <a:ext cx="7881514" cy="5479956"/>
            <a:chOff x="2263523" y="1743789"/>
            <a:chExt cx="6464438" cy="4436348"/>
          </a:xfrm>
        </p:grpSpPr>
        <p:pic>
          <p:nvPicPr>
            <p:cNvPr id="6" name="Content Placeholder 4">
              <a:extLst>
                <a:ext uri="{FF2B5EF4-FFF2-40B4-BE49-F238E27FC236}">
                  <a16:creationId xmlns:a16="http://schemas.microsoft.com/office/drawing/2014/main" id="{C5CF9561-5F34-4BFD-9563-FEC72F7F5F3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63523" y="1743789"/>
              <a:ext cx="6464438" cy="4436348"/>
            </a:xfrm>
            <a:prstGeom prst="rect">
              <a:avLst/>
            </a:prstGeom>
          </p:spPr>
        </p:pic>
        <p:sp>
          <p:nvSpPr>
            <p:cNvPr id="7" name="Rectangle 6">
              <a:extLst>
                <a:ext uri="{FF2B5EF4-FFF2-40B4-BE49-F238E27FC236}">
                  <a16:creationId xmlns:a16="http://schemas.microsoft.com/office/drawing/2014/main" id="{DFBE7622-4D69-42A5-AB70-38A8AE1DCD24}"/>
                </a:ext>
              </a:extLst>
            </p:cNvPr>
            <p:cNvSpPr/>
            <p:nvPr/>
          </p:nvSpPr>
          <p:spPr>
            <a:xfrm>
              <a:off x="7307108" y="5915592"/>
              <a:ext cx="1375854"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a:solidFill>
                  <a:prstClr val="white"/>
                </a:solidFill>
                <a:latin typeface="Calibri" panose="020F0502020204030204"/>
              </a:endParaRPr>
            </a:p>
          </p:txBody>
        </p:sp>
      </p:grpSp>
      <p:sp>
        <p:nvSpPr>
          <p:cNvPr id="3" name="Slide Number Placeholder 2">
            <a:extLst>
              <a:ext uri="{FF2B5EF4-FFF2-40B4-BE49-F238E27FC236}">
                <a16:creationId xmlns:a16="http://schemas.microsoft.com/office/drawing/2014/main" id="{00E32237-402D-4AAE-AD87-DF9E2718A78B}"/>
              </a:ext>
            </a:extLst>
          </p:cNvPr>
          <p:cNvSpPr>
            <a:spLocks noGrp="1"/>
          </p:cNvSpPr>
          <p:nvPr>
            <p:ph type="sldNum" sz="quarter" idx="12"/>
          </p:nvPr>
        </p:nvSpPr>
        <p:spPr/>
        <p:txBody>
          <a:bodyPr/>
          <a:lstStyle/>
          <a:p>
            <a:pPr defTabSz="914377"/>
            <a:fld id="{EA18905D-721E-455B-87C8-C534DC3A9E32}" type="slidenum">
              <a:rPr lang="en-GB">
                <a:solidFill>
                  <a:prstClr val="white">
                    <a:tint val="75000"/>
                  </a:prstClr>
                </a:solidFill>
                <a:latin typeface="Calibri" panose="020F0502020204030204"/>
              </a:rPr>
              <a:pPr defTabSz="914377"/>
              <a:t>3</a:t>
            </a:fld>
            <a:endParaRPr lang="en-GB">
              <a:solidFill>
                <a:prstClr val="white">
                  <a:tint val="75000"/>
                </a:prstClr>
              </a:solidFill>
              <a:latin typeface="Calibri" panose="020F0502020204030204"/>
            </a:endParaRPr>
          </a:p>
        </p:txBody>
      </p:sp>
      <p:sp>
        <p:nvSpPr>
          <p:cNvPr id="8" name="TextBox 7">
            <a:extLst>
              <a:ext uri="{FF2B5EF4-FFF2-40B4-BE49-F238E27FC236}">
                <a16:creationId xmlns:a16="http://schemas.microsoft.com/office/drawing/2014/main" id="{93266525-A4BC-45F5-9BF1-739E39AA6D87}"/>
              </a:ext>
            </a:extLst>
          </p:cNvPr>
          <p:cNvSpPr txBox="1"/>
          <p:nvPr/>
        </p:nvSpPr>
        <p:spPr>
          <a:xfrm>
            <a:off x="10036756" y="6088086"/>
            <a:ext cx="5398171" cy="369332"/>
          </a:xfrm>
          <a:prstGeom prst="rect">
            <a:avLst/>
          </a:prstGeom>
          <a:noFill/>
        </p:spPr>
        <p:txBody>
          <a:bodyPr wrap="square" rtlCol="0">
            <a:spAutoFit/>
          </a:bodyPr>
          <a:lstStyle/>
          <a:p>
            <a:pPr defTabSz="914377"/>
            <a:r>
              <a:rPr lang="en-GB" dirty="0">
                <a:solidFill>
                  <a:srgbClr val="FFBD47">
                    <a:lumMod val="20000"/>
                    <a:lumOff val="80000"/>
                  </a:srgbClr>
                </a:solidFill>
                <a:latin typeface="Calibri" panose="020F0502020204030204"/>
              </a:rPr>
              <a:t>Bryson et al, (2019)</a:t>
            </a:r>
          </a:p>
        </p:txBody>
      </p:sp>
    </p:spTree>
    <p:extLst>
      <p:ext uri="{BB962C8B-B14F-4D97-AF65-F5344CB8AC3E}">
        <p14:creationId xmlns:p14="http://schemas.microsoft.com/office/powerpoint/2010/main" val="8628353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3B6D6-C0EF-407B-A048-2A97E3B4538F}"/>
              </a:ext>
            </a:extLst>
          </p:cNvPr>
          <p:cNvSpPr>
            <a:spLocks noGrp="1"/>
          </p:cNvSpPr>
          <p:nvPr>
            <p:ph type="title"/>
          </p:nvPr>
        </p:nvSpPr>
        <p:spPr>
          <a:xfrm>
            <a:off x="214180" y="-123543"/>
            <a:ext cx="10515600" cy="1325563"/>
          </a:xfrm>
        </p:spPr>
        <p:txBody>
          <a:bodyPr/>
          <a:lstStyle/>
          <a:p>
            <a:r>
              <a:rPr lang="en-GB" dirty="0">
                <a:solidFill>
                  <a:schemeClr val="accent4">
                    <a:lumMod val="75000"/>
                  </a:schemeClr>
                </a:solidFill>
              </a:rPr>
              <a:t>Meteorite Paleomagnetic Record</a:t>
            </a:r>
          </a:p>
        </p:txBody>
      </p:sp>
      <p:grpSp>
        <p:nvGrpSpPr>
          <p:cNvPr id="5" name="Group 4">
            <a:extLst>
              <a:ext uri="{FF2B5EF4-FFF2-40B4-BE49-F238E27FC236}">
                <a16:creationId xmlns:a16="http://schemas.microsoft.com/office/drawing/2014/main" id="{37BC8B96-CB3C-4FB4-9A8C-C29093DFA006}"/>
              </a:ext>
            </a:extLst>
          </p:cNvPr>
          <p:cNvGrpSpPr/>
          <p:nvPr/>
        </p:nvGrpSpPr>
        <p:grpSpPr>
          <a:xfrm>
            <a:off x="2155244" y="1055077"/>
            <a:ext cx="7881514" cy="5479956"/>
            <a:chOff x="2263523" y="1743789"/>
            <a:chExt cx="6464438" cy="4436348"/>
          </a:xfrm>
        </p:grpSpPr>
        <p:pic>
          <p:nvPicPr>
            <p:cNvPr id="6" name="Content Placeholder 4">
              <a:extLst>
                <a:ext uri="{FF2B5EF4-FFF2-40B4-BE49-F238E27FC236}">
                  <a16:creationId xmlns:a16="http://schemas.microsoft.com/office/drawing/2014/main" id="{C5CF9561-5F34-4BFD-9563-FEC72F7F5F3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63523" y="1743789"/>
              <a:ext cx="6464438" cy="4436348"/>
            </a:xfrm>
            <a:prstGeom prst="rect">
              <a:avLst/>
            </a:prstGeom>
          </p:spPr>
        </p:pic>
        <p:sp>
          <p:nvSpPr>
            <p:cNvPr id="7" name="Rectangle 6">
              <a:extLst>
                <a:ext uri="{FF2B5EF4-FFF2-40B4-BE49-F238E27FC236}">
                  <a16:creationId xmlns:a16="http://schemas.microsoft.com/office/drawing/2014/main" id="{DFBE7622-4D69-42A5-AB70-38A8AE1DCD24}"/>
                </a:ext>
              </a:extLst>
            </p:cNvPr>
            <p:cNvSpPr/>
            <p:nvPr/>
          </p:nvSpPr>
          <p:spPr>
            <a:xfrm>
              <a:off x="7307108" y="5915592"/>
              <a:ext cx="1375854"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a:solidFill>
                  <a:prstClr val="white"/>
                </a:solidFill>
                <a:latin typeface="Calibri" panose="020F0502020204030204"/>
              </a:endParaRPr>
            </a:p>
          </p:txBody>
        </p:sp>
      </p:grpSp>
      <p:sp>
        <p:nvSpPr>
          <p:cNvPr id="3" name="Slide Number Placeholder 2">
            <a:extLst>
              <a:ext uri="{FF2B5EF4-FFF2-40B4-BE49-F238E27FC236}">
                <a16:creationId xmlns:a16="http://schemas.microsoft.com/office/drawing/2014/main" id="{00E32237-402D-4AAE-AD87-DF9E2718A78B}"/>
              </a:ext>
            </a:extLst>
          </p:cNvPr>
          <p:cNvSpPr>
            <a:spLocks noGrp="1"/>
          </p:cNvSpPr>
          <p:nvPr>
            <p:ph type="sldNum" sz="quarter" idx="12"/>
          </p:nvPr>
        </p:nvSpPr>
        <p:spPr/>
        <p:txBody>
          <a:bodyPr/>
          <a:lstStyle/>
          <a:p>
            <a:pPr defTabSz="914377"/>
            <a:fld id="{EA18905D-721E-455B-87C8-C534DC3A9E32}" type="slidenum">
              <a:rPr lang="en-GB">
                <a:solidFill>
                  <a:prstClr val="white">
                    <a:tint val="75000"/>
                  </a:prstClr>
                </a:solidFill>
                <a:latin typeface="Calibri" panose="020F0502020204030204"/>
              </a:rPr>
              <a:pPr defTabSz="914377"/>
              <a:t>4</a:t>
            </a:fld>
            <a:endParaRPr lang="en-GB">
              <a:solidFill>
                <a:prstClr val="white">
                  <a:tint val="75000"/>
                </a:prstClr>
              </a:solidFill>
              <a:latin typeface="Calibri" panose="020F0502020204030204"/>
            </a:endParaRPr>
          </a:p>
        </p:txBody>
      </p:sp>
      <p:sp>
        <p:nvSpPr>
          <p:cNvPr id="8" name="Rectangle 7">
            <a:extLst>
              <a:ext uri="{FF2B5EF4-FFF2-40B4-BE49-F238E27FC236}">
                <a16:creationId xmlns:a16="http://schemas.microsoft.com/office/drawing/2014/main" id="{4F971135-1C97-4BD7-8203-2AD4901CC243}"/>
              </a:ext>
            </a:extLst>
          </p:cNvPr>
          <p:cNvSpPr/>
          <p:nvPr/>
        </p:nvSpPr>
        <p:spPr>
          <a:xfrm>
            <a:off x="4992283" y="1642152"/>
            <a:ext cx="1103719" cy="4212171"/>
          </a:xfrm>
          <a:prstGeom prst="rect">
            <a:avLst/>
          </a:prstGeom>
          <a:solidFill>
            <a:schemeClr val="accent2">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1" name="TextBox 10">
            <a:extLst>
              <a:ext uri="{FF2B5EF4-FFF2-40B4-BE49-F238E27FC236}">
                <a16:creationId xmlns:a16="http://schemas.microsoft.com/office/drawing/2014/main" id="{86818319-A965-440D-A568-359C51428177}"/>
              </a:ext>
            </a:extLst>
          </p:cNvPr>
          <p:cNvSpPr txBox="1"/>
          <p:nvPr/>
        </p:nvSpPr>
        <p:spPr>
          <a:xfrm>
            <a:off x="10036756" y="6088086"/>
            <a:ext cx="5398171" cy="369332"/>
          </a:xfrm>
          <a:prstGeom prst="rect">
            <a:avLst/>
          </a:prstGeom>
          <a:noFill/>
        </p:spPr>
        <p:txBody>
          <a:bodyPr wrap="square" rtlCol="0">
            <a:spAutoFit/>
          </a:bodyPr>
          <a:lstStyle/>
          <a:p>
            <a:pPr defTabSz="914377"/>
            <a:r>
              <a:rPr lang="en-GB" dirty="0">
                <a:solidFill>
                  <a:srgbClr val="FFBD47">
                    <a:lumMod val="20000"/>
                    <a:lumOff val="80000"/>
                  </a:srgbClr>
                </a:solidFill>
                <a:latin typeface="Calibri" panose="020F0502020204030204"/>
              </a:rPr>
              <a:t>Bryson et al, (2019)</a:t>
            </a:r>
          </a:p>
        </p:txBody>
      </p:sp>
    </p:spTree>
    <p:extLst>
      <p:ext uri="{BB962C8B-B14F-4D97-AF65-F5344CB8AC3E}">
        <p14:creationId xmlns:p14="http://schemas.microsoft.com/office/powerpoint/2010/main" val="42924240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3B6D6-C0EF-407B-A048-2A97E3B4538F}"/>
              </a:ext>
            </a:extLst>
          </p:cNvPr>
          <p:cNvSpPr>
            <a:spLocks noGrp="1"/>
          </p:cNvSpPr>
          <p:nvPr>
            <p:ph type="title"/>
          </p:nvPr>
        </p:nvSpPr>
        <p:spPr>
          <a:xfrm>
            <a:off x="311573" y="176107"/>
            <a:ext cx="10515600" cy="1325563"/>
          </a:xfrm>
        </p:spPr>
        <p:txBody>
          <a:bodyPr/>
          <a:lstStyle/>
          <a:p>
            <a:r>
              <a:rPr lang="en-GB" dirty="0">
                <a:solidFill>
                  <a:schemeClr val="accent4">
                    <a:lumMod val="75000"/>
                  </a:schemeClr>
                </a:solidFill>
              </a:rPr>
              <a:t>Linking Dynamo Field Generation and Thermal Evolution</a:t>
            </a:r>
          </a:p>
        </p:txBody>
      </p:sp>
      <p:sp>
        <p:nvSpPr>
          <p:cNvPr id="5" name="Slide Number Placeholder 4">
            <a:extLst>
              <a:ext uri="{FF2B5EF4-FFF2-40B4-BE49-F238E27FC236}">
                <a16:creationId xmlns:a16="http://schemas.microsoft.com/office/drawing/2014/main" id="{8B80489B-930F-440D-8756-69EED8603DF3}"/>
              </a:ext>
            </a:extLst>
          </p:cNvPr>
          <p:cNvSpPr>
            <a:spLocks noGrp="1"/>
          </p:cNvSpPr>
          <p:nvPr>
            <p:ph type="sldNum" sz="quarter" idx="12"/>
          </p:nvPr>
        </p:nvSpPr>
        <p:spPr/>
        <p:txBody>
          <a:bodyPr/>
          <a:lstStyle/>
          <a:p>
            <a:pPr defTabSz="914377"/>
            <a:fld id="{EA18905D-721E-455B-87C8-C534DC3A9E32}" type="slidenum">
              <a:rPr lang="en-GB">
                <a:solidFill>
                  <a:prstClr val="white">
                    <a:tint val="75000"/>
                  </a:prstClr>
                </a:solidFill>
                <a:latin typeface="Calibri" panose="020F0502020204030204"/>
              </a:rPr>
              <a:pPr defTabSz="914377"/>
              <a:t>5</a:t>
            </a:fld>
            <a:endParaRPr lang="en-GB">
              <a:solidFill>
                <a:prstClr val="white">
                  <a:tint val="75000"/>
                </a:prstClr>
              </a:solidFill>
              <a:latin typeface="Calibri" panose="020F0502020204030204"/>
            </a:endParaRPr>
          </a:p>
        </p:txBody>
      </p:sp>
      <p:sp>
        <p:nvSpPr>
          <p:cNvPr id="7" name="Content Placeholder 2">
            <a:extLst>
              <a:ext uri="{FF2B5EF4-FFF2-40B4-BE49-F238E27FC236}">
                <a16:creationId xmlns:a16="http://schemas.microsoft.com/office/drawing/2014/main" id="{44823873-353A-43D3-A290-C0F55DA60678}"/>
              </a:ext>
            </a:extLst>
          </p:cNvPr>
          <p:cNvSpPr>
            <a:spLocks noGrp="1"/>
          </p:cNvSpPr>
          <p:nvPr>
            <p:ph idx="1"/>
          </p:nvPr>
        </p:nvSpPr>
        <p:spPr>
          <a:xfrm>
            <a:off x="838200" y="1583911"/>
            <a:ext cx="10515600" cy="2001841"/>
          </a:xfrm>
        </p:spPr>
        <p:txBody>
          <a:bodyPr/>
          <a:lstStyle/>
          <a:p>
            <a:r>
              <a:rPr lang="en-GB" dirty="0">
                <a:solidFill>
                  <a:schemeClr val="accent5">
                    <a:lumMod val="20000"/>
                    <a:lumOff val="80000"/>
                  </a:schemeClr>
                </a:solidFill>
              </a:rPr>
              <a:t>Require vigorous convection in liquid core to generate dynamo field</a:t>
            </a:r>
          </a:p>
          <a:p>
            <a:r>
              <a:rPr lang="en-GB" dirty="0">
                <a:solidFill>
                  <a:schemeClr val="accent5">
                    <a:lumMod val="20000"/>
                    <a:lumOff val="80000"/>
                  </a:schemeClr>
                </a:solidFill>
              </a:rPr>
              <a:t>Convective speed, u, controlled by how fast planet is cooling</a:t>
            </a:r>
          </a:p>
          <a:p>
            <a:r>
              <a:rPr lang="en-GB" dirty="0">
                <a:solidFill>
                  <a:schemeClr val="accent5">
                    <a:lumMod val="20000"/>
                    <a:lumOff val="80000"/>
                  </a:schemeClr>
                </a:solidFill>
              </a:rPr>
              <a:t>Require supercritical </a:t>
            </a:r>
            <a:r>
              <a:rPr lang="en-GB" b="1" dirty="0">
                <a:solidFill>
                  <a:schemeClr val="accent5">
                    <a:lumMod val="20000"/>
                    <a:lumOff val="80000"/>
                  </a:schemeClr>
                </a:solidFill>
              </a:rPr>
              <a:t>magnetic Reynolds number </a:t>
            </a:r>
            <a:r>
              <a:rPr lang="en-GB" dirty="0">
                <a:solidFill>
                  <a:schemeClr val="accent5">
                    <a:lumMod val="20000"/>
                    <a:lumOff val="80000"/>
                  </a:schemeClr>
                </a:solidFill>
              </a:rPr>
              <a:t>for dynamo generation</a:t>
            </a:r>
          </a:p>
        </p:txBody>
      </p: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3C299C71-A5ED-4358-A528-B5AFC176312E}"/>
                  </a:ext>
                </a:extLst>
              </p:cNvPr>
              <p:cNvSpPr/>
              <p:nvPr/>
            </p:nvSpPr>
            <p:spPr>
              <a:xfrm>
                <a:off x="3985550" y="3445626"/>
                <a:ext cx="3816311" cy="1144096"/>
              </a:xfrm>
              <a:prstGeom prst="rect">
                <a:avLst/>
              </a:prstGeom>
            </p:spPr>
            <p:txBody>
              <a:bodyPr wrap="square">
                <a:spAutoFit/>
              </a:bodyPr>
              <a:lstStyle/>
              <a:p>
                <a:pPr defTabSz="914377"/>
                <a14:m>
                  <m:oMathPara xmlns:m="http://schemas.openxmlformats.org/officeDocument/2006/math">
                    <m:oMathParaPr>
                      <m:jc m:val="centerGroup"/>
                    </m:oMathParaPr>
                    <m:oMath xmlns:m="http://schemas.openxmlformats.org/officeDocument/2006/math">
                      <m:r>
                        <a:rPr lang="en-GB" sz="3600" i="1">
                          <a:solidFill>
                            <a:schemeClr val="accent2"/>
                          </a:solidFill>
                          <a:latin typeface="Cambria Math" panose="02040503050406030204" pitchFamily="18" charset="0"/>
                        </a:rPr>
                        <m:t>𝑅</m:t>
                      </m:r>
                      <m:sSub>
                        <m:sSubPr>
                          <m:ctrlPr>
                            <a:rPr lang="en-GB" sz="3600" i="1">
                              <a:solidFill>
                                <a:schemeClr val="accent2"/>
                              </a:solidFill>
                              <a:latin typeface="Cambria Math" panose="02040503050406030204" pitchFamily="18" charset="0"/>
                            </a:rPr>
                          </m:ctrlPr>
                        </m:sSubPr>
                        <m:e>
                          <m:r>
                            <a:rPr lang="en-GB" sz="3600" i="1">
                              <a:solidFill>
                                <a:schemeClr val="accent2"/>
                              </a:solidFill>
                              <a:latin typeface="Cambria Math" panose="02040503050406030204" pitchFamily="18" charset="0"/>
                            </a:rPr>
                            <m:t>𝑒</m:t>
                          </m:r>
                        </m:e>
                        <m:sub>
                          <m:r>
                            <a:rPr lang="en-GB" sz="3600" i="1">
                              <a:solidFill>
                                <a:schemeClr val="accent2"/>
                              </a:solidFill>
                              <a:latin typeface="Cambria Math" panose="02040503050406030204" pitchFamily="18" charset="0"/>
                            </a:rPr>
                            <m:t>𝑚</m:t>
                          </m:r>
                        </m:sub>
                      </m:sSub>
                      <m:r>
                        <a:rPr lang="en-GB" sz="3600">
                          <a:solidFill>
                            <a:schemeClr val="accent2"/>
                          </a:solidFill>
                          <a:latin typeface="Cambria Math" panose="02040503050406030204" pitchFamily="18" charset="0"/>
                        </a:rPr>
                        <m:t>=</m:t>
                      </m:r>
                      <m:f>
                        <m:fPr>
                          <m:ctrlPr>
                            <a:rPr lang="en-GB" sz="3600" i="1">
                              <a:solidFill>
                                <a:schemeClr val="accent2"/>
                              </a:solidFill>
                              <a:latin typeface="Cambria Math" panose="02040503050406030204" pitchFamily="18" charset="0"/>
                            </a:rPr>
                          </m:ctrlPr>
                        </m:fPr>
                        <m:num>
                          <m:r>
                            <a:rPr lang="en-GB" sz="3600" i="1">
                              <a:solidFill>
                                <a:schemeClr val="accent2"/>
                              </a:solidFill>
                              <a:latin typeface="Cambria Math" panose="02040503050406030204" pitchFamily="18" charset="0"/>
                            </a:rPr>
                            <m:t>𝑢𝑙</m:t>
                          </m:r>
                        </m:num>
                        <m:den>
                          <m:r>
                            <m:rPr>
                              <m:sty m:val="p"/>
                            </m:rPr>
                            <a:rPr lang="en-GB" sz="3600">
                              <a:solidFill>
                                <a:schemeClr val="accent2"/>
                              </a:solidFill>
                              <a:latin typeface="Cambria Math" panose="02040503050406030204" pitchFamily="18" charset="0"/>
                            </a:rPr>
                            <m:t>λ</m:t>
                          </m:r>
                        </m:den>
                      </m:f>
                    </m:oMath>
                  </m:oMathPara>
                </a14:m>
                <a:endParaRPr lang="en-GB" sz="3600" dirty="0">
                  <a:solidFill>
                    <a:schemeClr val="accent2"/>
                  </a:solidFill>
                  <a:latin typeface="Calibri" panose="020F0502020204030204"/>
                </a:endParaRPr>
              </a:p>
            </p:txBody>
          </p:sp>
        </mc:Choice>
        <mc:Fallback xmlns="">
          <p:sp>
            <p:nvSpPr>
              <p:cNvPr id="8" name="Rectangle 7">
                <a:extLst>
                  <a:ext uri="{FF2B5EF4-FFF2-40B4-BE49-F238E27FC236}">
                    <a16:creationId xmlns:a16="http://schemas.microsoft.com/office/drawing/2014/main" id="{3C299C71-A5ED-4358-A528-B5AFC176312E}"/>
                  </a:ext>
                </a:extLst>
              </p:cNvPr>
              <p:cNvSpPr>
                <a:spLocks noRot="1" noChangeAspect="1" noMove="1" noResize="1" noEditPoints="1" noAdjustHandles="1" noChangeArrowheads="1" noChangeShapeType="1" noTextEdit="1"/>
              </p:cNvSpPr>
              <p:nvPr/>
            </p:nvSpPr>
            <p:spPr>
              <a:xfrm>
                <a:off x="3985550" y="3445626"/>
                <a:ext cx="3816311" cy="1144096"/>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68CF9BF8-0993-4286-ACE9-A70AEE84D875}"/>
                  </a:ext>
                </a:extLst>
              </p:cNvPr>
              <p:cNvSpPr/>
              <p:nvPr/>
            </p:nvSpPr>
            <p:spPr>
              <a:xfrm>
                <a:off x="4122277" y="4776770"/>
                <a:ext cx="2959785" cy="670696"/>
              </a:xfrm>
              <a:prstGeom prst="rect">
                <a:avLst/>
              </a:prstGeom>
            </p:spPr>
            <p:txBody>
              <a:bodyPr wrap="none">
                <a:spAutoFit/>
              </a:bodyPr>
              <a:lstStyle/>
              <a:p>
                <a:pPr defTabSz="914377"/>
                <a14:m>
                  <m:oMathPara xmlns:m="http://schemas.openxmlformats.org/officeDocument/2006/math">
                    <m:oMathParaPr>
                      <m:jc m:val="centerGroup"/>
                    </m:oMathParaPr>
                    <m:oMath xmlns:m="http://schemas.openxmlformats.org/officeDocument/2006/math">
                      <m:r>
                        <a:rPr lang="en-GB" sz="3600" i="1">
                          <a:solidFill>
                            <a:schemeClr val="accent2"/>
                          </a:solidFill>
                          <a:latin typeface="Cambria Math" panose="02040503050406030204" pitchFamily="18" charset="0"/>
                        </a:rPr>
                        <m:t>𝑅</m:t>
                      </m:r>
                      <m:sSub>
                        <m:sSubPr>
                          <m:ctrlPr>
                            <a:rPr lang="en-GB" sz="3600" i="1" smtClean="0">
                              <a:solidFill>
                                <a:schemeClr val="accent2"/>
                              </a:solidFill>
                              <a:latin typeface="Cambria Math" panose="02040503050406030204" pitchFamily="18" charset="0"/>
                            </a:rPr>
                          </m:ctrlPr>
                        </m:sSubPr>
                        <m:e>
                          <m:r>
                            <a:rPr lang="en-GB" sz="3600" i="1">
                              <a:solidFill>
                                <a:schemeClr val="accent2"/>
                              </a:solidFill>
                              <a:latin typeface="Cambria Math" panose="02040503050406030204" pitchFamily="18" charset="0"/>
                            </a:rPr>
                            <m:t>𝑒</m:t>
                          </m:r>
                        </m:e>
                        <m:sub>
                          <m:r>
                            <a:rPr lang="en-GB" sz="3600" i="1">
                              <a:solidFill>
                                <a:schemeClr val="accent2"/>
                              </a:solidFill>
                              <a:latin typeface="Cambria Math" panose="02040503050406030204" pitchFamily="18" charset="0"/>
                            </a:rPr>
                            <m:t>𝑚</m:t>
                          </m:r>
                          <m:r>
                            <a:rPr lang="en-GB" sz="3600">
                              <a:solidFill>
                                <a:schemeClr val="accent2"/>
                              </a:solidFill>
                              <a:latin typeface="Cambria Math" panose="02040503050406030204" pitchFamily="18" charset="0"/>
                            </a:rPr>
                            <m:t>,</m:t>
                          </m:r>
                          <m:r>
                            <a:rPr lang="en-GB" sz="3600" i="1">
                              <a:solidFill>
                                <a:schemeClr val="accent2"/>
                              </a:solidFill>
                              <a:latin typeface="Cambria Math" panose="02040503050406030204" pitchFamily="18" charset="0"/>
                            </a:rPr>
                            <m:t>𝑐𝑟𝑖𝑡</m:t>
                          </m:r>
                        </m:sub>
                      </m:sSub>
                      <m:r>
                        <a:rPr lang="en-GB" sz="3600">
                          <a:solidFill>
                            <a:schemeClr val="accent2"/>
                          </a:solidFill>
                          <a:latin typeface="Cambria Math" panose="02040503050406030204" pitchFamily="18" charset="0"/>
                        </a:rPr>
                        <m:t>&gt;10</m:t>
                      </m:r>
                    </m:oMath>
                  </m:oMathPara>
                </a14:m>
                <a:endParaRPr lang="en-GB" sz="3600" dirty="0">
                  <a:solidFill>
                    <a:schemeClr val="accent2"/>
                  </a:solidFill>
                  <a:latin typeface="Calibri" panose="020F0502020204030204"/>
                </a:endParaRPr>
              </a:p>
            </p:txBody>
          </p:sp>
        </mc:Choice>
        <mc:Fallback xmlns="">
          <p:sp>
            <p:nvSpPr>
              <p:cNvPr id="9" name="Rectangle 8">
                <a:extLst>
                  <a:ext uri="{FF2B5EF4-FFF2-40B4-BE49-F238E27FC236}">
                    <a16:creationId xmlns:a16="http://schemas.microsoft.com/office/drawing/2014/main" id="{68CF9BF8-0993-4286-ACE9-A70AEE84D875}"/>
                  </a:ext>
                </a:extLst>
              </p:cNvPr>
              <p:cNvSpPr>
                <a:spLocks noRot="1" noChangeAspect="1" noMove="1" noResize="1" noEditPoints="1" noAdjustHandles="1" noChangeArrowheads="1" noChangeShapeType="1" noTextEdit="1"/>
              </p:cNvSpPr>
              <p:nvPr/>
            </p:nvSpPr>
            <p:spPr>
              <a:xfrm>
                <a:off x="4122277" y="4776770"/>
                <a:ext cx="2959785" cy="670696"/>
              </a:xfrm>
              <a:prstGeom prst="rect">
                <a:avLst/>
              </a:prstGeom>
              <a:blipFill>
                <a:blip r:embed="rId4"/>
                <a:stretch>
                  <a:fillRect/>
                </a:stretch>
              </a:blipFill>
            </p:spPr>
            <p:txBody>
              <a:bodyPr/>
              <a:lstStyle/>
              <a:p>
                <a:r>
                  <a:rPr lang="en-GB">
                    <a:noFill/>
                  </a:rPr>
                  <a:t> </a:t>
                </a:r>
              </a:p>
            </p:txBody>
          </p:sp>
        </mc:Fallback>
      </mc:AlternateContent>
      <p:sp>
        <p:nvSpPr>
          <p:cNvPr id="10" name="TextBox 9">
            <a:extLst>
              <a:ext uri="{FF2B5EF4-FFF2-40B4-BE49-F238E27FC236}">
                <a16:creationId xmlns:a16="http://schemas.microsoft.com/office/drawing/2014/main" id="{B06F71BB-C981-4E93-B9D7-674A8E0EEE5E}"/>
              </a:ext>
            </a:extLst>
          </p:cNvPr>
          <p:cNvSpPr txBox="1"/>
          <p:nvPr/>
        </p:nvSpPr>
        <p:spPr>
          <a:xfrm>
            <a:off x="2786743" y="5634514"/>
            <a:ext cx="9405257" cy="461665"/>
          </a:xfrm>
          <a:prstGeom prst="rect">
            <a:avLst/>
          </a:prstGeom>
          <a:noFill/>
        </p:spPr>
        <p:txBody>
          <a:bodyPr wrap="square" rtlCol="0">
            <a:spAutoFit/>
          </a:bodyPr>
          <a:lstStyle/>
          <a:p>
            <a:r>
              <a:rPr lang="en-GB" sz="2400" i="1" dirty="0">
                <a:solidFill>
                  <a:schemeClr val="accent2"/>
                </a:solidFill>
              </a:rPr>
              <a:t>l = convective length scale, λ=magnetic diffusivity of iron </a:t>
            </a:r>
          </a:p>
        </p:txBody>
      </p:sp>
    </p:spTree>
    <p:extLst>
      <p:ext uri="{BB962C8B-B14F-4D97-AF65-F5344CB8AC3E}">
        <p14:creationId xmlns:p14="http://schemas.microsoft.com/office/powerpoint/2010/main" val="18332187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3B6D6-C0EF-407B-A048-2A97E3B4538F}"/>
              </a:ext>
            </a:extLst>
          </p:cNvPr>
          <p:cNvSpPr>
            <a:spLocks noGrp="1"/>
          </p:cNvSpPr>
          <p:nvPr>
            <p:ph type="title"/>
          </p:nvPr>
        </p:nvSpPr>
        <p:spPr>
          <a:xfrm>
            <a:off x="262875" y="-116075"/>
            <a:ext cx="10515600" cy="1325563"/>
          </a:xfrm>
        </p:spPr>
        <p:txBody>
          <a:bodyPr/>
          <a:lstStyle/>
          <a:p>
            <a:r>
              <a:rPr lang="en-GB" dirty="0">
                <a:solidFill>
                  <a:schemeClr val="accent4">
                    <a:lumMod val="75000"/>
                  </a:schemeClr>
                </a:solidFill>
              </a:rPr>
              <a:t>Thermal Evolution of Planetesimals</a:t>
            </a:r>
          </a:p>
        </p:txBody>
      </p:sp>
      <p:grpSp>
        <p:nvGrpSpPr>
          <p:cNvPr id="6" name="Group 5">
            <a:extLst>
              <a:ext uri="{FF2B5EF4-FFF2-40B4-BE49-F238E27FC236}">
                <a16:creationId xmlns:a16="http://schemas.microsoft.com/office/drawing/2014/main" id="{8CECCA36-A61F-49F5-BE33-BEC6FA0E40E9}"/>
              </a:ext>
            </a:extLst>
          </p:cNvPr>
          <p:cNvGrpSpPr/>
          <p:nvPr/>
        </p:nvGrpSpPr>
        <p:grpSpPr>
          <a:xfrm>
            <a:off x="2376869" y="1438175"/>
            <a:ext cx="1155180" cy="1326655"/>
            <a:chOff x="1615778" y="2522819"/>
            <a:chExt cx="1518784" cy="1744233"/>
          </a:xfrm>
        </p:grpSpPr>
        <p:pic>
          <p:nvPicPr>
            <p:cNvPr id="7" name="Graphic 6">
              <a:extLst>
                <a:ext uri="{FF2B5EF4-FFF2-40B4-BE49-F238E27FC236}">
                  <a16:creationId xmlns:a16="http://schemas.microsoft.com/office/drawing/2014/main" id="{1F2A2A38-3A71-4087-8298-B763ADA4B84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15778" y="3193536"/>
              <a:ext cx="1052682" cy="1073516"/>
            </a:xfrm>
            <a:prstGeom prst="rect">
              <a:avLst/>
            </a:prstGeom>
          </p:spPr>
        </p:pic>
        <p:pic>
          <p:nvPicPr>
            <p:cNvPr id="8" name="Graphic 7">
              <a:extLst>
                <a:ext uri="{FF2B5EF4-FFF2-40B4-BE49-F238E27FC236}">
                  <a16:creationId xmlns:a16="http://schemas.microsoft.com/office/drawing/2014/main" id="{07B1FE06-CAEE-4E17-AE8A-841F8951C074}"/>
                </a:ext>
              </a:extLst>
            </p:cNvPr>
            <p:cNvPicPr>
              <a:picLocks noChangeAspect="1"/>
            </p:cNvPicPr>
            <p:nvPr/>
          </p:nvPicPr>
          <p:blipFill>
            <a:blip r:embed="rId2">
              <a:extLst>
                <a:ext uri="{96DAC541-7B7A-43D3-8B79-37D633B846F1}">
                  <asvg:svgBlip xmlns:asvg="http://schemas.microsoft.com/office/drawing/2016/SVG/main" r:embed="rId4"/>
                </a:ext>
              </a:extLst>
            </a:blip>
            <a:stretch>
              <a:fillRect/>
            </a:stretch>
          </p:blipFill>
          <p:spPr>
            <a:xfrm>
              <a:off x="2738216" y="3020054"/>
              <a:ext cx="353096" cy="360084"/>
            </a:xfrm>
            <a:prstGeom prst="rect">
              <a:avLst/>
            </a:prstGeom>
          </p:spPr>
        </p:pic>
        <p:pic>
          <p:nvPicPr>
            <p:cNvPr id="9" name="Graphic 8">
              <a:extLst>
                <a:ext uri="{FF2B5EF4-FFF2-40B4-BE49-F238E27FC236}">
                  <a16:creationId xmlns:a16="http://schemas.microsoft.com/office/drawing/2014/main" id="{9797685A-9ACD-4CA5-ACB4-34C2912BF5E1}"/>
                </a:ext>
              </a:extLst>
            </p:cNvPr>
            <p:cNvPicPr>
              <a:picLocks noChangeAspect="1"/>
            </p:cNvPicPr>
            <p:nvPr/>
          </p:nvPicPr>
          <p:blipFill>
            <a:blip r:embed="rId2">
              <a:extLst>
                <a:ext uri="{96DAC541-7B7A-43D3-8B79-37D633B846F1}">
                  <asvg:svgBlip xmlns:asvg="http://schemas.microsoft.com/office/drawing/2016/SVG/main" r:embed="rId4"/>
                </a:ext>
              </a:extLst>
            </a:blip>
            <a:stretch>
              <a:fillRect/>
            </a:stretch>
          </p:blipFill>
          <p:spPr>
            <a:xfrm>
              <a:off x="2781466" y="2522819"/>
              <a:ext cx="353096" cy="360084"/>
            </a:xfrm>
            <a:prstGeom prst="rect">
              <a:avLst/>
            </a:prstGeom>
          </p:spPr>
        </p:pic>
        <p:pic>
          <p:nvPicPr>
            <p:cNvPr id="10" name="Graphic 9">
              <a:extLst>
                <a:ext uri="{FF2B5EF4-FFF2-40B4-BE49-F238E27FC236}">
                  <a16:creationId xmlns:a16="http://schemas.microsoft.com/office/drawing/2014/main" id="{6364AA9E-9F83-4DBA-A89A-DEB84DEB555E}"/>
                </a:ext>
              </a:extLst>
            </p:cNvPr>
            <p:cNvPicPr>
              <a:picLocks noChangeAspect="1"/>
            </p:cNvPicPr>
            <p:nvPr/>
          </p:nvPicPr>
          <p:blipFill>
            <a:blip r:embed="rId2">
              <a:extLst>
                <a:ext uri="{96DAC541-7B7A-43D3-8B79-37D633B846F1}">
                  <asvg:svgBlip xmlns:asvg="http://schemas.microsoft.com/office/drawing/2016/SVG/main" r:embed="rId4"/>
                </a:ext>
              </a:extLst>
            </a:blip>
            <a:stretch>
              <a:fillRect/>
            </a:stretch>
          </p:blipFill>
          <p:spPr>
            <a:xfrm>
              <a:off x="2368635" y="2689989"/>
              <a:ext cx="353096" cy="360084"/>
            </a:xfrm>
            <a:prstGeom prst="rect">
              <a:avLst/>
            </a:prstGeom>
          </p:spPr>
        </p:pic>
        <p:cxnSp>
          <p:nvCxnSpPr>
            <p:cNvPr id="11" name="Straight Arrow Connector 10">
              <a:extLst>
                <a:ext uri="{FF2B5EF4-FFF2-40B4-BE49-F238E27FC236}">
                  <a16:creationId xmlns:a16="http://schemas.microsoft.com/office/drawing/2014/main" id="{A0AE7FDE-28D0-4ECE-A64B-B09AF2D300D6}"/>
                </a:ext>
              </a:extLst>
            </p:cNvPr>
            <p:cNvCxnSpPr>
              <a:cxnSpLocks/>
            </p:cNvCxnSpPr>
            <p:nvPr/>
          </p:nvCxnSpPr>
          <p:spPr>
            <a:xfrm flipH="1">
              <a:off x="2362564" y="3105688"/>
              <a:ext cx="322381" cy="274450"/>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B5C83D84-3714-445B-892B-400A2B6D6E91}"/>
              </a:ext>
            </a:extLst>
          </p:cNvPr>
          <p:cNvGrpSpPr/>
          <p:nvPr/>
        </p:nvGrpSpPr>
        <p:grpSpPr>
          <a:xfrm rot="2895932">
            <a:off x="4632588" y="1146071"/>
            <a:ext cx="2299451" cy="2503939"/>
            <a:chOff x="8082800" y="1651880"/>
            <a:chExt cx="2854829" cy="3108707"/>
          </a:xfrm>
        </p:grpSpPr>
        <p:grpSp>
          <p:nvGrpSpPr>
            <p:cNvPr id="13" name="Group 12">
              <a:extLst>
                <a:ext uri="{FF2B5EF4-FFF2-40B4-BE49-F238E27FC236}">
                  <a16:creationId xmlns:a16="http://schemas.microsoft.com/office/drawing/2014/main" id="{AA6A178A-3C33-4A53-BECF-71B8722DC98D}"/>
                </a:ext>
              </a:extLst>
            </p:cNvPr>
            <p:cNvGrpSpPr/>
            <p:nvPr/>
          </p:nvGrpSpPr>
          <p:grpSpPr>
            <a:xfrm>
              <a:off x="9132855" y="1651880"/>
              <a:ext cx="1804774" cy="1333494"/>
              <a:chOff x="9882687" y="1094368"/>
              <a:chExt cx="1804774" cy="1333494"/>
            </a:xfrm>
          </p:grpSpPr>
          <p:pic>
            <p:nvPicPr>
              <p:cNvPr id="16" name="Graphic 15">
                <a:extLst>
                  <a:ext uri="{FF2B5EF4-FFF2-40B4-BE49-F238E27FC236}">
                    <a16:creationId xmlns:a16="http://schemas.microsoft.com/office/drawing/2014/main" id="{BE832A77-C07E-4DE2-A204-763D7CE248E3}"/>
                  </a:ext>
                </a:extLst>
              </p:cNvPr>
              <p:cNvPicPr>
                <a:picLocks noChangeAspect="1"/>
              </p:cNvPicPr>
              <p:nvPr/>
            </p:nvPicPr>
            <p:blipFill>
              <a:blip r:embed="rId2">
                <a:extLst>
                  <a:ext uri="{96DAC541-7B7A-43D3-8B79-37D633B846F1}">
                    <asvg:svgBlip xmlns:asvg="http://schemas.microsoft.com/office/drawing/2016/SVG/main" r:embed="rId4"/>
                  </a:ext>
                </a:extLst>
              </a:blip>
              <a:stretch>
                <a:fillRect/>
              </a:stretch>
            </p:blipFill>
            <p:spPr>
              <a:xfrm>
                <a:off x="9882687" y="1411981"/>
                <a:ext cx="353096" cy="360084"/>
              </a:xfrm>
              <a:prstGeom prst="rect">
                <a:avLst/>
              </a:prstGeom>
            </p:spPr>
          </p:pic>
          <p:pic>
            <p:nvPicPr>
              <p:cNvPr id="17" name="Graphic 16">
                <a:extLst>
                  <a:ext uri="{FF2B5EF4-FFF2-40B4-BE49-F238E27FC236}">
                    <a16:creationId xmlns:a16="http://schemas.microsoft.com/office/drawing/2014/main" id="{DE1DCB7F-B805-47B4-85B7-392EF1CDF76A}"/>
                  </a:ext>
                </a:extLst>
              </p:cNvPr>
              <p:cNvPicPr>
                <a:picLocks noChangeAspect="1"/>
              </p:cNvPicPr>
              <p:nvPr/>
            </p:nvPicPr>
            <p:blipFill>
              <a:blip r:embed="rId2">
                <a:extLst>
                  <a:ext uri="{96DAC541-7B7A-43D3-8B79-37D633B846F1}">
                    <asvg:svgBlip xmlns:asvg="http://schemas.microsoft.com/office/drawing/2016/SVG/main" r:embed="rId4"/>
                  </a:ext>
                </a:extLst>
              </a:blip>
              <a:stretch>
                <a:fillRect/>
              </a:stretch>
            </p:blipFill>
            <p:spPr>
              <a:xfrm>
                <a:off x="10389301" y="1094368"/>
                <a:ext cx="353096" cy="360084"/>
              </a:xfrm>
              <a:prstGeom prst="rect">
                <a:avLst/>
              </a:prstGeom>
            </p:spPr>
          </p:pic>
          <p:grpSp>
            <p:nvGrpSpPr>
              <p:cNvPr id="18" name="Group 17">
                <a:extLst>
                  <a:ext uri="{FF2B5EF4-FFF2-40B4-BE49-F238E27FC236}">
                    <a16:creationId xmlns:a16="http://schemas.microsoft.com/office/drawing/2014/main" id="{48346C95-036E-4A67-A98C-5DB01CEDC6D2}"/>
                  </a:ext>
                </a:extLst>
              </p:cNvPr>
              <p:cNvGrpSpPr/>
              <p:nvPr/>
            </p:nvGrpSpPr>
            <p:grpSpPr>
              <a:xfrm rot="838783">
                <a:off x="10345869" y="1334797"/>
                <a:ext cx="1341592" cy="1093065"/>
                <a:chOff x="3371990" y="3839836"/>
                <a:chExt cx="883456" cy="705827"/>
              </a:xfrm>
            </p:grpSpPr>
            <p:pic>
              <p:nvPicPr>
                <p:cNvPr id="21" name="Graphic 20">
                  <a:extLst>
                    <a:ext uri="{FF2B5EF4-FFF2-40B4-BE49-F238E27FC236}">
                      <a16:creationId xmlns:a16="http://schemas.microsoft.com/office/drawing/2014/main" id="{0E7EBB52-B4B9-4859-A13D-315EB9C06F8E}"/>
                    </a:ext>
                  </a:extLst>
                </p:cNvPr>
                <p:cNvPicPr>
                  <a:picLocks noChangeAspect="1"/>
                </p:cNvPicPr>
                <p:nvPr/>
              </p:nvPicPr>
              <p:blipFill>
                <a:blip r:embed="rId2">
                  <a:extLst>
                    <a:ext uri="{96DAC541-7B7A-43D3-8B79-37D633B846F1}">
                      <asvg:svgBlip xmlns:asvg="http://schemas.microsoft.com/office/drawing/2016/SVG/main" r:embed="rId4"/>
                    </a:ext>
                  </a:extLst>
                </a:blip>
                <a:stretch>
                  <a:fillRect/>
                </a:stretch>
              </p:blipFill>
              <p:spPr>
                <a:xfrm>
                  <a:off x="3720767" y="4134620"/>
                  <a:ext cx="232518" cy="232518"/>
                </a:xfrm>
                <a:prstGeom prst="rect">
                  <a:avLst/>
                </a:prstGeom>
              </p:spPr>
            </p:pic>
            <p:pic>
              <p:nvPicPr>
                <p:cNvPr id="22" name="Graphic 21">
                  <a:extLst>
                    <a:ext uri="{FF2B5EF4-FFF2-40B4-BE49-F238E27FC236}">
                      <a16:creationId xmlns:a16="http://schemas.microsoft.com/office/drawing/2014/main" id="{994AFF62-AC78-4BC2-A7D0-BDE151C63BE9}"/>
                    </a:ext>
                  </a:extLst>
                </p:cNvPr>
                <p:cNvPicPr>
                  <a:picLocks noChangeAspect="1"/>
                </p:cNvPicPr>
                <p:nvPr/>
              </p:nvPicPr>
              <p:blipFill>
                <a:blip r:embed="rId2">
                  <a:extLst>
                    <a:ext uri="{96DAC541-7B7A-43D3-8B79-37D633B846F1}">
                      <asvg:svgBlip xmlns:asvg="http://schemas.microsoft.com/office/drawing/2016/SVG/main" r:embed="rId4"/>
                    </a:ext>
                  </a:extLst>
                </a:blip>
                <a:stretch>
                  <a:fillRect/>
                </a:stretch>
              </p:blipFill>
              <p:spPr>
                <a:xfrm>
                  <a:off x="3953285" y="4313145"/>
                  <a:ext cx="232518" cy="232518"/>
                </a:xfrm>
                <a:prstGeom prst="rect">
                  <a:avLst/>
                </a:prstGeom>
              </p:spPr>
            </p:pic>
            <p:pic>
              <p:nvPicPr>
                <p:cNvPr id="23" name="Graphic 22">
                  <a:extLst>
                    <a:ext uri="{FF2B5EF4-FFF2-40B4-BE49-F238E27FC236}">
                      <a16:creationId xmlns:a16="http://schemas.microsoft.com/office/drawing/2014/main" id="{7CFD5B39-0260-4393-B7B5-1DB10BAC1C12}"/>
                    </a:ext>
                  </a:extLst>
                </p:cNvPr>
                <p:cNvPicPr>
                  <a:picLocks noChangeAspect="1"/>
                </p:cNvPicPr>
                <p:nvPr/>
              </p:nvPicPr>
              <p:blipFill>
                <a:blip r:embed="rId2">
                  <a:extLst>
                    <a:ext uri="{96DAC541-7B7A-43D3-8B79-37D633B846F1}">
                      <asvg:svgBlip xmlns:asvg="http://schemas.microsoft.com/office/drawing/2016/SVG/main" r:embed="rId4"/>
                    </a:ext>
                  </a:extLst>
                </a:blip>
                <a:stretch>
                  <a:fillRect/>
                </a:stretch>
              </p:blipFill>
              <p:spPr>
                <a:xfrm>
                  <a:off x="4022928" y="3991365"/>
                  <a:ext cx="232518" cy="232518"/>
                </a:xfrm>
                <a:prstGeom prst="rect">
                  <a:avLst/>
                </a:prstGeom>
              </p:spPr>
            </p:pic>
            <p:pic>
              <p:nvPicPr>
                <p:cNvPr id="24" name="Graphic 23">
                  <a:extLst>
                    <a:ext uri="{FF2B5EF4-FFF2-40B4-BE49-F238E27FC236}">
                      <a16:creationId xmlns:a16="http://schemas.microsoft.com/office/drawing/2014/main" id="{AFFA5737-DA62-455E-8169-C0730B5700D2}"/>
                    </a:ext>
                  </a:extLst>
                </p:cNvPr>
                <p:cNvPicPr>
                  <a:picLocks noChangeAspect="1"/>
                </p:cNvPicPr>
                <p:nvPr/>
              </p:nvPicPr>
              <p:blipFill>
                <a:blip r:embed="rId2">
                  <a:extLst>
                    <a:ext uri="{96DAC541-7B7A-43D3-8B79-37D633B846F1}">
                      <asvg:svgBlip xmlns:asvg="http://schemas.microsoft.com/office/drawing/2016/SVG/main" r:embed="rId4"/>
                    </a:ext>
                  </a:extLst>
                </a:blip>
                <a:stretch>
                  <a:fillRect/>
                </a:stretch>
              </p:blipFill>
              <p:spPr>
                <a:xfrm>
                  <a:off x="3679837" y="3839836"/>
                  <a:ext cx="232518" cy="232518"/>
                </a:xfrm>
                <a:prstGeom prst="rect">
                  <a:avLst/>
                </a:prstGeom>
              </p:spPr>
            </p:pic>
            <p:pic>
              <p:nvPicPr>
                <p:cNvPr id="25" name="Graphic 24">
                  <a:extLst>
                    <a:ext uri="{FF2B5EF4-FFF2-40B4-BE49-F238E27FC236}">
                      <a16:creationId xmlns:a16="http://schemas.microsoft.com/office/drawing/2014/main" id="{B3D04905-5AF6-48FF-A3A5-9B2D4EDB99E2}"/>
                    </a:ext>
                  </a:extLst>
                </p:cNvPr>
                <p:cNvPicPr>
                  <a:picLocks noChangeAspect="1"/>
                </p:cNvPicPr>
                <p:nvPr/>
              </p:nvPicPr>
              <p:blipFill>
                <a:blip r:embed="rId2">
                  <a:extLst>
                    <a:ext uri="{96DAC541-7B7A-43D3-8B79-37D633B846F1}">
                      <asvg:svgBlip xmlns:asvg="http://schemas.microsoft.com/office/drawing/2016/SVG/main" r:embed="rId4"/>
                    </a:ext>
                  </a:extLst>
                </a:blip>
                <a:stretch>
                  <a:fillRect/>
                </a:stretch>
              </p:blipFill>
              <p:spPr>
                <a:xfrm>
                  <a:off x="3371990" y="4100011"/>
                  <a:ext cx="232518" cy="232518"/>
                </a:xfrm>
                <a:prstGeom prst="rect">
                  <a:avLst/>
                </a:prstGeom>
              </p:spPr>
            </p:pic>
          </p:grpSp>
          <p:pic>
            <p:nvPicPr>
              <p:cNvPr id="19" name="Graphic 18">
                <a:extLst>
                  <a:ext uri="{FF2B5EF4-FFF2-40B4-BE49-F238E27FC236}">
                    <a16:creationId xmlns:a16="http://schemas.microsoft.com/office/drawing/2014/main" id="{5BDB2BBB-2402-4DC3-96EC-97A2B0468DA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459986" y="1451668"/>
                <a:ext cx="529797" cy="302005"/>
              </a:xfrm>
              <a:prstGeom prst="rect">
                <a:avLst/>
              </a:prstGeom>
            </p:spPr>
          </p:pic>
          <p:pic>
            <p:nvPicPr>
              <p:cNvPr id="20" name="Graphic 19">
                <a:extLst>
                  <a:ext uri="{FF2B5EF4-FFF2-40B4-BE49-F238E27FC236}">
                    <a16:creationId xmlns:a16="http://schemas.microsoft.com/office/drawing/2014/main" id="{51B58BF9-B161-460D-B317-82F34122A2D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23080" y="2105503"/>
                <a:ext cx="529797" cy="302005"/>
              </a:xfrm>
              <a:prstGeom prst="rect">
                <a:avLst/>
              </a:prstGeom>
            </p:spPr>
          </p:pic>
        </p:grpSp>
        <p:pic>
          <p:nvPicPr>
            <p:cNvPr id="14" name="Picture 13">
              <a:extLst>
                <a:ext uri="{FF2B5EF4-FFF2-40B4-BE49-F238E27FC236}">
                  <a16:creationId xmlns:a16="http://schemas.microsoft.com/office/drawing/2014/main" id="{D47797C5-91B7-4453-8988-CB059260E313}"/>
                </a:ext>
              </a:extLst>
            </p:cNvPr>
            <p:cNvPicPr>
              <a:picLocks noChangeAspect="1"/>
            </p:cNvPicPr>
            <p:nvPr/>
          </p:nvPicPr>
          <p:blipFill rotWithShape="1">
            <a:blip r:embed="rId7">
              <a:extLst>
                <a:ext uri="{28A0092B-C50C-407E-A947-70E740481C1C}">
                  <a14:useLocalDpi xmlns:a14="http://schemas.microsoft.com/office/drawing/2010/main" val="0"/>
                </a:ext>
              </a:extLst>
            </a:blip>
            <a:srcRect r="68676"/>
            <a:stretch/>
          </p:blipFill>
          <p:spPr>
            <a:xfrm>
              <a:off x="8082800" y="2541638"/>
              <a:ext cx="2152983" cy="2218949"/>
            </a:xfrm>
            <a:prstGeom prst="rect">
              <a:avLst/>
            </a:prstGeom>
          </p:spPr>
        </p:pic>
        <p:cxnSp>
          <p:nvCxnSpPr>
            <p:cNvPr id="15" name="Straight Arrow Connector 14">
              <a:extLst>
                <a:ext uri="{FF2B5EF4-FFF2-40B4-BE49-F238E27FC236}">
                  <a16:creationId xmlns:a16="http://schemas.microsoft.com/office/drawing/2014/main" id="{F48E36F6-D1F3-4151-AA65-56C2A7029FC1}"/>
                </a:ext>
              </a:extLst>
            </p:cNvPr>
            <p:cNvCxnSpPr>
              <a:cxnSpLocks/>
            </p:cNvCxnSpPr>
            <p:nvPr/>
          </p:nvCxnSpPr>
          <p:spPr>
            <a:xfrm flipH="1">
              <a:off x="9716252" y="2578171"/>
              <a:ext cx="322381" cy="274450"/>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pic>
        <p:nvPicPr>
          <p:cNvPr id="26" name="Graphic 25">
            <a:extLst>
              <a:ext uri="{FF2B5EF4-FFF2-40B4-BE49-F238E27FC236}">
                <a16:creationId xmlns:a16="http://schemas.microsoft.com/office/drawing/2014/main" id="{EAACFAFF-55C1-4D8C-8B94-C1103D9D620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072633" y="1073070"/>
            <a:ext cx="2311024" cy="2311023"/>
          </a:xfrm>
          <a:prstGeom prst="rect">
            <a:avLst/>
          </a:prstGeom>
        </p:spPr>
      </p:pic>
      <p:pic>
        <p:nvPicPr>
          <p:cNvPr id="27" name="Graphic 26">
            <a:extLst>
              <a:ext uri="{FF2B5EF4-FFF2-40B4-BE49-F238E27FC236}">
                <a16:creationId xmlns:a16="http://schemas.microsoft.com/office/drawing/2014/main" id="{33034552-1AA8-4BB6-8B2E-5A259A1CF3B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258849" y="3682427"/>
            <a:ext cx="2577596" cy="2577595"/>
          </a:xfrm>
          <a:prstGeom prst="rect">
            <a:avLst/>
          </a:prstGeom>
        </p:spPr>
      </p:pic>
      <p:pic>
        <p:nvPicPr>
          <p:cNvPr id="28" name="Graphic 27">
            <a:extLst>
              <a:ext uri="{FF2B5EF4-FFF2-40B4-BE49-F238E27FC236}">
                <a16:creationId xmlns:a16="http://schemas.microsoft.com/office/drawing/2014/main" id="{38CBA124-9B2B-42CF-A5B8-1724E9D33A1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481931" y="3682430"/>
            <a:ext cx="2607295" cy="2607292"/>
          </a:xfrm>
          <a:prstGeom prst="rect">
            <a:avLst/>
          </a:prstGeom>
        </p:spPr>
      </p:pic>
      <p:cxnSp>
        <p:nvCxnSpPr>
          <p:cNvPr id="29" name="Straight Arrow Connector 28">
            <a:extLst>
              <a:ext uri="{FF2B5EF4-FFF2-40B4-BE49-F238E27FC236}">
                <a16:creationId xmlns:a16="http://schemas.microsoft.com/office/drawing/2014/main" id="{7C60FAE0-ECF6-4A1D-9666-B4A1331137C8}"/>
              </a:ext>
            </a:extLst>
          </p:cNvPr>
          <p:cNvCxnSpPr>
            <a:cxnSpLocks/>
          </p:cNvCxnSpPr>
          <p:nvPr/>
        </p:nvCxnSpPr>
        <p:spPr>
          <a:xfrm>
            <a:off x="3428080" y="2436335"/>
            <a:ext cx="897341"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3F3C55EE-4E84-4B73-B5E9-542E76B49571}"/>
              </a:ext>
            </a:extLst>
          </p:cNvPr>
          <p:cNvCxnSpPr>
            <a:cxnSpLocks/>
          </p:cNvCxnSpPr>
          <p:nvPr/>
        </p:nvCxnSpPr>
        <p:spPr>
          <a:xfrm>
            <a:off x="7086307" y="2385725"/>
            <a:ext cx="897341"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A97C36E7-4C3F-4ACD-9CBF-34F7966E6A05}"/>
              </a:ext>
            </a:extLst>
          </p:cNvPr>
          <p:cNvCxnSpPr>
            <a:cxnSpLocks/>
          </p:cNvCxnSpPr>
          <p:nvPr/>
        </p:nvCxnSpPr>
        <p:spPr>
          <a:xfrm flipH="1">
            <a:off x="4836446" y="3049113"/>
            <a:ext cx="3236191" cy="1122195"/>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695F8CA8-10C3-4D03-B273-2A4BE802D236}"/>
              </a:ext>
            </a:extLst>
          </p:cNvPr>
          <p:cNvCxnSpPr>
            <a:cxnSpLocks/>
          </p:cNvCxnSpPr>
          <p:nvPr/>
        </p:nvCxnSpPr>
        <p:spPr>
          <a:xfrm>
            <a:off x="4882846" y="5106664"/>
            <a:ext cx="2591337"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88D9A33C-6D60-48B4-BD7A-ACCE23DFE916}"/>
              </a:ext>
            </a:extLst>
          </p:cNvPr>
          <p:cNvSpPr txBox="1"/>
          <p:nvPr/>
        </p:nvSpPr>
        <p:spPr>
          <a:xfrm>
            <a:off x="3081078" y="2685183"/>
            <a:ext cx="1180195" cy="400110"/>
          </a:xfrm>
          <a:prstGeom prst="rect">
            <a:avLst/>
          </a:prstGeom>
          <a:noFill/>
        </p:spPr>
        <p:txBody>
          <a:bodyPr wrap="none" rtlCol="0">
            <a:spAutoFit/>
          </a:bodyPr>
          <a:lstStyle/>
          <a:p>
            <a:pPr defTabSz="914377"/>
            <a:r>
              <a:rPr lang="en-GB" sz="2000" dirty="0">
                <a:solidFill>
                  <a:srgbClr val="CC9900">
                    <a:lumMod val="20000"/>
                    <a:lumOff val="80000"/>
                  </a:srgbClr>
                </a:solidFill>
                <a:latin typeface="Calibri" panose="020F0502020204030204"/>
              </a:rPr>
              <a:t>Accretion</a:t>
            </a:r>
          </a:p>
        </p:txBody>
      </p:sp>
      <p:sp>
        <p:nvSpPr>
          <p:cNvPr id="39" name="TextBox 38">
            <a:extLst>
              <a:ext uri="{FF2B5EF4-FFF2-40B4-BE49-F238E27FC236}">
                <a16:creationId xmlns:a16="http://schemas.microsoft.com/office/drawing/2014/main" id="{FC6A92EB-1D35-4A4F-90E8-EEEC89E2C003}"/>
              </a:ext>
            </a:extLst>
          </p:cNvPr>
          <p:cNvSpPr txBox="1"/>
          <p:nvPr/>
        </p:nvSpPr>
        <p:spPr>
          <a:xfrm>
            <a:off x="10326062" y="1165210"/>
            <a:ext cx="1706493" cy="1015663"/>
          </a:xfrm>
          <a:prstGeom prst="rect">
            <a:avLst/>
          </a:prstGeom>
          <a:noFill/>
        </p:spPr>
        <p:txBody>
          <a:bodyPr wrap="none" rtlCol="0">
            <a:spAutoFit/>
          </a:bodyPr>
          <a:lstStyle/>
          <a:p>
            <a:pPr defTabSz="914377"/>
            <a:r>
              <a:rPr lang="en-GB" sz="2000" dirty="0">
                <a:solidFill>
                  <a:srgbClr val="CC9900">
                    <a:lumMod val="20000"/>
                    <a:lumOff val="80000"/>
                  </a:srgbClr>
                </a:solidFill>
                <a:latin typeface="Calibri" panose="020F0502020204030204"/>
              </a:rPr>
              <a:t>Differentiation</a:t>
            </a:r>
          </a:p>
          <a:p>
            <a:pPr defTabSz="914377"/>
            <a:r>
              <a:rPr lang="en-GB" sz="2000" dirty="0">
                <a:solidFill>
                  <a:srgbClr val="CC9900">
                    <a:lumMod val="20000"/>
                    <a:lumOff val="80000"/>
                  </a:srgbClr>
                </a:solidFill>
                <a:latin typeface="Calibri" panose="020F0502020204030204"/>
              </a:rPr>
              <a:t>and Core</a:t>
            </a:r>
          </a:p>
          <a:p>
            <a:pPr defTabSz="914377"/>
            <a:r>
              <a:rPr lang="en-GB" sz="2000" dirty="0">
                <a:solidFill>
                  <a:srgbClr val="CC9900">
                    <a:lumMod val="20000"/>
                    <a:lumOff val="80000"/>
                  </a:srgbClr>
                </a:solidFill>
                <a:latin typeface="Calibri" panose="020F0502020204030204"/>
              </a:rPr>
              <a:t>Formation</a:t>
            </a:r>
          </a:p>
        </p:txBody>
      </p:sp>
      <p:sp>
        <p:nvSpPr>
          <p:cNvPr id="40" name="TextBox 39">
            <a:extLst>
              <a:ext uri="{FF2B5EF4-FFF2-40B4-BE49-F238E27FC236}">
                <a16:creationId xmlns:a16="http://schemas.microsoft.com/office/drawing/2014/main" id="{1570B99E-1E2C-4382-9B67-1537679AC4A3}"/>
              </a:ext>
            </a:extLst>
          </p:cNvPr>
          <p:cNvSpPr txBox="1"/>
          <p:nvPr/>
        </p:nvSpPr>
        <p:spPr>
          <a:xfrm>
            <a:off x="368955" y="4463393"/>
            <a:ext cx="1862818" cy="1015663"/>
          </a:xfrm>
          <a:prstGeom prst="rect">
            <a:avLst/>
          </a:prstGeom>
          <a:noFill/>
        </p:spPr>
        <p:txBody>
          <a:bodyPr wrap="none" rtlCol="0">
            <a:spAutoFit/>
          </a:bodyPr>
          <a:lstStyle/>
          <a:p>
            <a:pPr defTabSz="914377"/>
            <a:r>
              <a:rPr lang="en-GB" sz="2000" dirty="0">
                <a:solidFill>
                  <a:srgbClr val="CC9900">
                    <a:lumMod val="20000"/>
                    <a:lumOff val="80000"/>
                  </a:srgbClr>
                </a:solidFill>
                <a:latin typeface="Calibri" panose="020F0502020204030204"/>
              </a:rPr>
              <a:t>Magma Ocean </a:t>
            </a:r>
          </a:p>
          <a:p>
            <a:pPr defTabSz="914377"/>
            <a:r>
              <a:rPr lang="en-GB" sz="2000" dirty="0">
                <a:solidFill>
                  <a:srgbClr val="CC9900">
                    <a:lumMod val="20000"/>
                    <a:lumOff val="80000"/>
                  </a:srgbClr>
                </a:solidFill>
                <a:latin typeface="Calibri" panose="020F0502020204030204"/>
              </a:rPr>
              <a:t>and Whole Core</a:t>
            </a:r>
          </a:p>
          <a:p>
            <a:pPr defTabSz="914377"/>
            <a:r>
              <a:rPr lang="en-GB" sz="2000" dirty="0">
                <a:solidFill>
                  <a:srgbClr val="CC9900">
                    <a:lumMod val="20000"/>
                    <a:lumOff val="80000"/>
                  </a:srgbClr>
                </a:solidFill>
                <a:latin typeface="Calibri" panose="020F0502020204030204"/>
              </a:rPr>
              <a:t>Convection</a:t>
            </a:r>
          </a:p>
        </p:txBody>
      </p:sp>
      <p:sp>
        <p:nvSpPr>
          <p:cNvPr id="41" name="TextBox 40">
            <a:extLst>
              <a:ext uri="{FF2B5EF4-FFF2-40B4-BE49-F238E27FC236}">
                <a16:creationId xmlns:a16="http://schemas.microsoft.com/office/drawing/2014/main" id="{2F774B6F-4D59-4AD3-8AA5-8C7D91AF1B69}"/>
              </a:ext>
            </a:extLst>
          </p:cNvPr>
          <p:cNvSpPr txBox="1"/>
          <p:nvPr/>
        </p:nvSpPr>
        <p:spPr>
          <a:xfrm>
            <a:off x="10089223" y="4463392"/>
            <a:ext cx="1744324" cy="1015663"/>
          </a:xfrm>
          <a:prstGeom prst="rect">
            <a:avLst/>
          </a:prstGeom>
          <a:noFill/>
        </p:spPr>
        <p:txBody>
          <a:bodyPr wrap="none" rtlCol="0">
            <a:spAutoFit/>
          </a:bodyPr>
          <a:lstStyle/>
          <a:p>
            <a:pPr defTabSz="914377"/>
            <a:r>
              <a:rPr lang="en-GB" sz="2000" dirty="0">
                <a:solidFill>
                  <a:srgbClr val="CC9900">
                    <a:lumMod val="20000"/>
                    <a:lumOff val="80000"/>
                  </a:srgbClr>
                </a:solidFill>
                <a:latin typeface="Calibri" panose="020F0502020204030204"/>
              </a:rPr>
              <a:t>Conductive</a:t>
            </a:r>
          </a:p>
          <a:p>
            <a:pPr defTabSz="914377"/>
            <a:r>
              <a:rPr lang="en-GB" sz="2000" dirty="0">
                <a:solidFill>
                  <a:srgbClr val="CC9900">
                    <a:lumMod val="20000"/>
                    <a:lumOff val="80000"/>
                  </a:srgbClr>
                </a:solidFill>
                <a:latin typeface="Calibri" panose="020F0502020204030204"/>
              </a:rPr>
              <a:t>Heat Loss from</a:t>
            </a:r>
          </a:p>
          <a:p>
            <a:pPr defTabSz="914377"/>
            <a:r>
              <a:rPr lang="en-GB" sz="2000" dirty="0">
                <a:solidFill>
                  <a:srgbClr val="CC9900">
                    <a:lumMod val="20000"/>
                    <a:lumOff val="80000"/>
                  </a:srgbClr>
                </a:solidFill>
                <a:latin typeface="Calibri" panose="020F0502020204030204"/>
              </a:rPr>
              <a:t>Mantle</a:t>
            </a:r>
          </a:p>
        </p:txBody>
      </p:sp>
      <p:sp>
        <p:nvSpPr>
          <p:cNvPr id="42" name="TextBox 41">
            <a:extLst>
              <a:ext uri="{FF2B5EF4-FFF2-40B4-BE49-F238E27FC236}">
                <a16:creationId xmlns:a16="http://schemas.microsoft.com/office/drawing/2014/main" id="{BC6662CA-AA45-400B-9B83-A09B1E51F2F0}"/>
              </a:ext>
            </a:extLst>
          </p:cNvPr>
          <p:cNvSpPr txBox="1"/>
          <p:nvPr/>
        </p:nvSpPr>
        <p:spPr>
          <a:xfrm>
            <a:off x="5344910" y="5215008"/>
            <a:ext cx="1916422" cy="707886"/>
          </a:xfrm>
          <a:prstGeom prst="rect">
            <a:avLst/>
          </a:prstGeom>
          <a:noFill/>
        </p:spPr>
        <p:txBody>
          <a:bodyPr wrap="none" rtlCol="0">
            <a:spAutoFit/>
          </a:bodyPr>
          <a:lstStyle/>
          <a:p>
            <a:pPr defTabSz="914377"/>
            <a:r>
              <a:rPr lang="en-GB" sz="2000" dirty="0">
                <a:solidFill>
                  <a:srgbClr val="CC9900">
                    <a:lumMod val="20000"/>
                    <a:lumOff val="80000"/>
                  </a:srgbClr>
                </a:solidFill>
                <a:latin typeface="Calibri" panose="020F0502020204030204"/>
              </a:rPr>
              <a:t>Magma Ocean </a:t>
            </a:r>
          </a:p>
          <a:p>
            <a:pPr defTabSz="914377"/>
            <a:r>
              <a:rPr lang="en-GB" sz="2000" dirty="0">
                <a:solidFill>
                  <a:srgbClr val="CC9900">
                    <a:lumMod val="20000"/>
                    <a:lumOff val="80000"/>
                  </a:srgbClr>
                </a:solidFill>
                <a:latin typeface="Calibri" panose="020F0502020204030204"/>
              </a:rPr>
              <a:t>stops convecting</a:t>
            </a:r>
          </a:p>
        </p:txBody>
      </p:sp>
      <p:sp>
        <p:nvSpPr>
          <p:cNvPr id="3" name="Slide Number Placeholder 2">
            <a:extLst>
              <a:ext uri="{FF2B5EF4-FFF2-40B4-BE49-F238E27FC236}">
                <a16:creationId xmlns:a16="http://schemas.microsoft.com/office/drawing/2014/main" id="{A725A8C8-7E1E-41BE-B0F5-19DBDF2A9D2C}"/>
              </a:ext>
            </a:extLst>
          </p:cNvPr>
          <p:cNvSpPr>
            <a:spLocks noGrp="1"/>
          </p:cNvSpPr>
          <p:nvPr>
            <p:ph type="sldNum" sz="quarter" idx="12"/>
          </p:nvPr>
        </p:nvSpPr>
        <p:spPr/>
        <p:txBody>
          <a:bodyPr/>
          <a:lstStyle/>
          <a:p>
            <a:pPr defTabSz="914377"/>
            <a:fld id="{EA18905D-721E-455B-87C8-C534DC3A9E32}" type="slidenum">
              <a:rPr lang="en-GB">
                <a:solidFill>
                  <a:prstClr val="white">
                    <a:tint val="75000"/>
                  </a:prstClr>
                </a:solidFill>
                <a:latin typeface="Calibri" panose="020F0502020204030204"/>
              </a:rPr>
              <a:pPr defTabSz="914377"/>
              <a:t>6</a:t>
            </a:fld>
            <a:endParaRPr lang="en-GB">
              <a:solidFill>
                <a:prstClr val="white">
                  <a:tint val="75000"/>
                </a:prstClr>
              </a:solidFill>
              <a:latin typeface="Calibri" panose="020F0502020204030204"/>
            </a:endParaRPr>
          </a:p>
        </p:txBody>
      </p:sp>
    </p:spTree>
    <p:extLst>
      <p:ext uri="{BB962C8B-B14F-4D97-AF65-F5344CB8AC3E}">
        <p14:creationId xmlns:p14="http://schemas.microsoft.com/office/powerpoint/2010/main" val="26808109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3B6D6-C0EF-407B-A048-2A97E3B4538F}"/>
              </a:ext>
            </a:extLst>
          </p:cNvPr>
          <p:cNvSpPr>
            <a:spLocks noGrp="1"/>
          </p:cNvSpPr>
          <p:nvPr>
            <p:ph type="title"/>
          </p:nvPr>
        </p:nvSpPr>
        <p:spPr>
          <a:xfrm>
            <a:off x="208765" y="-121483"/>
            <a:ext cx="10515600" cy="1325563"/>
          </a:xfrm>
        </p:spPr>
        <p:txBody>
          <a:bodyPr/>
          <a:lstStyle/>
          <a:p>
            <a:r>
              <a:rPr lang="en-GB" dirty="0">
                <a:solidFill>
                  <a:schemeClr val="accent4">
                    <a:lumMod val="75000"/>
                  </a:schemeClr>
                </a:solidFill>
              </a:rPr>
              <a:t>Dominant Heat Source for Differentiation?</a:t>
            </a:r>
          </a:p>
        </p:txBody>
      </p:sp>
      <p:sp>
        <p:nvSpPr>
          <p:cNvPr id="3" name="Content Placeholder 2">
            <a:extLst>
              <a:ext uri="{FF2B5EF4-FFF2-40B4-BE49-F238E27FC236}">
                <a16:creationId xmlns:a16="http://schemas.microsoft.com/office/drawing/2014/main" id="{0919D6A1-58D4-438A-8025-D72715DF3CC5}"/>
              </a:ext>
            </a:extLst>
          </p:cNvPr>
          <p:cNvSpPr>
            <a:spLocks noGrp="1"/>
          </p:cNvSpPr>
          <p:nvPr>
            <p:ph idx="1"/>
          </p:nvPr>
        </p:nvSpPr>
        <p:spPr>
          <a:xfrm>
            <a:off x="838200" y="1041719"/>
            <a:ext cx="10515600" cy="1641323"/>
          </a:xfrm>
        </p:spPr>
        <p:txBody>
          <a:bodyPr/>
          <a:lstStyle/>
          <a:p>
            <a:r>
              <a:rPr lang="en-GB" b="1" dirty="0">
                <a:solidFill>
                  <a:schemeClr val="accent5">
                    <a:lumMod val="20000"/>
                    <a:lumOff val="80000"/>
                  </a:schemeClr>
                </a:solidFill>
              </a:rPr>
              <a:t>Short-lived radioisotope </a:t>
            </a:r>
            <a:r>
              <a:rPr lang="en-GB" b="1" baseline="30000" dirty="0">
                <a:solidFill>
                  <a:schemeClr val="accent5">
                    <a:lumMod val="20000"/>
                    <a:lumOff val="80000"/>
                  </a:schemeClr>
                </a:solidFill>
              </a:rPr>
              <a:t>26</a:t>
            </a:r>
            <a:r>
              <a:rPr lang="en-GB" b="1" dirty="0">
                <a:solidFill>
                  <a:schemeClr val="accent5">
                    <a:lumMod val="20000"/>
                    <a:lumOff val="80000"/>
                  </a:schemeClr>
                </a:solidFill>
              </a:rPr>
              <a:t>Al</a:t>
            </a:r>
          </a:p>
          <a:p>
            <a:r>
              <a:rPr lang="en-GB" dirty="0">
                <a:solidFill>
                  <a:schemeClr val="accent5">
                    <a:lumMod val="20000"/>
                    <a:lumOff val="80000"/>
                  </a:schemeClr>
                </a:solidFill>
              </a:rPr>
              <a:t>Half-life=0.717 </a:t>
            </a:r>
            <a:r>
              <a:rPr lang="en-GB" dirty="0" err="1">
                <a:solidFill>
                  <a:schemeClr val="accent5">
                    <a:lumMod val="20000"/>
                    <a:lumOff val="80000"/>
                  </a:schemeClr>
                </a:solidFill>
              </a:rPr>
              <a:t>Myr</a:t>
            </a:r>
            <a:endParaRPr lang="en-GB" dirty="0">
              <a:solidFill>
                <a:schemeClr val="accent5">
                  <a:lumMod val="20000"/>
                  <a:lumOff val="80000"/>
                </a:schemeClr>
              </a:solidFill>
            </a:endParaRPr>
          </a:p>
          <a:p>
            <a:r>
              <a:rPr lang="en-GB" dirty="0">
                <a:solidFill>
                  <a:schemeClr val="accent5">
                    <a:lumMod val="20000"/>
                    <a:lumOff val="80000"/>
                  </a:schemeClr>
                </a:solidFill>
              </a:rPr>
              <a:t>Lithophile: partitions into the silicate portion of a planetary body.</a:t>
            </a:r>
          </a:p>
        </p:txBody>
      </p:sp>
      <p:sp>
        <p:nvSpPr>
          <p:cNvPr id="4" name="Slide Number Placeholder 3">
            <a:extLst>
              <a:ext uri="{FF2B5EF4-FFF2-40B4-BE49-F238E27FC236}">
                <a16:creationId xmlns:a16="http://schemas.microsoft.com/office/drawing/2014/main" id="{0C36FCA4-5E63-4AE5-AADA-6A220B160B33}"/>
              </a:ext>
            </a:extLst>
          </p:cNvPr>
          <p:cNvSpPr>
            <a:spLocks noGrp="1"/>
          </p:cNvSpPr>
          <p:nvPr>
            <p:ph type="sldNum" sz="quarter" idx="12"/>
          </p:nvPr>
        </p:nvSpPr>
        <p:spPr/>
        <p:txBody>
          <a:bodyPr/>
          <a:lstStyle/>
          <a:p>
            <a:pPr defTabSz="914377"/>
            <a:fld id="{EA18905D-721E-455B-87C8-C534DC3A9E32}" type="slidenum">
              <a:rPr lang="en-GB">
                <a:solidFill>
                  <a:prstClr val="white">
                    <a:tint val="75000"/>
                  </a:prstClr>
                </a:solidFill>
                <a:latin typeface="Calibri" panose="020F0502020204030204"/>
              </a:rPr>
              <a:pPr defTabSz="914377"/>
              <a:t>7</a:t>
            </a:fld>
            <a:endParaRPr lang="en-GB">
              <a:solidFill>
                <a:prstClr val="white">
                  <a:tint val="75000"/>
                </a:prstClr>
              </a:solidFill>
              <a:latin typeface="Calibri" panose="020F0502020204030204"/>
            </a:endParaRPr>
          </a:p>
        </p:txBody>
      </p:sp>
      <p:pic>
        <p:nvPicPr>
          <p:cNvPr id="7" name="Picture 6">
            <a:extLst>
              <a:ext uri="{FF2B5EF4-FFF2-40B4-BE49-F238E27FC236}">
                <a16:creationId xmlns:a16="http://schemas.microsoft.com/office/drawing/2014/main" id="{8E63C2D9-A262-4D1D-A6CE-7ED16F45859C}"/>
              </a:ext>
            </a:extLst>
          </p:cNvPr>
          <p:cNvPicPr>
            <a:picLocks noChangeAspect="1"/>
          </p:cNvPicPr>
          <p:nvPr/>
        </p:nvPicPr>
        <p:blipFill rotWithShape="1">
          <a:blip r:embed="rId3">
            <a:extLst>
              <a:ext uri="{28A0092B-C50C-407E-A947-70E740481C1C}">
                <a14:useLocalDpi xmlns:a14="http://schemas.microsoft.com/office/drawing/2010/main" val="0"/>
              </a:ext>
            </a:extLst>
          </a:blip>
          <a:srcRect l="67463"/>
          <a:stretch/>
        </p:blipFill>
        <p:spPr>
          <a:xfrm>
            <a:off x="2252635" y="3633855"/>
            <a:ext cx="2236364" cy="2218949"/>
          </a:xfrm>
          <a:prstGeom prst="rect">
            <a:avLst/>
          </a:prstGeom>
        </p:spPr>
      </p:pic>
      <p:pic>
        <p:nvPicPr>
          <p:cNvPr id="8" name="Picture 7">
            <a:extLst>
              <a:ext uri="{FF2B5EF4-FFF2-40B4-BE49-F238E27FC236}">
                <a16:creationId xmlns:a16="http://schemas.microsoft.com/office/drawing/2014/main" id="{DE8385F0-B774-49B2-9A93-275EE00AFC61}"/>
              </a:ext>
            </a:extLst>
          </p:cNvPr>
          <p:cNvPicPr>
            <a:picLocks noChangeAspect="1"/>
          </p:cNvPicPr>
          <p:nvPr/>
        </p:nvPicPr>
        <p:blipFill rotWithShape="1">
          <a:blip r:embed="rId3">
            <a:extLst>
              <a:ext uri="{28A0092B-C50C-407E-A947-70E740481C1C}">
                <a14:useLocalDpi xmlns:a14="http://schemas.microsoft.com/office/drawing/2010/main" val="0"/>
              </a:ext>
            </a:extLst>
          </a:blip>
          <a:srcRect r="67463"/>
          <a:stretch/>
        </p:blipFill>
        <p:spPr>
          <a:xfrm>
            <a:off x="7854500" y="3429000"/>
            <a:ext cx="2236364" cy="2218949"/>
          </a:xfrm>
          <a:prstGeom prst="rect">
            <a:avLst/>
          </a:prstGeom>
        </p:spPr>
      </p:pic>
      <p:sp>
        <p:nvSpPr>
          <p:cNvPr id="10" name="TextBox 9">
            <a:extLst>
              <a:ext uri="{FF2B5EF4-FFF2-40B4-BE49-F238E27FC236}">
                <a16:creationId xmlns:a16="http://schemas.microsoft.com/office/drawing/2014/main" id="{9578C98F-2645-469F-97E7-5E7346303C7F}"/>
              </a:ext>
            </a:extLst>
          </p:cNvPr>
          <p:cNvSpPr txBox="1"/>
          <p:nvPr/>
        </p:nvSpPr>
        <p:spPr>
          <a:xfrm>
            <a:off x="1349743" y="2682591"/>
            <a:ext cx="4270656" cy="830997"/>
          </a:xfrm>
          <a:prstGeom prst="rect">
            <a:avLst/>
          </a:prstGeom>
          <a:noFill/>
        </p:spPr>
        <p:txBody>
          <a:bodyPr wrap="none" rtlCol="0">
            <a:spAutoFit/>
          </a:bodyPr>
          <a:lstStyle/>
          <a:p>
            <a:r>
              <a:rPr lang="en-GB" sz="2400" dirty="0"/>
              <a:t>Accretes before 2 </a:t>
            </a:r>
            <a:r>
              <a:rPr lang="en-GB" sz="2400" dirty="0" err="1"/>
              <a:t>Myr</a:t>
            </a:r>
            <a:r>
              <a:rPr lang="en-GB" sz="2400" dirty="0"/>
              <a:t> post-CAIs:</a:t>
            </a:r>
          </a:p>
          <a:p>
            <a:pPr algn="ctr"/>
            <a:r>
              <a:rPr lang="en-GB" sz="2400" dirty="0"/>
              <a:t>Differentiated bodies</a:t>
            </a:r>
          </a:p>
        </p:txBody>
      </p:sp>
      <p:sp>
        <p:nvSpPr>
          <p:cNvPr id="11" name="TextBox 10">
            <a:extLst>
              <a:ext uri="{FF2B5EF4-FFF2-40B4-BE49-F238E27FC236}">
                <a16:creationId xmlns:a16="http://schemas.microsoft.com/office/drawing/2014/main" id="{F0B4AA74-2072-4965-A153-3E37234DD50E}"/>
              </a:ext>
            </a:extLst>
          </p:cNvPr>
          <p:cNvSpPr txBox="1"/>
          <p:nvPr/>
        </p:nvSpPr>
        <p:spPr>
          <a:xfrm>
            <a:off x="6731752" y="2683042"/>
            <a:ext cx="4051109" cy="830997"/>
          </a:xfrm>
          <a:prstGeom prst="rect">
            <a:avLst/>
          </a:prstGeom>
          <a:noFill/>
        </p:spPr>
        <p:txBody>
          <a:bodyPr wrap="none" rtlCol="0">
            <a:spAutoFit/>
          </a:bodyPr>
          <a:lstStyle/>
          <a:p>
            <a:r>
              <a:rPr lang="en-GB" sz="2400" dirty="0"/>
              <a:t>Accretes after 2 </a:t>
            </a:r>
            <a:r>
              <a:rPr lang="en-GB" sz="2400" dirty="0" err="1"/>
              <a:t>Myr</a:t>
            </a:r>
            <a:r>
              <a:rPr lang="en-GB" sz="2400" dirty="0"/>
              <a:t> post-CAIs:</a:t>
            </a:r>
          </a:p>
          <a:p>
            <a:pPr algn="ctr"/>
            <a:r>
              <a:rPr lang="en-GB" sz="2400" dirty="0"/>
              <a:t>Undifferentiated bodies</a:t>
            </a:r>
          </a:p>
        </p:txBody>
      </p:sp>
      <p:sp>
        <p:nvSpPr>
          <p:cNvPr id="12" name="TextBox 11">
            <a:extLst>
              <a:ext uri="{FF2B5EF4-FFF2-40B4-BE49-F238E27FC236}">
                <a16:creationId xmlns:a16="http://schemas.microsoft.com/office/drawing/2014/main" id="{965861A8-D702-4B8E-A444-76D0616476BD}"/>
              </a:ext>
            </a:extLst>
          </p:cNvPr>
          <p:cNvSpPr txBox="1"/>
          <p:nvPr/>
        </p:nvSpPr>
        <p:spPr>
          <a:xfrm>
            <a:off x="3626913" y="3932777"/>
            <a:ext cx="693183" cy="369332"/>
          </a:xfrm>
          <a:prstGeom prst="rect">
            <a:avLst/>
          </a:prstGeom>
          <a:noFill/>
        </p:spPr>
        <p:txBody>
          <a:bodyPr wrap="square" rtlCol="0">
            <a:spAutoFit/>
          </a:bodyPr>
          <a:lstStyle/>
          <a:p>
            <a:r>
              <a:rPr lang="en-GB" baseline="30000" dirty="0">
                <a:solidFill>
                  <a:schemeClr val="bg1"/>
                </a:solidFill>
              </a:rPr>
              <a:t>26</a:t>
            </a:r>
            <a:r>
              <a:rPr lang="en-GB" dirty="0">
                <a:solidFill>
                  <a:schemeClr val="bg1"/>
                </a:solidFill>
              </a:rPr>
              <a:t>Al</a:t>
            </a:r>
          </a:p>
        </p:txBody>
      </p:sp>
      <p:sp>
        <p:nvSpPr>
          <p:cNvPr id="14" name="TextBox 13">
            <a:extLst>
              <a:ext uri="{FF2B5EF4-FFF2-40B4-BE49-F238E27FC236}">
                <a16:creationId xmlns:a16="http://schemas.microsoft.com/office/drawing/2014/main" id="{DEC6FF1A-8A1D-4E62-A2D7-F4F15ECF8A51}"/>
              </a:ext>
            </a:extLst>
          </p:cNvPr>
          <p:cNvSpPr txBox="1"/>
          <p:nvPr/>
        </p:nvSpPr>
        <p:spPr>
          <a:xfrm>
            <a:off x="3955016" y="4653378"/>
            <a:ext cx="693183" cy="369332"/>
          </a:xfrm>
          <a:prstGeom prst="rect">
            <a:avLst/>
          </a:prstGeom>
          <a:noFill/>
        </p:spPr>
        <p:txBody>
          <a:bodyPr wrap="square" rtlCol="0">
            <a:spAutoFit/>
          </a:bodyPr>
          <a:lstStyle/>
          <a:p>
            <a:r>
              <a:rPr lang="en-GB" baseline="30000" dirty="0">
                <a:solidFill>
                  <a:schemeClr val="bg1"/>
                </a:solidFill>
              </a:rPr>
              <a:t>26</a:t>
            </a:r>
            <a:r>
              <a:rPr lang="en-GB" dirty="0">
                <a:solidFill>
                  <a:schemeClr val="bg1"/>
                </a:solidFill>
              </a:rPr>
              <a:t>Al</a:t>
            </a:r>
          </a:p>
        </p:txBody>
      </p:sp>
      <p:sp>
        <p:nvSpPr>
          <p:cNvPr id="15" name="TextBox 14">
            <a:extLst>
              <a:ext uri="{FF2B5EF4-FFF2-40B4-BE49-F238E27FC236}">
                <a16:creationId xmlns:a16="http://schemas.microsoft.com/office/drawing/2014/main" id="{93011B4D-2F73-48A6-B93D-74C58A3C90A9}"/>
              </a:ext>
            </a:extLst>
          </p:cNvPr>
          <p:cNvSpPr txBox="1"/>
          <p:nvPr/>
        </p:nvSpPr>
        <p:spPr>
          <a:xfrm>
            <a:off x="2791888" y="3813322"/>
            <a:ext cx="693183" cy="369332"/>
          </a:xfrm>
          <a:prstGeom prst="rect">
            <a:avLst/>
          </a:prstGeom>
          <a:noFill/>
        </p:spPr>
        <p:txBody>
          <a:bodyPr wrap="square" rtlCol="0">
            <a:spAutoFit/>
          </a:bodyPr>
          <a:lstStyle/>
          <a:p>
            <a:r>
              <a:rPr lang="en-GB" baseline="30000" dirty="0">
                <a:solidFill>
                  <a:schemeClr val="bg1"/>
                </a:solidFill>
              </a:rPr>
              <a:t>26</a:t>
            </a:r>
            <a:r>
              <a:rPr lang="en-GB" dirty="0">
                <a:solidFill>
                  <a:schemeClr val="bg1"/>
                </a:solidFill>
              </a:rPr>
              <a:t>Al</a:t>
            </a:r>
          </a:p>
        </p:txBody>
      </p:sp>
      <p:sp>
        <p:nvSpPr>
          <p:cNvPr id="16" name="TextBox 15">
            <a:extLst>
              <a:ext uri="{FF2B5EF4-FFF2-40B4-BE49-F238E27FC236}">
                <a16:creationId xmlns:a16="http://schemas.microsoft.com/office/drawing/2014/main" id="{0BCDA74F-BFFB-4257-8F46-3DD16AEB99D4}"/>
              </a:ext>
            </a:extLst>
          </p:cNvPr>
          <p:cNvSpPr txBox="1"/>
          <p:nvPr/>
        </p:nvSpPr>
        <p:spPr>
          <a:xfrm>
            <a:off x="2846941" y="5209003"/>
            <a:ext cx="693183" cy="369332"/>
          </a:xfrm>
          <a:prstGeom prst="rect">
            <a:avLst/>
          </a:prstGeom>
          <a:noFill/>
        </p:spPr>
        <p:txBody>
          <a:bodyPr wrap="square" rtlCol="0">
            <a:spAutoFit/>
          </a:bodyPr>
          <a:lstStyle/>
          <a:p>
            <a:r>
              <a:rPr lang="en-GB" baseline="30000" dirty="0">
                <a:solidFill>
                  <a:schemeClr val="bg1"/>
                </a:solidFill>
              </a:rPr>
              <a:t>26</a:t>
            </a:r>
            <a:r>
              <a:rPr lang="en-GB" dirty="0">
                <a:solidFill>
                  <a:schemeClr val="bg1"/>
                </a:solidFill>
              </a:rPr>
              <a:t>Al</a:t>
            </a:r>
          </a:p>
        </p:txBody>
      </p:sp>
      <p:sp>
        <p:nvSpPr>
          <p:cNvPr id="17" name="TextBox 16">
            <a:extLst>
              <a:ext uri="{FF2B5EF4-FFF2-40B4-BE49-F238E27FC236}">
                <a16:creationId xmlns:a16="http://schemas.microsoft.com/office/drawing/2014/main" id="{341F520A-4AF4-48F8-A432-6BAC1B28C55C}"/>
              </a:ext>
            </a:extLst>
          </p:cNvPr>
          <p:cNvSpPr txBox="1"/>
          <p:nvPr/>
        </p:nvSpPr>
        <p:spPr>
          <a:xfrm>
            <a:off x="8623272" y="3667019"/>
            <a:ext cx="693183" cy="369332"/>
          </a:xfrm>
          <a:prstGeom prst="rect">
            <a:avLst/>
          </a:prstGeom>
          <a:noFill/>
        </p:spPr>
        <p:txBody>
          <a:bodyPr wrap="square" rtlCol="0">
            <a:spAutoFit/>
          </a:bodyPr>
          <a:lstStyle/>
          <a:p>
            <a:r>
              <a:rPr lang="en-GB" baseline="30000" dirty="0">
                <a:solidFill>
                  <a:schemeClr val="bg1"/>
                </a:solidFill>
              </a:rPr>
              <a:t>26</a:t>
            </a:r>
            <a:r>
              <a:rPr lang="en-GB" dirty="0">
                <a:solidFill>
                  <a:schemeClr val="bg1"/>
                </a:solidFill>
              </a:rPr>
              <a:t>Al</a:t>
            </a:r>
          </a:p>
        </p:txBody>
      </p:sp>
      <p:sp>
        <p:nvSpPr>
          <p:cNvPr id="18" name="TextBox 17">
            <a:extLst>
              <a:ext uri="{FF2B5EF4-FFF2-40B4-BE49-F238E27FC236}">
                <a16:creationId xmlns:a16="http://schemas.microsoft.com/office/drawing/2014/main" id="{AF6D98D4-623A-43B5-9884-6F1F88D9DA60}"/>
              </a:ext>
            </a:extLst>
          </p:cNvPr>
          <p:cNvSpPr txBox="1"/>
          <p:nvPr/>
        </p:nvSpPr>
        <p:spPr>
          <a:xfrm>
            <a:off x="9400112" y="4150365"/>
            <a:ext cx="693183" cy="369332"/>
          </a:xfrm>
          <a:prstGeom prst="rect">
            <a:avLst/>
          </a:prstGeom>
          <a:noFill/>
        </p:spPr>
        <p:txBody>
          <a:bodyPr wrap="square" rtlCol="0">
            <a:spAutoFit/>
          </a:bodyPr>
          <a:lstStyle/>
          <a:p>
            <a:r>
              <a:rPr lang="en-GB" baseline="30000" dirty="0">
                <a:solidFill>
                  <a:schemeClr val="bg1"/>
                </a:solidFill>
              </a:rPr>
              <a:t>26</a:t>
            </a:r>
            <a:r>
              <a:rPr lang="en-GB" dirty="0">
                <a:solidFill>
                  <a:schemeClr val="bg1"/>
                </a:solidFill>
              </a:rPr>
              <a:t>Al</a:t>
            </a:r>
          </a:p>
        </p:txBody>
      </p:sp>
      <p:sp>
        <p:nvSpPr>
          <p:cNvPr id="19" name="TextBox 18">
            <a:extLst>
              <a:ext uri="{FF2B5EF4-FFF2-40B4-BE49-F238E27FC236}">
                <a16:creationId xmlns:a16="http://schemas.microsoft.com/office/drawing/2014/main" id="{CCE8EA87-66A9-4A12-A6E2-D45A124D33AE}"/>
              </a:ext>
            </a:extLst>
          </p:cNvPr>
          <p:cNvSpPr txBox="1"/>
          <p:nvPr/>
        </p:nvSpPr>
        <p:spPr>
          <a:xfrm>
            <a:off x="9172575" y="4970696"/>
            <a:ext cx="693183" cy="369332"/>
          </a:xfrm>
          <a:prstGeom prst="rect">
            <a:avLst/>
          </a:prstGeom>
          <a:noFill/>
        </p:spPr>
        <p:txBody>
          <a:bodyPr wrap="square" rtlCol="0">
            <a:spAutoFit/>
          </a:bodyPr>
          <a:lstStyle/>
          <a:p>
            <a:r>
              <a:rPr lang="en-GB" baseline="30000" dirty="0">
                <a:solidFill>
                  <a:schemeClr val="bg1"/>
                </a:solidFill>
              </a:rPr>
              <a:t>26</a:t>
            </a:r>
            <a:r>
              <a:rPr lang="en-GB" dirty="0">
                <a:solidFill>
                  <a:schemeClr val="bg1"/>
                </a:solidFill>
              </a:rPr>
              <a:t>Al</a:t>
            </a:r>
          </a:p>
        </p:txBody>
      </p:sp>
      <p:sp>
        <p:nvSpPr>
          <p:cNvPr id="20" name="TextBox 19">
            <a:extLst>
              <a:ext uri="{FF2B5EF4-FFF2-40B4-BE49-F238E27FC236}">
                <a16:creationId xmlns:a16="http://schemas.microsoft.com/office/drawing/2014/main" id="{A2D558BB-5CF1-4F91-96D0-1B18F36C980D}"/>
              </a:ext>
            </a:extLst>
          </p:cNvPr>
          <p:cNvSpPr txBox="1"/>
          <p:nvPr/>
        </p:nvSpPr>
        <p:spPr>
          <a:xfrm>
            <a:off x="8276681" y="4925457"/>
            <a:ext cx="693183" cy="369332"/>
          </a:xfrm>
          <a:prstGeom prst="rect">
            <a:avLst/>
          </a:prstGeom>
          <a:noFill/>
        </p:spPr>
        <p:txBody>
          <a:bodyPr wrap="square" rtlCol="0">
            <a:spAutoFit/>
          </a:bodyPr>
          <a:lstStyle/>
          <a:p>
            <a:r>
              <a:rPr lang="en-GB" baseline="30000" dirty="0">
                <a:solidFill>
                  <a:schemeClr val="bg1"/>
                </a:solidFill>
              </a:rPr>
              <a:t>26</a:t>
            </a:r>
            <a:r>
              <a:rPr lang="en-GB" dirty="0">
                <a:solidFill>
                  <a:schemeClr val="bg1"/>
                </a:solidFill>
              </a:rPr>
              <a:t>Al</a:t>
            </a:r>
          </a:p>
        </p:txBody>
      </p:sp>
      <p:sp>
        <p:nvSpPr>
          <p:cNvPr id="21" name="TextBox 20">
            <a:extLst>
              <a:ext uri="{FF2B5EF4-FFF2-40B4-BE49-F238E27FC236}">
                <a16:creationId xmlns:a16="http://schemas.microsoft.com/office/drawing/2014/main" id="{36E07808-8790-472D-8209-0841D326B424}"/>
              </a:ext>
            </a:extLst>
          </p:cNvPr>
          <p:cNvSpPr txBox="1"/>
          <p:nvPr/>
        </p:nvSpPr>
        <p:spPr>
          <a:xfrm>
            <a:off x="7917417" y="4274137"/>
            <a:ext cx="693183" cy="369332"/>
          </a:xfrm>
          <a:prstGeom prst="rect">
            <a:avLst/>
          </a:prstGeom>
          <a:noFill/>
        </p:spPr>
        <p:txBody>
          <a:bodyPr wrap="square" rtlCol="0">
            <a:spAutoFit/>
          </a:bodyPr>
          <a:lstStyle/>
          <a:p>
            <a:r>
              <a:rPr lang="en-GB" baseline="30000" dirty="0">
                <a:solidFill>
                  <a:schemeClr val="bg1"/>
                </a:solidFill>
              </a:rPr>
              <a:t>26</a:t>
            </a:r>
            <a:r>
              <a:rPr lang="en-GB" dirty="0">
                <a:solidFill>
                  <a:schemeClr val="bg1"/>
                </a:solidFill>
              </a:rPr>
              <a:t>Al</a:t>
            </a:r>
          </a:p>
        </p:txBody>
      </p:sp>
      <p:sp>
        <p:nvSpPr>
          <p:cNvPr id="22" name="TextBox 21">
            <a:extLst>
              <a:ext uri="{FF2B5EF4-FFF2-40B4-BE49-F238E27FC236}">
                <a16:creationId xmlns:a16="http://schemas.microsoft.com/office/drawing/2014/main" id="{13A0F184-3959-4499-B177-E35CACB50E96}"/>
              </a:ext>
            </a:extLst>
          </p:cNvPr>
          <p:cNvSpPr txBox="1"/>
          <p:nvPr/>
        </p:nvSpPr>
        <p:spPr>
          <a:xfrm>
            <a:off x="3584575" y="5159235"/>
            <a:ext cx="693183" cy="369332"/>
          </a:xfrm>
          <a:prstGeom prst="rect">
            <a:avLst/>
          </a:prstGeom>
          <a:noFill/>
        </p:spPr>
        <p:txBody>
          <a:bodyPr wrap="square" rtlCol="0">
            <a:spAutoFit/>
          </a:bodyPr>
          <a:lstStyle/>
          <a:p>
            <a:r>
              <a:rPr lang="en-GB" baseline="30000" dirty="0">
                <a:solidFill>
                  <a:schemeClr val="bg1"/>
                </a:solidFill>
              </a:rPr>
              <a:t>26</a:t>
            </a:r>
            <a:r>
              <a:rPr lang="en-GB" dirty="0">
                <a:solidFill>
                  <a:schemeClr val="bg1"/>
                </a:solidFill>
              </a:rPr>
              <a:t>Al</a:t>
            </a:r>
          </a:p>
        </p:txBody>
      </p:sp>
      <p:sp>
        <p:nvSpPr>
          <p:cNvPr id="23" name="TextBox 22">
            <a:extLst>
              <a:ext uri="{FF2B5EF4-FFF2-40B4-BE49-F238E27FC236}">
                <a16:creationId xmlns:a16="http://schemas.microsoft.com/office/drawing/2014/main" id="{430ADCC5-88E1-4C3D-9D41-929E6B41B377}"/>
              </a:ext>
            </a:extLst>
          </p:cNvPr>
          <p:cNvSpPr txBox="1"/>
          <p:nvPr/>
        </p:nvSpPr>
        <p:spPr>
          <a:xfrm>
            <a:off x="2353868" y="4651121"/>
            <a:ext cx="693183" cy="369332"/>
          </a:xfrm>
          <a:prstGeom prst="rect">
            <a:avLst/>
          </a:prstGeom>
          <a:noFill/>
        </p:spPr>
        <p:txBody>
          <a:bodyPr wrap="square" rtlCol="0">
            <a:spAutoFit/>
          </a:bodyPr>
          <a:lstStyle/>
          <a:p>
            <a:r>
              <a:rPr lang="en-GB" baseline="30000" dirty="0">
                <a:solidFill>
                  <a:schemeClr val="bg1"/>
                </a:solidFill>
              </a:rPr>
              <a:t>26</a:t>
            </a:r>
            <a:r>
              <a:rPr lang="en-GB" dirty="0">
                <a:solidFill>
                  <a:schemeClr val="bg1"/>
                </a:solidFill>
              </a:rPr>
              <a:t>Al</a:t>
            </a:r>
          </a:p>
        </p:txBody>
      </p:sp>
      <p:sp>
        <p:nvSpPr>
          <p:cNvPr id="24" name="TextBox 23">
            <a:extLst>
              <a:ext uri="{FF2B5EF4-FFF2-40B4-BE49-F238E27FC236}">
                <a16:creationId xmlns:a16="http://schemas.microsoft.com/office/drawing/2014/main" id="{2CAB204B-BB89-4521-9BB7-F297068A60BA}"/>
              </a:ext>
            </a:extLst>
          </p:cNvPr>
          <p:cNvSpPr txBox="1"/>
          <p:nvPr/>
        </p:nvSpPr>
        <p:spPr>
          <a:xfrm>
            <a:off x="8623271" y="4432870"/>
            <a:ext cx="693183" cy="369332"/>
          </a:xfrm>
          <a:prstGeom prst="rect">
            <a:avLst/>
          </a:prstGeom>
          <a:noFill/>
        </p:spPr>
        <p:txBody>
          <a:bodyPr wrap="square" rtlCol="0">
            <a:spAutoFit/>
          </a:bodyPr>
          <a:lstStyle/>
          <a:p>
            <a:r>
              <a:rPr lang="en-GB" baseline="30000" dirty="0">
                <a:solidFill>
                  <a:schemeClr val="bg1"/>
                </a:solidFill>
              </a:rPr>
              <a:t>26</a:t>
            </a:r>
            <a:r>
              <a:rPr lang="en-GB" dirty="0">
                <a:solidFill>
                  <a:schemeClr val="bg1"/>
                </a:solidFill>
              </a:rPr>
              <a:t>Al</a:t>
            </a:r>
          </a:p>
        </p:txBody>
      </p:sp>
    </p:spTree>
    <p:extLst>
      <p:ext uri="{BB962C8B-B14F-4D97-AF65-F5344CB8AC3E}">
        <p14:creationId xmlns:p14="http://schemas.microsoft.com/office/powerpoint/2010/main" val="5108610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3B6D6-C0EF-407B-A048-2A97E3B4538F}"/>
              </a:ext>
            </a:extLst>
          </p:cNvPr>
          <p:cNvSpPr>
            <a:spLocks noGrp="1"/>
          </p:cNvSpPr>
          <p:nvPr>
            <p:ph type="title"/>
          </p:nvPr>
        </p:nvSpPr>
        <p:spPr>
          <a:xfrm>
            <a:off x="273697" y="-143120"/>
            <a:ext cx="10515600" cy="1325563"/>
          </a:xfrm>
        </p:spPr>
        <p:txBody>
          <a:bodyPr/>
          <a:lstStyle/>
          <a:p>
            <a:r>
              <a:rPr lang="en-GB" dirty="0">
                <a:solidFill>
                  <a:schemeClr val="accent4">
                    <a:lumMod val="75000"/>
                  </a:schemeClr>
                </a:solidFill>
              </a:rPr>
              <a:t>Accretion</a:t>
            </a:r>
          </a:p>
        </p:txBody>
      </p:sp>
      <p:pic>
        <p:nvPicPr>
          <p:cNvPr id="6" name="Graphic 5">
            <a:extLst>
              <a:ext uri="{FF2B5EF4-FFF2-40B4-BE49-F238E27FC236}">
                <a16:creationId xmlns:a16="http://schemas.microsoft.com/office/drawing/2014/main" id="{4AFEC1BE-7DC8-4B90-B60B-3C1801BACEF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15777" y="3193539"/>
            <a:ext cx="1052683" cy="1073516"/>
          </a:xfrm>
          <a:prstGeom prst="rect">
            <a:avLst/>
          </a:prstGeom>
        </p:spPr>
      </p:pic>
      <p:pic>
        <p:nvPicPr>
          <p:cNvPr id="10" name="Graphic 9">
            <a:extLst>
              <a:ext uri="{FF2B5EF4-FFF2-40B4-BE49-F238E27FC236}">
                <a16:creationId xmlns:a16="http://schemas.microsoft.com/office/drawing/2014/main" id="{E4D15E2E-D67B-4369-BAAD-0AEF22F00458}"/>
              </a:ext>
            </a:extLst>
          </p:cNvPr>
          <p:cNvPicPr>
            <a:picLocks noChangeAspect="1"/>
          </p:cNvPicPr>
          <p:nvPr/>
        </p:nvPicPr>
        <p:blipFill>
          <a:blip r:embed="rId3">
            <a:extLst>
              <a:ext uri="{96DAC541-7B7A-43D3-8B79-37D633B846F1}">
                <asvg:svgBlip xmlns:asvg="http://schemas.microsoft.com/office/drawing/2016/SVG/main" r:embed="rId5"/>
              </a:ext>
            </a:extLst>
          </a:blip>
          <a:stretch>
            <a:fillRect/>
          </a:stretch>
        </p:blipFill>
        <p:spPr>
          <a:xfrm>
            <a:off x="2738216" y="3020058"/>
            <a:ext cx="353096" cy="360084"/>
          </a:xfrm>
          <a:prstGeom prst="rect">
            <a:avLst/>
          </a:prstGeom>
        </p:spPr>
      </p:pic>
      <p:pic>
        <p:nvPicPr>
          <p:cNvPr id="15" name="Graphic 14">
            <a:extLst>
              <a:ext uri="{FF2B5EF4-FFF2-40B4-BE49-F238E27FC236}">
                <a16:creationId xmlns:a16="http://schemas.microsoft.com/office/drawing/2014/main" id="{6DBD9D7A-131A-4B9A-8220-960D4EC8C456}"/>
              </a:ext>
            </a:extLst>
          </p:cNvPr>
          <p:cNvPicPr>
            <a:picLocks noChangeAspect="1"/>
          </p:cNvPicPr>
          <p:nvPr/>
        </p:nvPicPr>
        <p:blipFill>
          <a:blip r:embed="rId3">
            <a:extLst>
              <a:ext uri="{96DAC541-7B7A-43D3-8B79-37D633B846F1}">
                <asvg:svgBlip xmlns:asvg="http://schemas.microsoft.com/office/drawing/2016/SVG/main" r:embed="rId5"/>
              </a:ext>
            </a:extLst>
          </a:blip>
          <a:stretch>
            <a:fillRect/>
          </a:stretch>
        </p:blipFill>
        <p:spPr>
          <a:xfrm>
            <a:off x="2781467" y="2522822"/>
            <a:ext cx="353096" cy="360084"/>
          </a:xfrm>
          <a:prstGeom prst="rect">
            <a:avLst/>
          </a:prstGeom>
        </p:spPr>
      </p:pic>
      <p:pic>
        <p:nvPicPr>
          <p:cNvPr id="16" name="Graphic 15">
            <a:extLst>
              <a:ext uri="{FF2B5EF4-FFF2-40B4-BE49-F238E27FC236}">
                <a16:creationId xmlns:a16="http://schemas.microsoft.com/office/drawing/2014/main" id="{D78DAC3B-7E48-49B3-B4C3-B39120B5328D}"/>
              </a:ext>
            </a:extLst>
          </p:cNvPr>
          <p:cNvPicPr>
            <a:picLocks noChangeAspect="1"/>
          </p:cNvPicPr>
          <p:nvPr/>
        </p:nvPicPr>
        <p:blipFill>
          <a:blip r:embed="rId3">
            <a:extLst>
              <a:ext uri="{96DAC541-7B7A-43D3-8B79-37D633B846F1}">
                <asvg:svgBlip xmlns:asvg="http://schemas.microsoft.com/office/drawing/2016/SVG/main" r:embed="rId5"/>
              </a:ext>
            </a:extLst>
          </a:blip>
          <a:stretch>
            <a:fillRect/>
          </a:stretch>
        </p:blipFill>
        <p:spPr>
          <a:xfrm>
            <a:off x="2368635" y="2689993"/>
            <a:ext cx="353096" cy="360084"/>
          </a:xfrm>
          <a:prstGeom prst="rect">
            <a:avLst/>
          </a:prstGeom>
        </p:spPr>
      </p:pic>
      <p:sp>
        <p:nvSpPr>
          <p:cNvPr id="37" name="TextBox 36">
            <a:extLst>
              <a:ext uri="{FF2B5EF4-FFF2-40B4-BE49-F238E27FC236}">
                <a16:creationId xmlns:a16="http://schemas.microsoft.com/office/drawing/2014/main" id="{B6D5AC9B-B86F-4568-BADE-CA1F0FC72F55}"/>
              </a:ext>
            </a:extLst>
          </p:cNvPr>
          <p:cNvSpPr txBox="1"/>
          <p:nvPr/>
        </p:nvSpPr>
        <p:spPr>
          <a:xfrm>
            <a:off x="432057" y="1695189"/>
            <a:ext cx="2367443" cy="646331"/>
          </a:xfrm>
          <a:prstGeom prst="rect">
            <a:avLst/>
          </a:prstGeom>
          <a:noFill/>
        </p:spPr>
        <p:txBody>
          <a:bodyPr wrap="none" rtlCol="0">
            <a:spAutoFit/>
          </a:bodyPr>
          <a:lstStyle/>
          <a:p>
            <a:pPr defTabSz="914377"/>
            <a:r>
              <a:rPr lang="en-GB" dirty="0">
                <a:solidFill>
                  <a:srgbClr val="CC9900">
                    <a:lumMod val="20000"/>
                    <a:lumOff val="80000"/>
                  </a:srgbClr>
                </a:solidFill>
                <a:latin typeface="Calibri" panose="020F0502020204030204"/>
              </a:rPr>
              <a:t>Cold, porous chondritic</a:t>
            </a:r>
          </a:p>
          <a:p>
            <a:pPr defTabSz="914377"/>
            <a:r>
              <a:rPr lang="en-GB" dirty="0">
                <a:solidFill>
                  <a:srgbClr val="CC9900">
                    <a:lumMod val="20000"/>
                    <a:lumOff val="80000"/>
                  </a:srgbClr>
                </a:solidFill>
                <a:latin typeface="Calibri" panose="020F0502020204030204"/>
              </a:rPr>
              <a:t>material contains </a:t>
            </a:r>
            <a:r>
              <a:rPr lang="en-GB" baseline="30000" dirty="0">
                <a:solidFill>
                  <a:srgbClr val="CC9900">
                    <a:lumMod val="20000"/>
                    <a:lumOff val="80000"/>
                  </a:srgbClr>
                </a:solidFill>
                <a:latin typeface="Calibri" panose="020F0502020204030204"/>
              </a:rPr>
              <a:t>26</a:t>
            </a:r>
            <a:r>
              <a:rPr lang="en-GB" dirty="0">
                <a:solidFill>
                  <a:srgbClr val="CC9900">
                    <a:lumMod val="20000"/>
                    <a:lumOff val="80000"/>
                  </a:srgbClr>
                </a:solidFill>
                <a:latin typeface="Calibri" panose="020F0502020204030204"/>
              </a:rPr>
              <a:t>Al</a:t>
            </a:r>
          </a:p>
        </p:txBody>
      </p:sp>
      <p:sp>
        <p:nvSpPr>
          <p:cNvPr id="38" name="TextBox 37">
            <a:extLst>
              <a:ext uri="{FF2B5EF4-FFF2-40B4-BE49-F238E27FC236}">
                <a16:creationId xmlns:a16="http://schemas.microsoft.com/office/drawing/2014/main" id="{64F1D92C-152F-4C7C-9032-154DF663EE38}"/>
              </a:ext>
            </a:extLst>
          </p:cNvPr>
          <p:cNvSpPr txBox="1"/>
          <p:nvPr/>
        </p:nvSpPr>
        <p:spPr>
          <a:xfrm>
            <a:off x="1400837" y="4311673"/>
            <a:ext cx="2019335" cy="646331"/>
          </a:xfrm>
          <a:prstGeom prst="rect">
            <a:avLst/>
          </a:prstGeom>
          <a:noFill/>
        </p:spPr>
        <p:txBody>
          <a:bodyPr wrap="none" rtlCol="0">
            <a:spAutoFit/>
          </a:bodyPr>
          <a:lstStyle/>
          <a:p>
            <a:pPr defTabSz="914377"/>
            <a:r>
              <a:rPr lang="en-GB" dirty="0">
                <a:solidFill>
                  <a:srgbClr val="CC9900">
                    <a:lumMod val="20000"/>
                    <a:lumOff val="80000"/>
                  </a:srgbClr>
                </a:solidFill>
                <a:latin typeface="Calibri" panose="020F0502020204030204"/>
              </a:rPr>
              <a:t>Initial seed asteroid</a:t>
            </a:r>
          </a:p>
          <a:p>
            <a:pPr defTabSz="914377"/>
            <a:r>
              <a:rPr lang="en-GB" dirty="0">
                <a:solidFill>
                  <a:srgbClr val="CC9900">
                    <a:lumMod val="20000"/>
                    <a:lumOff val="80000"/>
                  </a:srgbClr>
                </a:solidFill>
                <a:latin typeface="Calibri" panose="020F0502020204030204"/>
              </a:rPr>
              <a:t>Radius, R</a:t>
            </a:r>
            <a:r>
              <a:rPr lang="en-GB" baseline="-25000" dirty="0">
                <a:solidFill>
                  <a:srgbClr val="CC9900">
                    <a:lumMod val="20000"/>
                    <a:lumOff val="80000"/>
                  </a:srgbClr>
                </a:solidFill>
                <a:latin typeface="Calibri" panose="020F0502020204030204"/>
              </a:rPr>
              <a:t>0</a:t>
            </a:r>
          </a:p>
        </p:txBody>
      </p:sp>
      <p:cxnSp>
        <p:nvCxnSpPr>
          <p:cNvPr id="41" name="Straight Arrow Connector 40">
            <a:extLst>
              <a:ext uri="{FF2B5EF4-FFF2-40B4-BE49-F238E27FC236}">
                <a16:creationId xmlns:a16="http://schemas.microsoft.com/office/drawing/2014/main" id="{461390CD-CD82-46B7-A6CA-1AF5E0F32A51}"/>
              </a:ext>
            </a:extLst>
          </p:cNvPr>
          <p:cNvCxnSpPr>
            <a:cxnSpLocks/>
          </p:cNvCxnSpPr>
          <p:nvPr/>
        </p:nvCxnSpPr>
        <p:spPr>
          <a:xfrm>
            <a:off x="2610585" y="2198622"/>
            <a:ext cx="356995" cy="462167"/>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FF01818C-4D4C-4B38-87D2-1FAC047821CE}"/>
              </a:ext>
            </a:extLst>
          </p:cNvPr>
          <p:cNvCxnSpPr>
            <a:cxnSpLocks/>
            <a:endCxn id="6" idx="2"/>
          </p:cNvCxnSpPr>
          <p:nvPr/>
        </p:nvCxnSpPr>
        <p:spPr>
          <a:xfrm>
            <a:off x="2142119" y="3726259"/>
            <a:ext cx="0" cy="540796"/>
          </a:xfrm>
          <a:prstGeom prst="straightConnector1">
            <a:avLst/>
          </a:prstGeom>
          <a:ln w="28575">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1BA73236-82AA-4E32-A299-DF27FC4F3A48}"/>
              </a:ext>
            </a:extLst>
          </p:cNvPr>
          <p:cNvSpPr txBox="1"/>
          <p:nvPr/>
        </p:nvSpPr>
        <p:spPr>
          <a:xfrm>
            <a:off x="2114590" y="3729519"/>
            <a:ext cx="426549" cy="369332"/>
          </a:xfrm>
          <a:prstGeom prst="rect">
            <a:avLst/>
          </a:prstGeom>
          <a:noFill/>
        </p:spPr>
        <p:txBody>
          <a:bodyPr wrap="square" rtlCol="0">
            <a:spAutoFit/>
          </a:bodyPr>
          <a:lstStyle/>
          <a:p>
            <a:pPr defTabSz="914377"/>
            <a:r>
              <a:rPr lang="en-GB" dirty="0">
                <a:solidFill>
                  <a:prstClr val="white"/>
                </a:solidFill>
                <a:latin typeface="Calibri" panose="020F0502020204030204"/>
              </a:rPr>
              <a:t>R</a:t>
            </a:r>
            <a:r>
              <a:rPr lang="en-GB" baseline="-25000" dirty="0">
                <a:solidFill>
                  <a:prstClr val="white"/>
                </a:solidFill>
                <a:latin typeface="Calibri" panose="020F0502020204030204"/>
              </a:rPr>
              <a:t>0</a:t>
            </a:r>
          </a:p>
        </p:txBody>
      </p:sp>
      <p:cxnSp>
        <p:nvCxnSpPr>
          <p:cNvPr id="51" name="Straight Arrow Connector 50">
            <a:extLst>
              <a:ext uri="{FF2B5EF4-FFF2-40B4-BE49-F238E27FC236}">
                <a16:creationId xmlns:a16="http://schemas.microsoft.com/office/drawing/2014/main" id="{20F69A5E-1C13-4EDD-9990-054E01F77591}"/>
              </a:ext>
            </a:extLst>
          </p:cNvPr>
          <p:cNvCxnSpPr>
            <a:cxnSpLocks/>
          </p:cNvCxnSpPr>
          <p:nvPr/>
        </p:nvCxnSpPr>
        <p:spPr>
          <a:xfrm flipH="1">
            <a:off x="2362564" y="3105688"/>
            <a:ext cx="322381" cy="274451"/>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8568812F-2383-4453-98D0-74ECD5A4AB6D}"/>
              </a:ext>
            </a:extLst>
          </p:cNvPr>
          <p:cNvSpPr>
            <a:spLocks noGrp="1"/>
          </p:cNvSpPr>
          <p:nvPr>
            <p:ph type="sldNum" sz="quarter" idx="12"/>
          </p:nvPr>
        </p:nvSpPr>
        <p:spPr/>
        <p:txBody>
          <a:bodyPr/>
          <a:lstStyle/>
          <a:p>
            <a:pPr defTabSz="914377"/>
            <a:fld id="{EA18905D-721E-455B-87C8-C534DC3A9E32}" type="slidenum">
              <a:rPr lang="en-GB">
                <a:solidFill>
                  <a:prstClr val="white">
                    <a:tint val="75000"/>
                  </a:prstClr>
                </a:solidFill>
                <a:latin typeface="Calibri" panose="020F0502020204030204"/>
              </a:rPr>
              <a:pPr defTabSz="914377"/>
              <a:t>8</a:t>
            </a:fld>
            <a:endParaRPr lang="en-GB">
              <a:solidFill>
                <a:prstClr val="white">
                  <a:tint val="75000"/>
                </a:prstClr>
              </a:solidFill>
              <a:latin typeface="Calibri" panose="020F0502020204030204"/>
            </a:endParaRPr>
          </a:p>
        </p:txBody>
      </p:sp>
    </p:spTree>
    <p:extLst>
      <p:ext uri="{BB962C8B-B14F-4D97-AF65-F5344CB8AC3E}">
        <p14:creationId xmlns:p14="http://schemas.microsoft.com/office/powerpoint/2010/main" val="11472389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3B6D6-C0EF-407B-A048-2A97E3B4538F}"/>
              </a:ext>
            </a:extLst>
          </p:cNvPr>
          <p:cNvSpPr>
            <a:spLocks noGrp="1"/>
          </p:cNvSpPr>
          <p:nvPr>
            <p:ph type="title"/>
          </p:nvPr>
        </p:nvSpPr>
        <p:spPr>
          <a:xfrm>
            <a:off x="273697" y="-143120"/>
            <a:ext cx="10515600" cy="1325563"/>
          </a:xfrm>
        </p:spPr>
        <p:txBody>
          <a:bodyPr/>
          <a:lstStyle/>
          <a:p>
            <a:r>
              <a:rPr lang="en-GB" dirty="0">
                <a:solidFill>
                  <a:schemeClr val="accent4">
                    <a:lumMod val="75000"/>
                  </a:schemeClr>
                </a:solidFill>
              </a:rPr>
              <a:t>Accretion</a:t>
            </a:r>
          </a:p>
        </p:txBody>
      </p:sp>
      <p:pic>
        <p:nvPicPr>
          <p:cNvPr id="6" name="Graphic 5">
            <a:extLst>
              <a:ext uri="{FF2B5EF4-FFF2-40B4-BE49-F238E27FC236}">
                <a16:creationId xmlns:a16="http://schemas.microsoft.com/office/drawing/2014/main" id="{4AFEC1BE-7DC8-4B90-B60B-3C1801BACEF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15777" y="3193539"/>
            <a:ext cx="1052683" cy="1073516"/>
          </a:xfrm>
          <a:prstGeom prst="rect">
            <a:avLst/>
          </a:prstGeom>
        </p:spPr>
      </p:pic>
      <p:pic>
        <p:nvPicPr>
          <p:cNvPr id="7" name="Graphic 6">
            <a:extLst>
              <a:ext uri="{FF2B5EF4-FFF2-40B4-BE49-F238E27FC236}">
                <a16:creationId xmlns:a16="http://schemas.microsoft.com/office/drawing/2014/main" id="{62EDC617-167C-4ED8-9008-56B2D4656DB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440853" y="2960765"/>
            <a:ext cx="1509195" cy="1539059"/>
          </a:xfrm>
          <a:prstGeom prst="rect">
            <a:avLst/>
          </a:prstGeom>
        </p:spPr>
      </p:pic>
      <p:cxnSp>
        <p:nvCxnSpPr>
          <p:cNvPr id="8" name="Straight Arrow Connector 7">
            <a:extLst>
              <a:ext uri="{FF2B5EF4-FFF2-40B4-BE49-F238E27FC236}">
                <a16:creationId xmlns:a16="http://schemas.microsoft.com/office/drawing/2014/main" id="{AF5B2207-D67A-4DF8-8F3E-3066CC38E00A}"/>
              </a:ext>
            </a:extLst>
          </p:cNvPr>
          <p:cNvCxnSpPr>
            <a:cxnSpLocks/>
          </p:cNvCxnSpPr>
          <p:nvPr/>
        </p:nvCxnSpPr>
        <p:spPr>
          <a:xfrm>
            <a:off x="2958018" y="3726256"/>
            <a:ext cx="1309236"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10" name="Graphic 9">
            <a:extLst>
              <a:ext uri="{FF2B5EF4-FFF2-40B4-BE49-F238E27FC236}">
                <a16:creationId xmlns:a16="http://schemas.microsoft.com/office/drawing/2014/main" id="{E4D15E2E-D67B-4369-BAAD-0AEF22F00458}"/>
              </a:ext>
            </a:extLst>
          </p:cNvPr>
          <p:cNvPicPr>
            <a:picLocks noChangeAspect="1"/>
          </p:cNvPicPr>
          <p:nvPr/>
        </p:nvPicPr>
        <p:blipFill>
          <a:blip r:embed="rId3">
            <a:extLst>
              <a:ext uri="{96DAC541-7B7A-43D3-8B79-37D633B846F1}">
                <asvg:svgBlip xmlns:asvg="http://schemas.microsoft.com/office/drawing/2016/SVG/main" r:embed="rId7"/>
              </a:ext>
            </a:extLst>
          </a:blip>
          <a:stretch>
            <a:fillRect/>
          </a:stretch>
        </p:blipFill>
        <p:spPr>
          <a:xfrm>
            <a:off x="2738216" y="3020058"/>
            <a:ext cx="353096" cy="360084"/>
          </a:xfrm>
          <a:prstGeom prst="rect">
            <a:avLst/>
          </a:prstGeom>
        </p:spPr>
      </p:pic>
      <p:pic>
        <p:nvPicPr>
          <p:cNvPr id="15" name="Graphic 14">
            <a:extLst>
              <a:ext uri="{FF2B5EF4-FFF2-40B4-BE49-F238E27FC236}">
                <a16:creationId xmlns:a16="http://schemas.microsoft.com/office/drawing/2014/main" id="{6DBD9D7A-131A-4B9A-8220-960D4EC8C456}"/>
              </a:ext>
            </a:extLst>
          </p:cNvPr>
          <p:cNvPicPr>
            <a:picLocks noChangeAspect="1"/>
          </p:cNvPicPr>
          <p:nvPr/>
        </p:nvPicPr>
        <p:blipFill>
          <a:blip r:embed="rId3">
            <a:extLst>
              <a:ext uri="{96DAC541-7B7A-43D3-8B79-37D633B846F1}">
                <asvg:svgBlip xmlns:asvg="http://schemas.microsoft.com/office/drawing/2016/SVG/main" r:embed="rId7"/>
              </a:ext>
            </a:extLst>
          </a:blip>
          <a:stretch>
            <a:fillRect/>
          </a:stretch>
        </p:blipFill>
        <p:spPr>
          <a:xfrm>
            <a:off x="2781467" y="2522822"/>
            <a:ext cx="353096" cy="360084"/>
          </a:xfrm>
          <a:prstGeom prst="rect">
            <a:avLst/>
          </a:prstGeom>
        </p:spPr>
      </p:pic>
      <p:pic>
        <p:nvPicPr>
          <p:cNvPr id="16" name="Graphic 15">
            <a:extLst>
              <a:ext uri="{FF2B5EF4-FFF2-40B4-BE49-F238E27FC236}">
                <a16:creationId xmlns:a16="http://schemas.microsoft.com/office/drawing/2014/main" id="{D78DAC3B-7E48-49B3-B4C3-B39120B5328D}"/>
              </a:ext>
            </a:extLst>
          </p:cNvPr>
          <p:cNvPicPr>
            <a:picLocks noChangeAspect="1"/>
          </p:cNvPicPr>
          <p:nvPr/>
        </p:nvPicPr>
        <p:blipFill>
          <a:blip r:embed="rId3">
            <a:extLst>
              <a:ext uri="{96DAC541-7B7A-43D3-8B79-37D633B846F1}">
                <asvg:svgBlip xmlns:asvg="http://schemas.microsoft.com/office/drawing/2016/SVG/main" r:embed="rId7"/>
              </a:ext>
            </a:extLst>
          </a:blip>
          <a:stretch>
            <a:fillRect/>
          </a:stretch>
        </p:blipFill>
        <p:spPr>
          <a:xfrm>
            <a:off x="2368635" y="2689993"/>
            <a:ext cx="353096" cy="360084"/>
          </a:xfrm>
          <a:prstGeom prst="rect">
            <a:avLst/>
          </a:prstGeom>
        </p:spPr>
      </p:pic>
      <p:grpSp>
        <p:nvGrpSpPr>
          <p:cNvPr id="22" name="Group 21">
            <a:extLst>
              <a:ext uri="{FF2B5EF4-FFF2-40B4-BE49-F238E27FC236}">
                <a16:creationId xmlns:a16="http://schemas.microsoft.com/office/drawing/2014/main" id="{1BD59120-BFAC-43D9-932B-55892A5F522E}"/>
              </a:ext>
            </a:extLst>
          </p:cNvPr>
          <p:cNvGrpSpPr/>
          <p:nvPr/>
        </p:nvGrpSpPr>
        <p:grpSpPr>
          <a:xfrm rot="1144712">
            <a:off x="5633245" y="2019832"/>
            <a:ext cx="1341592" cy="1093065"/>
            <a:chOff x="3371990" y="3839836"/>
            <a:chExt cx="883456" cy="705827"/>
          </a:xfrm>
        </p:grpSpPr>
        <p:pic>
          <p:nvPicPr>
            <p:cNvPr id="17" name="Graphic 16">
              <a:extLst>
                <a:ext uri="{FF2B5EF4-FFF2-40B4-BE49-F238E27FC236}">
                  <a16:creationId xmlns:a16="http://schemas.microsoft.com/office/drawing/2014/main" id="{B7FF2FD5-B839-4B47-A00D-4287F9098661}"/>
                </a:ext>
              </a:extLst>
            </p:cNvPr>
            <p:cNvPicPr>
              <a:picLocks noChangeAspect="1"/>
            </p:cNvPicPr>
            <p:nvPr/>
          </p:nvPicPr>
          <p:blipFill>
            <a:blip r:embed="rId3">
              <a:extLst>
                <a:ext uri="{96DAC541-7B7A-43D3-8B79-37D633B846F1}">
                  <asvg:svgBlip xmlns:asvg="http://schemas.microsoft.com/office/drawing/2016/SVG/main" r:embed="rId7"/>
                </a:ext>
              </a:extLst>
            </a:blip>
            <a:stretch>
              <a:fillRect/>
            </a:stretch>
          </p:blipFill>
          <p:spPr>
            <a:xfrm>
              <a:off x="3720767" y="4134620"/>
              <a:ext cx="232518" cy="232518"/>
            </a:xfrm>
            <a:prstGeom prst="rect">
              <a:avLst/>
            </a:prstGeom>
          </p:spPr>
        </p:pic>
        <p:pic>
          <p:nvPicPr>
            <p:cNvPr id="18" name="Graphic 17">
              <a:extLst>
                <a:ext uri="{FF2B5EF4-FFF2-40B4-BE49-F238E27FC236}">
                  <a16:creationId xmlns:a16="http://schemas.microsoft.com/office/drawing/2014/main" id="{43577B32-6DA6-4D71-B837-616709005401}"/>
                </a:ext>
              </a:extLst>
            </p:cNvPr>
            <p:cNvPicPr>
              <a:picLocks noChangeAspect="1"/>
            </p:cNvPicPr>
            <p:nvPr/>
          </p:nvPicPr>
          <p:blipFill>
            <a:blip r:embed="rId3">
              <a:extLst>
                <a:ext uri="{96DAC541-7B7A-43D3-8B79-37D633B846F1}">
                  <asvg:svgBlip xmlns:asvg="http://schemas.microsoft.com/office/drawing/2016/SVG/main" r:embed="rId7"/>
                </a:ext>
              </a:extLst>
            </a:blip>
            <a:stretch>
              <a:fillRect/>
            </a:stretch>
          </p:blipFill>
          <p:spPr>
            <a:xfrm>
              <a:off x="3953285" y="4313145"/>
              <a:ext cx="232518" cy="232518"/>
            </a:xfrm>
            <a:prstGeom prst="rect">
              <a:avLst/>
            </a:prstGeom>
          </p:spPr>
        </p:pic>
        <p:pic>
          <p:nvPicPr>
            <p:cNvPr id="19" name="Graphic 18">
              <a:extLst>
                <a:ext uri="{FF2B5EF4-FFF2-40B4-BE49-F238E27FC236}">
                  <a16:creationId xmlns:a16="http://schemas.microsoft.com/office/drawing/2014/main" id="{3E4F85AC-E6FB-4367-B2D4-FE60C7EEB7A2}"/>
                </a:ext>
              </a:extLst>
            </p:cNvPr>
            <p:cNvPicPr>
              <a:picLocks noChangeAspect="1"/>
            </p:cNvPicPr>
            <p:nvPr/>
          </p:nvPicPr>
          <p:blipFill>
            <a:blip r:embed="rId3">
              <a:extLst>
                <a:ext uri="{96DAC541-7B7A-43D3-8B79-37D633B846F1}">
                  <asvg:svgBlip xmlns:asvg="http://schemas.microsoft.com/office/drawing/2016/SVG/main" r:embed="rId7"/>
                </a:ext>
              </a:extLst>
            </a:blip>
            <a:stretch>
              <a:fillRect/>
            </a:stretch>
          </p:blipFill>
          <p:spPr>
            <a:xfrm>
              <a:off x="4022928" y="3991365"/>
              <a:ext cx="232518" cy="232518"/>
            </a:xfrm>
            <a:prstGeom prst="rect">
              <a:avLst/>
            </a:prstGeom>
          </p:spPr>
        </p:pic>
        <p:pic>
          <p:nvPicPr>
            <p:cNvPr id="20" name="Graphic 19">
              <a:extLst>
                <a:ext uri="{FF2B5EF4-FFF2-40B4-BE49-F238E27FC236}">
                  <a16:creationId xmlns:a16="http://schemas.microsoft.com/office/drawing/2014/main" id="{5760F63E-F576-4CCD-87B2-45A487386C8F}"/>
                </a:ext>
              </a:extLst>
            </p:cNvPr>
            <p:cNvPicPr>
              <a:picLocks noChangeAspect="1"/>
            </p:cNvPicPr>
            <p:nvPr/>
          </p:nvPicPr>
          <p:blipFill>
            <a:blip r:embed="rId3">
              <a:extLst>
                <a:ext uri="{96DAC541-7B7A-43D3-8B79-37D633B846F1}">
                  <asvg:svgBlip xmlns:asvg="http://schemas.microsoft.com/office/drawing/2016/SVG/main" r:embed="rId7"/>
                </a:ext>
              </a:extLst>
            </a:blip>
            <a:stretch>
              <a:fillRect/>
            </a:stretch>
          </p:blipFill>
          <p:spPr>
            <a:xfrm>
              <a:off x="3679837" y="3839836"/>
              <a:ext cx="232518" cy="232518"/>
            </a:xfrm>
            <a:prstGeom prst="rect">
              <a:avLst/>
            </a:prstGeom>
          </p:spPr>
        </p:pic>
        <p:pic>
          <p:nvPicPr>
            <p:cNvPr id="21" name="Graphic 20">
              <a:extLst>
                <a:ext uri="{FF2B5EF4-FFF2-40B4-BE49-F238E27FC236}">
                  <a16:creationId xmlns:a16="http://schemas.microsoft.com/office/drawing/2014/main" id="{E9D496EC-681E-4FBC-8299-DD2949C51AF0}"/>
                </a:ext>
              </a:extLst>
            </p:cNvPr>
            <p:cNvPicPr>
              <a:picLocks noChangeAspect="1"/>
            </p:cNvPicPr>
            <p:nvPr/>
          </p:nvPicPr>
          <p:blipFill>
            <a:blip r:embed="rId3">
              <a:extLst>
                <a:ext uri="{96DAC541-7B7A-43D3-8B79-37D633B846F1}">
                  <asvg:svgBlip xmlns:asvg="http://schemas.microsoft.com/office/drawing/2016/SVG/main" r:embed="rId7"/>
                </a:ext>
              </a:extLst>
            </a:blip>
            <a:stretch>
              <a:fillRect/>
            </a:stretch>
          </p:blipFill>
          <p:spPr>
            <a:xfrm>
              <a:off x="3371990" y="4100011"/>
              <a:ext cx="232518" cy="232518"/>
            </a:xfrm>
            <a:prstGeom prst="rect">
              <a:avLst/>
            </a:prstGeom>
          </p:spPr>
        </p:pic>
      </p:grpSp>
      <p:pic>
        <p:nvPicPr>
          <p:cNvPr id="29" name="Graphic 28">
            <a:extLst>
              <a:ext uri="{FF2B5EF4-FFF2-40B4-BE49-F238E27FC236}">
                <a16:creationId xmlns:a16="http://schemas.microsoft.com/office/drawing/2014/main" id="{29BCFE03-5460-48F4-9DE7-1F3FE9A133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901476" y="2190923"/>
            <a:ext cx="529797" cy="302005"/>
          </a:xfrm>
          <a:prstGeom prst="rect">
            <a:avLst/>
          </a:prstGeom>
        </p:spPr>
      </p:pic>
      <p:sp>
        <p:nvSpPr>
          <p:cNvPr id="37" name="TextBox 36">
            <a:extLst>
              <a:ext uri="{FF2B5EF4-FFF2-40B4-BE49-F238E27FC236}">
                <a16:creationId xmlns:a16="http://schemas.microsoft.com/office/drawing/2014/main" id="{B6D5AC9B-B86F-4568-BADE-CA1F0FC72F55}"/>
              </a:ext>
            </a:extLst>
          </p:cNvPr>
          <p:cNvSpPr txBox="1"/>
          <p:nvPr/>
        </p:nvSpPr>
        <p:spPr>
          <a:xfrm>
            <a:off x="432057" y="1695189"/>
            <a:ext cx="2367443" cy="646331"/>
          </a:xfrm>
          <a:prstGeom prst="rect">
            <a:avLst/>
          </a:prstGeom>
          <a:noFill/>
        </p:spPr>
        <p:txBody>
          <a:bodyPr wrap="none" rtlCol="0">
            <a:spAutoFit/>
          </a:bodyPr>
          <a:lstStyle/>
          <a:p>
            <a:pPr defTabSz="914377"/>
            <a:r>
              <a:rPr lang="en-GB" dirty="0">
                <a:solidFill>
                  <a:srgbClr val="CC9900">
                    <a:lumMod val="20000"/>
                    <a:lumOff val="80000"/>
                  </a:srgbClr>
                </a:solidFill>
                <a:latin typeface="Calibri" panose="020F0502020204030204"/>
              </a:rPr>
              <a:t>Cold, porous chondritic</a:t>
            </a:r>
          </a:p>
          <a:p>
            <a:pPr defTabSz="914377"/>
            <a:r>
              <a:rPr lang="en-GB" dirty="0">
                <a:solidFill>
                  <a:srgbClr val="CC9900">
                    <a:lumMod val="20000"/>
                    <a:lumOff val="80000"/>
                  </a:srgbClr>
                </a:solidFill>
                <a:latin typeface="Calibri" panose="020F0502020204030204"/>
              </a:rPr>
              <a:t>material contains </a:t>
            </a:r>
            <a:r>
              <a:rPr lang="en-GB" baseline="30000" dirty="0">
                <a:solidFill>
                  <a:srgbClr val="CC9900">
                    <a:lumMod val="20000"/>
                    <a:lumOff val="80000"/>
                  </a:srgbClr>
                </a:solidFill>
                <a:latin typeface="Calibri" panose="020F0502020204030204"/>
              </a:rPr>
              <a:t>26</a:t>
            </a:r>
            <a:r>
              <a:rPr lang="en-GB" dirty="0">
                <a:solidFill>
                  <a:srgbClr val="CC9900">
                    <a:lumMod val="20000"/>
                    <a:lumOff val="80000"/>
                  </a:srgbClr>
                </a:solidFill>
                <a:latin typeface="Calibri" panose="020F0502020204030204"/>
              </a:rPr>
              <a:t>Al</a:t>
            </a:r>
          </a:p>
        </p:txBody>
      </p:sp>
      <p:sp>
        <p:nvSpPr>
          <p:cNvPr id="38" name="TextBox 37">
            <a:extLst>
              <a:ext uri="{FF2B5EF4-FFF2-40B4-BE49-F238E27FC236}">
                <a16:creationId xmlns:a16="http://schemas.microsoft.com/office/drawing/2014/main" id="{64F1D92C-152F-4C7C-9032-154DF663EE38}"/>
              </a:ext>
            </a:extLst>
          </p:cNvPr>
          <p:cNvSpPr txBox="1"/>
          <p:nvPr/>
        </p:nvSpPr>
        <p:spPr>
          <a:xfrm>
            <a:off x="1400837" y="4311673"/>
            <a:ext cx="2019335" cy="646331"/>
          </a:xfrm>
          <a:prstGeom prst="rect">
            <a:avLst/>
          </a:prstGeom>
          <a:noFill/>
        </p:spPr>
        <p:txBody>
          <a:bodyPr wrap="none" rtlCol="0">
            <a:spAutoFit/>
          </a:bodyPr>
          <a:lstStyle/>
          <a:p>
            <a:pPr defTabSz="914377"/>
            <a:r>
              <a:rPr lang="en-GB" dirty="0">
                <a:solidFill>
                  <a:srgbClr val="CC9900">
                    <a:lumMod val="20000"/>
                    <a:lumOff val="80000"/>
                  </a:srgbClr>
                </a:solidFill>
                <a:latin typeface="Calibri" panose="020F0502020204030204"/>
              </a:rPr>
              <a:t>Initial seed asteroid</a:t>
            </a:r>
          </a:p>
          <a:p>
            <a:pPr defTabSz="914377"/>
            <a:r>
              <a:rPr lang="en-GB" dirty="0">
                <a:solidFill>
                  <a:srgbClr val="CC9900">
                    <a:lumMod val="20000"/>
                    <a:lumOff val="80000"/>
                  </a:srgbClr>
                </a:solidFill>
                <a:latin typeface="Calibri" panose="020F0502020204030204"/>
              </a:rPr>
              <a:t>Radius, R</a:t>
            </a:r>
            <a:r>
              <a:rPr lang="en-GB" baseline="-25000" dirty="0">
                <a:solidFill>
                  <a:srgbClr val="CC9900">
                    <a:lumMod val="20000"/>
                    <a:lumOff val="80000"/>
                  </a:srgbClr>
                </a:solidFill>
                <a:latin typeface="Calibri" panose="020F0502020204030204"/>
              </a:rPr>
              <a:t>0</a:t>
            </a:r>
          </a:p>
        </p:txBody>
      </p:sp>
      <p:sp>
        <p:nvSpPr>
          <p:cNvPr id="39" name="TextBox 38">
            <a:extLst>
              <a:ext uri="{FF2B5EF4-FFF2-40B4-BE49-F238E27FC236}">
                <a16:creationId xmlns:a16="http://schemas.microsoft.com/office/drawing/2014/main" id="{A150990F-BD2F-4B45-B510-9763869637D6}"/>
              </a:ext>
            </a:extLst>
          </p:cNvPr>
          <p:cNvSpPr txBox="1"/>
          <p:nvPr/>
        </p:nvSpPr>
        <p:spPr>
          <a:xfrm>
            <a:off x="4238240" y="4794287"/>
            <a:ext cx="2585323" cy="369332"/>
          </a:xfrm>
          <a:prstGeom prst="rect">
            <a:avLst/>
          </a:prstGeom>
          <a:noFill/>
        </p:spPr>
        <p:txBody>
          <a:bodyPr wrap="none" rtlCol="0">
            <a:spAutoFit/>
          </a:bodyPr>
          <a:lstStyle/>
          <a:p>
            <a:pPr defTabSz="914377"/>
            <a:r>
              <a:rPr lang="en-GB" baseline="30000" dirty="0">
                <a:solidFill>
                  <a:srgbClr val="CC9900">
                    <a:lumMod val="20000"/>
                    <a:lumOff val="80000"/>
                  </a:srgbClr>
                </a:solidFill>
                <a:latin typeface="Calibri" panose="020F0502020204030204"/>
              </a:rPr>
              <a:t>26</a:t>
            </a:r>
            <a:r>
              <a:rPr lang="en-GB" dirty="0">
                <a:solidFill>
                  <a:srgbClr val="CC9900">
                    <a:lumMod val="20000"/>
                    <a:lumOff val="80000"/>
                  </a:srgbClr>
                </a:solidFill>
                <a:latin typeface="Calibri" panose="020F0502020204030204"/>
              </a:rPr>
              <a:t>Al decays, heats interior</a:t>
            </a:r>
            <a:endParaRPr lang="en-GB" baseline="-25000" dirty="0">
              <a:solidFill>
                <a:srgbClr val="CC9900">
                  <a:lumMod val="20000"/>
                  <a:lumOff val="80000"/>
                </a:srgbClr>
              </a:solidFill>
              <a:latin typeface="Calibri" panose="020F0502020204030204"/>
            </a:endParaRPr>
          </a:p>
        </p:txBody>
      </p:sp>
      <p:cxnSp>
        <p:nvCxnSpPr>
          <p:cNvPr id="41" name="Straight Arrow Connector 40">
            <a:extLst>
              <a:ext uri="{FF2B5EF4-FFF2-40B4-BE49-F238E27FC236}">
                <a16:creationId xmlns:a16="http://schemas.microsoft.com/office/drawing/2014/main" id="{461390CD-CD82-46B7-A6CA-1AF5E0F32A51}"/>
              </a:ext>
            </a:extLst>
          </p:cNvPr>
          <p:cNvCxnSpPr>
            <a:cxnSpLocks/>
          </p:cNvCxnSpPr>
          <p:nvPr/>
        </p:nvCxnSpPr>
        <p:spPr>
          <a:xfrm>
            <a:off x="2610585" y="2198622"/>
            <a:ext cx="356995" cy="462167"/>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FF01818C-4D4C-4B38-87D2-1FAC047821CE}"/>
              </a:ext>
            </a:extLst>
          </p:cNvPr>
          <p:cNvCxnSpPr>
            <a:cxnSpLocks/>
            <a:endCxn id="6" idx="2"/>
          </p:cNvCxnSpPr>
          <p:nvPr/>
        </p:nvCxnSpPr>
        <p:spPr>
          <a:xfrm>
            <a:off x="2142119" y="3726259"/>
            <a:ext cx="0" cy="540796"/>
          </a:xfrm>
          <a:prstGeom prst="straightConnector1">
            <a:avLst/>
          </a:prstGeom>
          <a:ln w="28575">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1BA73236-82AA-4E32-A299-DF27FC4F3A48}"/>
              </a:ext>
            </a:extLst>
          </p:cNvPr>
          <p:cNvSpPr txBox="1"/>
          <p:nvPr/>
        </p:nvSpPr>
        <p:spPr>
          <a:xfrm>
            <a:off x="2114590" y="3729519"/>
            <a:ext cx="426549" cy="369332"/>
          </a:xfrm>
          <a:prstGeom prst="rect">
            <a:avLst/>
          </a:prstGeom>
          <a:noFill/>
        </p:spPr>
        <p:txBody>
          <a:bodyPr wrap="square" rtlCol="0">
            <a:spAutoFit/>
          </a:bodyPr>
          <a:lstStyle/>
          <a:p>
            <a:pPr defTabSz="914377"/>
            <a:r>
              <a:rPr lang="en-GB" dirty="0">
                <a:solidFill>
                  <a:prstClr val="white"/>
                </a:solidFill>
                <a:latin typeface="Calibri" panose="020F0502020204030204"/>
              </a:rPr>
              <a:t>R</a:t>
            </a:r>
            <a:r>
              <a:rPr lang="en-GB" baseline="-25000" dirty="0">
                <a:solidFill>
                  <a:prstClr val="white"/>
                </a:solidFill>
                <a:latin typeface="Calibri" panose="020F0502020204030204"/>
              </a:rPr>
              <a:t>0</a:t>
            </a:r>
          </a:p>
        </p:txBody>
      </p:sp>
      <p:cxnSp>
        <p:nvCxnSpPr>
          <p:cNvPr id="49" name="Straight Arrow Connector 48">
            <a:extLst>
              <a:ext uri="{FF2B5EF4-FFF2-40B4-BE49-F238E27FC236}">
                <a16:creationId xmlns:a16="http://schemas.microsoft.com/office/drawing/2014/main" id="{524122ED-10F0-43B5-A719-4E848DDF0461}"/>
              </a:ext>
            </a:extLst>
          </p:cNvPr>
          <p:cNvCxnSpPr>
            <a:cxnSpLocks/>
          </p:cNvCxnSpPr>
          <p:nvPr/>
        </p:nvCxnSpPr>
        <p:spPr>
          <a:xfrm flipH="1" flipV="1">
            <a:off x="5263976" y="3809279"/>
            <a:ext cx="305397" cy="984219"/>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20F69A5E-1C13-4EDD-9990-054E01F77591}"/>
              </a:ext>
            </a:extLst>
          </p:cNvPr>
          <p:cNvCxnSpPr>
            <a:cxnSpLocks/>
          </p:cNvCxnSpPr>
          <p:nvPr/>
        </p:nvCxnSpPr>
        <p:spPr>
          <a:xfrm flipH="1">
            <a:off x="2362564" y="3105688"/>
            <a:ext cx="322381" cy="274451"/>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CEA5D60A-35AF-4022-A07E-D2E38CFE44DC}"/>
              </a:ext>
            </a:extLst>
          </p:cNvPr>
          <p:cNvCxnSpPr>
            <a:cxnSpLocks/>
          </p:cNvCxnSpPr>
          <p:nvPr/>
        </p:nvCxnSpPr>
        <p:spPr>
          <a:xfrm flipH="1">
            <a:off x="5676128" y="2820753"/>
            <a:ext cx="322381" cy="274451"/>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DA1A337E-17AF-44BE-AD78-193A0063D073}"/>
              </a:ext>
            </a:extLst>
          </p:cNvPr>
          <p:cNvCxnSpPr>
            <a:cxnSpLocks/>
          </p:cNvCxnSpPr>
          <p:nvPr/>
        </p:nvCxnSpPr>
        <p:spPr>
          <a:xfrm flipV="1">
            <a:off x="5238613" y="3380139"/>
            <a:ext cx="632255" cy="380453"/>
          </a:xfrm>
          <a:prstGeom prst="straightConnector1">
            <a:avLst/>
          </a:prstGeom>
          <a:ln w="28575">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0C3916BA-E44C-4895-B8CE-B40C98AF876D}"/>
              </a:ext>
            </a:extLst>
          </p:cNvPr>
          <p:cNvSpPr txBox="1"/>
          <p:nvPr/>
        </p:nvSpPr>
        <p:spPr>
          <a:xfrm>
            <a:off x="5360272" y="3028809"/>
            <a:ext cx="426549" cy="369332"/>
          </a:xfrm>
          <a:prstGeom prst="rect">
            <a:avLst/>
          </a:prstGeom>
          <a:noFill/>
        </p:spPr>
        <p:txBody>
          <a:bodyPr wrap="square" rtlCol="0">
            <a:spAutoFit/>
          </a:bodyPr>
          <a:lstStyle/>
          <a:p>
            <a:pPr defTabSz="914377"/>
            <a:r>
              <a:rPr lang="en-GB" dirty="0" err="1">
                <a:solidFill>
                  <a:prstClr val="white"/>
                </a:solidFill>
                <a:latin typeface="Calibri" panose="020F0502020204030204"/>
              </a:rPr>
              <a:t>R</a:t>
            </a:r>
            <a:r>
              <a:rPr lang="en-GB" baseline="-25000" dirty="0" err="1">
                <a:solidFill>
                  <a:prstClr val="white"/>
                </a:solidFill>
                <a:latin typeface="Calibri" panose="020F0502020204030204"/>
              </a:rPr>
              <a:t>p</a:t>
            </a:r>
            <a:endParaRPr lang="en-GB" baseline="-25000" dirty="0">
              <a:solidFill>
                <a:prstClr val="white"/>
              </a:solidFill>
              <a:latin typeface="Calibri" panose="020F0502020204030204"/>
            </a:endParaRPr>
          </a:p>
        </p:txBody>
      </p:sp>
    </p:spTree>
    <p:extLst>
      <p:ext uri="{BB962C8B-B14F-4D97-AF65-F5344CB8AC3E}">
        <p14:creationId xmlns:p14="http://schemas.microsoft.com/office/powerpoint/2010/main" val="3878070676"/>
      </p:ext>
    </p:extLst>
  </p:cSld>
  <p:clrMapOvr>
    <a:masterClrMapping/>
  </p:clrMapOvr>
</p:sld>
</file>

<file path=ppt/theme/theme1.xml><?xml version="1.0" encoding="utf-8"?>
<a:theme xmlns:a="http://schemas.openxmlformats.org/drawingml/2006/main" name="1_Office Theme">
  <a:themeElements>
    <a:clrScheme name="Red Orange">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gradtalk</Template>
  <TotalTime>534</TotalTime>
  <Words>1454</Words>
  <Application>Microsoft Office PowerPoint</Application>
  <PresentationFormat>Widescreen</PresentationFormat>
  <Paragraphs>206</Paragraphs>
  <Slides>26</Slides>
  <Notes>15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Calibri</vt:lpstr>
      <vt:lpstr>Calibri Light</vt:lpstr>
      <vt:lpstr>Cambria Math</vt:lpstr>
      <vt:lpstr>1_Office Theme</vt:lpstr>
      <vt:lpstr>The Early Thermal Evolution of Planetesimals during Accretion and Differentiation</vt:lpstr>
      <vt:lpstr>Introduction</vt:lpstr>
      <vt:lpstr>Meteorite Paleomagnetic Record</vt:lpstr>
      <vt:lpstr>Meteorite Paleomagnetic Record</vt:lpstr>
      <vt:lpstr>Linking Dynamo Field Generation and Thermal Evolution</vt:lpstr>
      <vt:lpstr>Thermal Evolution of Planetesimals</vt:lpstr>
      <vt:lpstr>Dominant Heat Source for Differentiation?</vt:lpstr>
      <vt:lpstr>Accretion</vt:lpstr>
      <vt:lpstr>Accretion</vt:lpstr>
      <vt:lpstr>Accretion</vt:lpstr>
      <vt:lpstr>Onset of Differentiation &amp; Core Formation</vt:lpstr>
      <vt:lpstr>Core Formation Ends</vt:lpstr>
      <vt:lpstr>‘Instantaneous’ Accretion Example</vt:lpstr>
      <vt:lpstr>‘Instantaneous’ Accretion Example</vt:lpstr>
      <vt:lpstr>Gradual Accretion Example</vt:lpstr>
      <vt:lpstr>Gradual Accretion Example</vt:lpstr>
      <vt:lpstr> Summary of Examples</vt:lpstr>
      <vt:lpstr>Thermal Dynamo Generation Requirements</vt:lpstr>
      <vt:lpstr>Thermal Dynamo Generation Requirements</vt:lpstr>
      <vt:lpstr>Effect of Accretion Start Time and Duration</vt:lpstr>
      <vt:lpstr>Dynamo Start and End Timing</vt:lpstr>
      <vt:lpstr>Conclusions</vt:lpstr>
      <vt:lpstr>Chondrites</vt:lpstr>
      <vt:lpstr>Chondrites</vt:lpstr>
      <vt:lpstr>Chondrites</vt:lpstr>
      <vt:lpstr>Achondrites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Dynamo generation in planetesimals driven by thermal convection</dc:title>
  <dc:creator>Kathryn Dodds</dc:creator>
  <cp:lastModifiedBy>Kathryn Dodds</cp:lastModifiedBy>
  <cp:revision>28</cp:revision>
  <dcterms:created xsi:type="dcterms:W3CDTF">2020-01-05T17:39:58Z</dcterms:created>
  <dcterms:modified xsi:type="dcterms:W3CDTF">2020-01-07T10:35:29Z</dcterms:modified>
</cp:coreProperties>
</file>