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2"/>
  </p:notesMasterIdLst>
  <p:sldIdLst>
    <p:sldId id="259" r:id="rId2"/>
    <p:sldId id="318" r:id="rId3"/>
    <p:sldId id="295" r:id="rId4"/>
    <p:sldId id="265" r:id="rId5"/>
    <p:sldId id="332" r:id="rId6"/>
    <p:sldId id="296" r:id="rId7"/>
    <p:sldId id="333" r:id="rId8"/>
    <p:sldId id="304" r:id="rId9"/>
    <p:sldId id="319" r:id="rId10"/>
    <p:sldId id="320" r:id="rId11"/>
    <p:sldId id="321" r:id="rId12"/>
    <p:sldId id="357" r:id="rId13"/>
    <p:sldId id="359" r:id="rId14"/>
    <p:sldId id="328" r:id="rId15"/>
    <p:sldId id="360" r:id="rId16"/>
    <p:sldId id="322" r:id="rId17"/>
    <p:sldId id="305" r:id="rId18"/>
    <p:sldId id="327" r:id="rId19"/>
    <p:sldId id="335" r:id="rId20"/>
    <p:sldId id="308" r:id="rId21"/>
    <p:sldId id="310" r:id="rId22"/>
    <p:sldId id="340" r:id="rId23"/>
    <p:sldId id="341" r:id="rId24"/>
    <p:sldId id="342" r:id="rId25"/>
    <p:sldId id="343" r:id="rId26"/>
    <p:sldId id="344" r:id="rId27"/>
    <p:sldId id="345" r:id="rId28"/>
    <p:sldId id="346" r:id="rId29"/>
    <p:sldId id="347" r:id="rId30"/>
    <p:sldId id="348" r:id="rId31"/>
    <p:sldId id="349" r:id="rId32"/>
    <p:sldId id="350" r:id="rId33"/>
    <p:sldId id="351" r:id="rId34"/>
    <p:sldId id="352" r:id="rId35"/>
    <p:sldId id="316" r:id="rId36"/>
    <p:sldId id="353" r:id="rId37"/>
    <p:sldId id="355" r:id="rId38"/>
    <p:sldId id="356" r:id="rId39"/>
    <p:sldId id="330" r:id="rId40"/>
    <p:sldId id="331" r:id="rId41"/>
  </p:sldIdLst>
  <p:sldSz cx="9144000" cy="5143500" type="screen16x9"/>
  <p:notesSz cx="6858000" cy="9144000"/>
  <p:embeddedFontLst>
    <p:embeddedFont>
      <p:font typeface="맑은 고딕" panose="020B0503020000020004" pitchFamily="34" charset="-127"/>
      <p:regular r:id="rId43"/>
      <p:bold r:id="rId44"/>
    </p:embeddedFont>
    <p:embeddedFont>
      <p:font typeface="Calibri" panose="020F0502020204030204" pitchFamily="34" charset="0"/>
      <p:regular r:id="rId45"/>
      <p:bold r:id="rId46"/>
      <p:italic r:id="rId47"/>
      <p:boldItalic r:id="rId48"/>
    </p:embeddedFont>
    <p:embeddedFont>
      <p:font typeface="Cambria Math" panose="02040503050406030204" pitchFamily="18" charset="0"/>
      <p:regular r:id="rId49"/>
    </p:embeddedFont>
    <p:embeddedFont>
      <p:font typeface="Montserrat Light" pitchFamily="2" charset="77"/>
      <p:regular r:id="rId50"/>
      <p:italic r:id="rId51"/>
    </p:embeddedFont>
    <p:embeddedFont>
      <p:font typeface="Montserrat Medium" pitchFamily="2" charset="77"/>
      <p:regular r:id="rId52"/>
      <p:italic r:id="rId53"/>
    </p:embeddedFont>
    <p:embeddedFont>
      <p:font typeface="Roboto" panose="02000000000000000000" pitchFamily="2" charset="0"/>
      <p:regular r:id="rId54"/>
      <p:bold r:id="rId55"/>
      <p:italic r:id="rId56"/>
      <p:boldItalic r:id="rId57"/>
    </p:embeddedFont>
  </p:embeddedFontLst>
  <p:custDataLst>
    <p:tags r:id="rId58"/>
  </p:custData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158">
          <p15:clr>
            <a:srgbClr val="A4A3A4"/>
          </p15:clr>
        </p15:guide>
        <p15:guide id="4" pos="5602">
          <p15:clr>
            <a:srgbClr val="A4A3A4"/>
          </p15:clr>
        </p15:guide>
        <p15:guide id="5" pos="61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4D"/>
    <a:srgbClr val="62B4C0"/>
    <a:srgbClr val="106F9D"/>
    <a:srgbClr val="013157"/>
    <a:srgbClr val="684656"/>
    <a:srgbClr val="36242D"/>
    <a:srgbClr val="EA6B5C"/>
    <a:srgbClr val="155193"/>
    <a:srgbClr val="FB8C2F"/>
    <a:srgbClr val="FD5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08" autoAdjust="0"/>
    <p:restoredTop sz="78673" autoAdjust="0"/>
  </p:normalViewPr>
  <p:slideViewPr>
    <p:cSldViewPr>
      <p:cViewPr varScale="1">
        <p:scale>
          <a:sx n="113" d="100"/>
          <a:sy n="113" d="100"/>
        </p:scale>
        <p:origin x="1648" y="168"/>
      </p:cViewPr>
      <p:guideLst>
        <p:guide orient="horz" pos="1620"/>
        <p:guide pos="2880"/>
        <p:guide pos="158"/>
        <p:guide pos="5602"/>
        <p:guide pos="619"/>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271F6A-D7F1-4230-A6D6-C332D63B3370}" type="datetimeFigureOut">
              <a:rPr lang="en-AU" smtClean="0"/>
              <a:t>6/1/20</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D168D7-8B5D-44E5-BA17-F4D0943FBF6E}" type="slidenum">
              <a:rPr lang="en-AU" smtClean="0"/>
              <a:t>‹#›</a:t>
            </a:fld>
            <a:endParaRPr lang="en-AU"/>
          </a:p>
        </p:txBody>
      </p:sp>
    </p:spTree>
    <p:extLst>
      <p:ext uri="{BB962C8B-B14F-4D97-AF65-F5344CB8AC3E}">
        <p14:creationId xmlns:p14="http://schemas.microsoft.com/office/powerpoint/2010/main" val="4070567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Hi I’m Sarah McIntyre from the Australian National University and my research focuses on exploring a multi-parameter approach to habitability in order to optimise target selection for future biosignature observations. </a:t>
            </a:r>
          </a:p>
        </p:txBody>
      </p:sp>
      <p:sp>
        <p:nvSpPr>
          <p:cNvPr id="4" name="Slide Number Placeholder 3"/>
          <p:cNvSpPr>
            <a:spLocks noGrp="1"/>
          </p:cNvSpPr>
          <p:nvPr>
            <p:ph type="sldNum" sz="quarter" idx="10"/>
          </p:nvPr>
        </p:nvSpPr>
        <p:spPr/>
        <p:txBody>
          <a:bodyPr/>
          <a:lstStyle/>
          <a:p>
            <a:fld id="{FDD168D7-8B5D-44E5-BA17-F4D0943FBF6E}" type="slidenum">
              <a:rPr lang="en-AU" smtClean="0"/>
              <a:t>1</a:t>
            </a:fld>
            <a:endParaRPr lang="en-AU"/>
          </a:p>
        </p:txBody>
      </p:sp>
    </p:spTree>
    <p:extLst>
      <p:ext uri="{BB962C8B-B14F-4D97-AF65-F5344CB8AC3E}">
        <p14:creationId xmlns:p14="http://schemas.microsoft.com/office/powerpoint/2010/main" val="2895301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and Lopes-Morales’s convective buoyancy flux equation to estimate the magnetic moment of an exoplanet. </a:t>
                </a:r>
              </a:p>
            </p:txBody>
          </p:sp>
        </mc:Choice>
        <mc:Fallback xmlns="">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In our calculations we use Olson &amp; </a:t>
                </a:r>
                <a:r>
                  <a:rPr lang="en-AU" sz="1400" kern="1200" dirty="0" err="1">
                    <a:solidFill>
                      <a:srgbClr val="000000"/>
                    </a:solidFill>
                    <a:effectLst/>
                    <a:latin typeface="+mn-lt"/>
                    <a:ea typeface="Avenir Roman" charset="0"/>
                    <a:cs typeface="Avenir Roman" charset="0"/>
                    <a:sym typeface="Avenir Roman" charset="0"/>
                  </a:rPr>
                  <a:t>Christiensen’s</a:t>
                </a:r>
                <a:r>
                  <a:rPr lang="en-AU" sz="1400" kern="1200" dirty="0">
                    <a:solidFill>
                      <a:srgbClr val="000000"/>
                    </a:solidFill>
                    <a:effectLst/>
                    <a:latin typeface="+mn-lt"/>
                    <a:ea typeface="Avenir Roman" charset="0"/>
                    <a:cs typeface="Avenir Roman" charset="0"/>
                    <a:sym typeface="Avenir Roman" charset="0"/>
                  </a:rPr>
                  <a:t> (2006) magnetic moment scaling law:</a:t>
                </a:r>
                <a:r>
                  <a:rPr lang="en-AU" sz="1400" kern="1200" baseline="0" dirty="0">
                    <a:solidFill>
                      <a:srgbClr val="000000"/>
                    </a:solidFill>
                    <a:effectLst/>
                    <a:latin typeface="+mn-lt"/>
                    <a:ea typeface="Avenir Roman" charset="0"/>
                    <a:cs typeface="Avenir Roman" charset="0"/>
                    <a:sym typeface="Avenir Roman" charset="0"/>
                  </a:rPr>
                  <a:t> </a:t>
                </a:r>
                <a:r>
                  <a:rPr lang="en-AU" sz="1400" kern="1200" dirty="0">
                    <a:solidFill>
                      <a:srgbClr val="000000"/>
                    </a:solidFill>
                    <a:effectLst/>
                    <a:latin typeface="+mn-lt"/>
                    <a:ea typeface="Avenir Roman" charset="0"/>
                    <a:cs typeface="Avenir Roman" charset="0"/>
                    <a:sym typeface="Avenir Roman" charset="0"/>
                  </a:rPr>
                  <a:t>where </a:t>
                </a:r>
                <a:r>
                  <a:rPr lang="en-AU" sz="1400" i="0" kern="1200">
                    <a:solidFill>
                      <a:srgbClr val="000000"/>
                    </a:solidFill>
                    <a:effectLst/>
                    <a:latin typeface="+mn-lt"/>
                    <a:ea typeface="Avenir Roman" charset="0"/>
                    <a:cs typeface="Avenir Roman" charset="0"/>
                    <a:sym typeface="Avenir Roman" charset="0"/>
                  </a:rPr>
                  <a:t>ℳ</a:t>
                </a:r>
                <a:r>
                  <a:rPr lang="en-AU" sz="1400" kern="1200" dirty="0">
                    <a:solidFill>
                      <a:srgbClr val="000000"/>
                    </a:solidFill>
                    <a:effectLst/>
                    <a:latin typeface="+mn-lt"/>
                    <a:ea typeface="Avenir Roman" charset="0"/>
                    <a:cs typeface="Avenir Roman" charset="0"/>
                    <a:sym typeface="Avenir Roman" charset="0"/>
                  </a:rPr>
                  <a:t> is the magnetic dipole moment (in Am</a:t>
                </a:r>
                <a:r>
                  <a:rPr lang="en-AU" sz="1400" kern="1200" baseline="30000" dirty="0">
                    <a:solidFill>
                      <a:srgbClr val="000000"/>
                    </a:solidFill>
                    <a:effectLst/>
                    <a:latin typeface="+mn-lt"/>
                    <a:ea typeface="Avenir Roman" charset="0"/>
                    <a:cs typeface="Avenir Roman" charset="0"/>
                    <a:sym typeface="Avenir Roman" charset="0"/>
                  </a:rPr>
                  <a:t>2</a:t>
                </a:r>
                <a:r>
                  <a:rPr lang="en-AU" sz="1400" kern="1200" dirty="0">
                    <a:solidFill>
                      <a:srgbClr val="000000"/>
                    </a:solidFill>
                    <a:effectLst/>
                    <a:latin typeface="+mn-lt"/>
                    <a:ea typeface="Avenir Roman" charset="0"/>
                    <a:cs typeface="Avenir Roman" charset="0"/>
                    <a:sym typeface="Avenir Roman" charset="0"/>
                  </a:rPr>
                  <a:t>), </a:t>
                </a:r>
                <a:r>
                  <a:rPr lang="en-AU" sz="1400" kern="1200" dirty="0" err="1">
                    <a:solidFill>
                      <a:srgbClr val="000000"/>
                    </a:solidFill>
                    <a:effectLst/>
                    <a:latin typeface="+mn-lt"/>
                    <a:ea typeface="Avenir Roman" charset="0"/>
                    <a:cs typeface="Avenir Roman" charset="0"/>
                    <a:sym typeface="Avenir Roman" charset="0"/>
                  </a:rPr>
                  <a:t>r</a:t>
                </a:r>
                <a:r>
                  <a:rPr lang="en-AU" sz="1400" kern="1200" baseline="-25000" dirty="0" err="1">
                    <a:solidFill>
                      <a:srgbClr val="000000"/>
                    </a:solidFill>
                    <a:effectLst/>
                    <a:latin typeface="+mn-lt"/>
                    <a:ea typeface="Avenir Roman" charset="0"/>
                    <a:cs typeface="Avenir Roman" charset="0"/>
                    <a:sym typeface="Avenir Roman" charset="0"/>
                  </a:rPr>
                  <a:t>o</a:t>
                </a:r>
                <a:r>
                  <a:rPr lang="en-AU" sz="1400" kern="1200" dirty="0">
                    <a:solidFill>
                      <a:srgbClr val="000000"/>
                    </a:solidFill>
                    <a:effectLst/>
                    <a:latin typeface="+mn-lt"/>
                    <a:ea typeface="Avenir Roman" charset="0"/>
                    <a:cs typeface="Avenir Roman" charset="0"/>
                    <a:sym typeface="Avenir Roman" charset="0"/>
                  </a:rPr>
                  <a:t> is the planetary core radius, </a:t>
                </a:r>
                <a:r>
                  <a:rPr lang="en-AU" sz="1400" i="0" kern="1200">
                    <a:solidFill>
                      <a:srgbClr val="000000"/>
                    </a:solidFill>
                    <a:effectLst/>
                    <a:latin typeface="+mn-lt"/>
                    <a:ea typeface="Avenir Roman" charset="0"/>
                    <a:cs typeface="Avenir Roman" charset="0"/>
                    <a:sym typeface="Avenir Roman" charset="0"/>
                  </a:rPr>
                  <a:t>𝛾</a:t>
                </a:r>
                <a:r>
                  <a:rPr lang="en-AU" sz="1400" kern="1200" dirty="0">
                    <a:solidFill>
                      <a:srgbClr val="000000"/>
                    </a:solidFill>
                    <a:effectLst/>
                    <a:latin typeface="+mn-lt"/>
                    <a:ea typeface="Avenir Roman" charset="0"/>
                    <a:cs typeface="Avenir Roman" charset="0"/>
                    <a:sym typeface="Avenir Roman" charset="0"/>
                  </a:rPr>
                  <a:t> is a fitting coefficient with a value of 0.1 – 0.2 deduced from numerical simulations, </a:t>
                </a:r>
                <a:r>
                  <a:rPr lang="en-AU" sz="1400" i="0" kern="1200">
                    <a:solidFill>
                      <a:srgbClr val="000000"/>
                    </a:solidFill>
                    <a:effectLst/>
                    <a:latin typeface="+mn-lt"/>
                    <a:ea typeface="Avenir Roman" charset="0"/>
                    <a:cs typeface="Avenir Roman" charset="0"/>
                    <a:sym typeface="Avenir Roman" charset="0"/>
                  </a:rPr>
                  <a:t>𝜌 ̅_0</a:t>
                </a:r>
                <a:r>
                  <a:rPr lang="en-AU" sz="1400" kern="1200" dirty="0">
                    <a:solidFill>
                      <a:srgbClr val="000000"/>
                    </a:solidFill>
                    <a:effectLst/>
                    <a:latin typeface="+mn-lt"/>
                    <a:ea typeface="Avenir Roman" charset="0"/>
                    <a:cs typeface="Avenir Roman" charset="0"/>
                    <a:sym typeface="Avenir Roman" charset="0"/>
                  </a:rPr>
                  <a:t> is the bulk density of the fluid in the outer liquid core, which we have modelled based on Earth’s density models (</a:t>
                </a:r>
                <a:r>
                  <a:rPr lang="en-AU" sz="1400" i="0" kern="1200">
                    <a:solidFill>
                      <a:srgbClr val="000000"/>
                    </a:solidFill>
                    <a:effectLst/>
                    <a:latin typeface="+mn-lt"/>
                    <a:ea typeface="Avenir Roman" charset="0"/>
                    <a:cs typeface="Avenir Roman" charset="0"/>
                    <a:sym typeface="Avenir Roman" charset="0"/>
                  </a:rPr>
                  <a:t>𝜌 ̅_0=11×</a:t>
                </a:r>
                <a:r>
                  <a:rPr lang="en-AU" sz="1400" i="0" kern="1200">
                    <a:solidFill>
                      <a:srgbClr val="000000"/>
                    </a:solidFill>
                    <a:effectLst/>
                    <a:latin typeface="+mn-lt"/>
                    <a:sym typeface="Avenir Roman" charset="0"/>
                  </a:rPr>
                  <a:t>〖</a:t>
                </a:r>
                <a:r>
                  <a:rPr lang="en-AU" sz="1400" i="0" kern="1200">
                    <a:solidFill>
                      <a:srgbClr val="000000"/>
                    </a:solidFill>
                    <a:effectLst/>
                    <a:latin typeface="+mn-lt"/>
                    <a:ea typeface="Avenir Roman" charset="0"/>
                    <a:cs typeface="Avenir Roman" charset="0"/>
                    <a:sym typeface="Avenir Roman" charset="0"/>
                  </a:rPr>
                  <a:t>10〗^6  𝑔𝑚^(−3)</a:t>
                </a:r>
                <a:r>
                  <a:rPr lang="en-AU" sz="1400" kern="1200" dirty="0">
                    <a:solidFill>
                      <a:srgbClr val="000000"/>
                    </a:solidFill>
                    <a:effectLst/>
                    <a:latin typeface="+mn-lt"/>
                    <a:ea typeface="Avenir Roman" charset="0"/>
                    <a:cs typeface="Avenir Roman" charset="0"/>
                    <a:sym typeface="Avenir Roman" charset="0"/>
                  </a:rPr>
                  <a:t>) (</a:t>
                </a:r>
                <a:r>
                  <a:rPr lang="en-AU" sz="1400" kern="1200" dirty="0" err="1">
                    <a:solidFill>
                      <a:srgbClr val="000000"/>
                    </a:solidFill>
                    <a:effectLst/>
                    <a:latin typeface="+mn-lt"/>
                    <a:ea typeface="Avenir Roman" charset="0"/>
                    <a:cs typeface="Avenir Roman" charset="0"/>
                    <a:sym typeface="Avenir Roman" charset="0"/>
                  </a:rPr>
                  <a:t>Litasov</a:t>
                </a:r>
                <a:r>
                  <a:rPr lang="en-AU" sz="1400" kern="1200" dirty="0">
                    <a:solidFill>
                      <a:srgbClr val="000000"/>
                    </a:solidFill>
                    <a:effectLst/>
                    <a:latin typeface="+mn-lt"/>
                    <a:ea typeface="Avenir Roman" charset="0"/>
                    <a:cs typeface="Avenir Roman" charset="0"/>
                    <a:sym typeface="Avenir Roman" charset="0"/>
                  </a:rPr>
                  <a:t> &amp; </a:t>
                </a:r>
                <a:r>
                  <a:rPr lang="en-AU" sz="1400" kern="1200" dirty="0" err="1">
                    <a:solidFill>
                      <a:srgbClr val="000000"/>
                    </a:solidFill>
                    <a:effectLst/>
                    <a:latin typeface="+mn-lt"/>
                    <a:ea typeface="Avenir Roman" charset="0"/>
                    <a:cs typeface="Avenir Roman" charset="0"/>
                    <a:sym typeface="Avenir Roman" charset="0"/>
                  </a:rPr>
                  <a:t>Shatskiy</a:t>
                </a:r>
                <a:r>
                  <a:rPr lang="en-AU" sz="1400" kern="1200" dirty="0">
                    <a:solidFill>
                      <a:srgbClr val="000000"/>
                    </a:solidFill>
                    <a:effectLst/>
                    <a:latin typeface="+mn-lt"/>
                    <a:ea typeface="Avenir Roman" charset="0"/>
                    <a:cs typeface="Avenir Roman" charset="0"/>
                    <a:sym typeface="Avenir Roman" charset="0"/>
                  </a:rPr>
                  <a:t>, 2016), </a:t>
                </a:r>
                <a:r>
                  <a:rPr lang="en-AU" sz="1400" i="0" kern="1200">
                    <a:solidFill>
                      <a:srgbClr val="000000"/>
                    </a:solidFill>
                    <a:effectLst/>
                    <a:latin typeface="+mn-lt"/>
                    <a:ea typeface="Avenir Roman" charset="0"/>
                    <a:cs typeface="Avenir Roman" charset="0"/>
                    <a:sym typeface="Avenir Roman" charset="0"/>
                  </a:rPr>
                  <a:t>𝜇_0</a:t>
                </a:r>
                <a:r>
                  <a:rPr lang="en-AU" sz="1400" kern="1200" dirty="0">
                    <a:solidFill>
                      <a:srgbClr val="000000"/>
                    </a:solidFill>
                    <a:effectLst/>
                    <a:latin typeface="+mn-lt"/>
                    <a:ea typeface="Avenir Roman" charset="0"/>
                    <a:cs typeface="Avenir Roman" charset="0"/>
                    <a:sym typeface="Avenir Roman" charset="0"/>
                  </a:rPr>
                  <a:t> is the magnetic permeability of the vacuum (</a:t>
                </a:r>
                <a:r>
                  <a:rPr lang="en-AU" sz="1400" i="0" kern="1200">
                    <a:solidFill>
                      <a:srgbClr val="000000"/>
                    </a:solidFill>
                    <a:effectLst/>
                    <a:latin typeface="+mn-lt"/>
                    <a:ea typeface="Avenir Roman" charset="0"/>
                    <a:cs typeface="Avenir Roman" charset="0"/>
                    <a:sym typeface="Avenir Roman" charset="0"/>
                  </a:rPr>
                  <a:t>𝜇_0=4𝜋×</a:t>
                </a:r>
                <a:r>
                  <a:rPr lang="en-AU" sz="1400" i="0" kern="1200">
                    <a:solidFill>
                      <a:srgbClr val="000000"/>
                    </a:solidFill>
                    <a:effectLst/>
                    <a:latin typeface="+mn-lt"/>
                    <a:sym typeface="Avenir Roman" charset="0"/>
                  </a:rPr>
                  <a:t>〖</a:t>
                </a:r>
                <a:r>
                  <a:rPr lang="en-AU" sz="1400" i="0" kern="1200">
                    <a:solidFill>
                      <a:srgbClr val="000000"/>
                    </a:solidFill>
                    <a:effectLst/>
                    <a:latin typeface="+mn-lt"/>
                    <a:ea typeface="Avenir Roman" charset="0"/>
                    <a:cs typeface="Avenir Roman" charset="0"/>
                    <a:sym typeface="Avenir Roman" charset="0"/>
                  </a:rPr>
                  <a:t>10〗^(−7) 𝐻/𝑚</a:t>
                </a:r>
                <a:r>
                  <a:rPr lang="en-AU" sz="1400" kern="1200" dirty="0">
                    <a:solidFill>
                      <a:srgbClr val="000000"/>
                    </a:solidFill>
                    <a:effectLst/>
                    <a:latin typeface="+mn-lt"/>
                    <a:ea typeface="Avenir Roman" charset="0"/>
                    <a:cs typeface="Avenir Roman" charset="0"/>
                    <a:sym typeface="Avenir Roman" charset="0"/>
                  </a:rPr>
                  <a:t>), </a:t>
                </a:r>
                <a:r>
                  <a:rPr lang="en-AU" sz="1400" i="1" kern="1200" dirty="0">
                    <a:solidFill>
                      <a:srgbClr val="000000"/>
                    </a:solidFill>
                    <a:effectLst/>
                    <a:latin typeface="+mn-lt"/>
                    <a:ea typeface="Avenir Roman" charset="0"/>
                    <a:cs typeface="Avenir Roman" charset="0"/>
                    <a:sym typeface="Avenir Roman" charset="0"/>
                  </a:rPr>
                  <a:t>F</a:t>
                </a:r>
                <a:r>
                  <a:rPr lang="en-AU" sz="1400" kern="1200" dirty="0">
                    <a:solidFill>
                      <a:srgbClr val="000000"/>
                    </a:solidFill>
                    <a:effectLst/>
                    <a:latin typeface="+mn-lt"/>
                    <a:ea typeface="Avenir Roman" charset="0"/>
                    <a:cs typeface="Avenir Roman" charset="0"/>
                    <a:sym typeface="Avenir Roman" charset="0"/>
                  </a:rPr>
                  <a:t> is the average convective buoyancy flux, and </a:t>
                </a:r>
                <a:r>
                  <a:rPr lang="en-AU" sz="1400" i="1" kern="1200" dirty="0">
                    <a:solidFill>
                      <a:srgbClr val="000000"/>
                    </a:solidFill>
                    <a:effectLst/>
                    <a:latin typeface="+mn-lt"/>
                    <a:ea typeface="Avenir Roman" charset="0"/>
                    <a:cs typeface="Avenir Roman" charset="0"/>
                    <a:sym typeface="Avenir Roman" charset="0"/>
                  </a:rPr>
                  <a:t>D</a:t>
                </a:r>
                <a:r>
                  <a:rPr lang="en-AU" sz="1400" kern="1200" dirty="0">
                    <a:solidFill>
                      <a:srgbClr val="000000"/>
                    </a:solidFill>
                    <a:effectLst/>
                    <a:latin typeface="+mn-lt"/>
                    <a:ea typeface="Avenir Roman" charset="0"/>
                    <a:cs typeface="Avenir Roman" charset="0"/>
                    <a:sym typeface="Avenir Roman" charset="0"/>
                  </a:rPr>
                  <a:t> is the thickness of the outer liquid core where convection occurs.</a:t>
                </a:r>
              </a:p>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  </a:t>
                </a:r>
              </a:p>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One of the parameters defining interior structure that is needed for the Olson &amp; </a:t>
                </a:r>
                <a:r>
                  <a:rPr lang="en-AU" sz="1400" kern="1200" dirty="0" err="1">
                    <a:solidFill>
                      <a:srgbClr val="000000"/>
                    </a:solidFill>
                    <a:effectLst/>
                    <a:latin typeface="+mn-lt"/>
                    <a:ea typeface="Avenir Roman" charset="0"/>
                    <a:cs typeface="Avenir Roman" charset="0"/>
                    <a:sym typeface="Avenir Roman" charset="0"/>
                  </a:rPr>
                  <a:t>Christiensen</a:t>
                </a:r>
                <a:r>
                  <a:rPr lang="en-AU" sz="1400" kern="1200" dirty="0">
                    <a:solidFill>
                      <a:srgbClr val="000000"/>
                    </a:solidFill>
                    <a:effectLst/>
                    <a:latin typeface="+mn-lt"/>
                    <a:ea typeface="Avenir Roman" charset="0"/>
                    <a:cs typeface="Avenir Roman" charset="0"/>
                    <a:sym typeface="Avenir Roman" charset="0"/>
                  </a:rPr>
                  <a:t>’ equation is planetary core radius. Zeng et al. proposed a semi-empirical relationship between core radius fraction, planetary radius, and mass for rocky planets.</a:t>
                </a:r>
              </a:p>
              <a:p>
                <a:pPr marL="0" marR="0" indent="0" algn="l" defTabSz="457200" rtl="0" eaLnBrk="0" fontAlgn="base" latinLnBrk="0" hangingPunct="0">
                  <a:lnSpc>
                    <a:spcPct val="125000"/>
                  </a:lnSpc>
                  <a:spcBef>
                    <a:spcPct val="0"/>
                  </a:spcBef>
                  <a:spcAft>
                    <a:spcPct val="0"/>
                  </a:spcAft>
                  <a:buClrTx/>
                  <a:buSzTx/>
                  <a:buFontTx/>
                  <a:buNone/>
                  <a:tabLst/>
                  <a:defRPr/>
                </a:pPr>
                <a:endParaRPr lang="en-AU" sz="1400" kern="1200" dirty="0">
                  <a:solidFill>
                    <a:srgbClr val="000000"/>
                  </a:solidFill>
                  <a:effectLst/>
                  <a:latin typeface="+mn-lt"/>
                  <a:ea typeface="Avenir Roman" charset="0"/>
                  <a:cs typeface="Avenir Roman"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Another critical parameter in magnetic dipole moment model is the average convective buoyancy flux, and represents the combination of both thermal and chemical convection in the planetary cores. Where D is the thickness of the convection cell based on the </a:t>
                </a:r>
                <a:r>
                  <a:rPr lang="en-AU" sz="1400" kern="1200" dirty="0" err="1">
                    <a:solidFill>
                      <a:srgbClr val="000000"/>
                    </a:solidFill>
                    <a:effectLst/>
                    <a:latin typeface="+mn-lt"/>
                    <a:ea typeface="Avenir Roman" charset="0"/>
                    <a:cs typeface="Avenir Roman" charset="0"/>
                    <a:sym typeface="Avenir Roman" charset="0"/>
                  </a:rPr>
                  <a:t>Heimpel</a:t>
                </a:r>
                <a:r>
                  <a:rPr lang="en-AU" sz="1400" kern="1200" dirty="0">
                    <a:solidFill>
                      <a:srgbClr val="000000"/>
                    </a:solidFill>
                    <a:effectLst/>
                    <a:latin typeface="+mn-lt"/>
                    <a:ea typeface="Avenir Roman" charset="0"/>
                    <a:cs typeface="Avenir Roman" charset="0"/>
                    <a:sym typeface="Avenir Roman" charset="0"/>
                  </a:rPr>
                  <a:t> et al. model. Additionally, Olsen &amp; </a:t>
                </a:r>
                <a:r>
                  <a:rPr lang="en-AU" sz="1400" kern="1200" dirty="0" err="1">
                    <a:solidFill>
                      <a:srgbClr val="000000"/>
                    </a:solidFill>
                    <a:effectLst/>
                    <a:latin typeface="+mn-lt"/>
                    <a:ea typeface="Avenir Roman" charset="0"/>
                    <a:cs typeface="Avenir Roman" charset="0"/>
                    <a:sym typeface="Avenir Roman" charset="0"/>
                  </a:rPr>
                  <a:t>Christiensen</a:t>
                </a:r>
                <a:r>
                  <a:rPr lang="en-AU" sz="1400" kern="1200" dirty="0">
                    <a:solidFill>
                      <a:srgbClr val="000000"/>
                    </a:solidFill>
                    <a:effectLst/>
                    <a:latin typeface="+mn-lt"/>
                    <a:ea typeface="Avenir Roman" charset="0"/>
                    <a:cs typeface="Avenir Roman" charset="0"/>
                    <a:sym typeface="Avenir Roman" charset="0"/>
                  </a:rPr>
                  <a:t> determined that the transition from dipole-dominant to multipolar dynamos occurs in a narrow interval around </a:t>
                </a:r>
                <a:r>
                  <a:rPr lang="en-AU" sz="1400" i="0" kern="1200">
                    <a:solidFill>
                      <a:srgbClr val="000000"/>
                    </a:solidFill>
                    <a:effectLst/>
                    <a:latin typeface="+mn-lt"/>
                    <a:ea typeface="Avenir Roman" charset="0"/>
                    <a:cs typeface="Avenir Roman" charset="0"/>
                    <a:sym typeface="Avenir Roman" charset="0"/>
                  </a:rPr>
                  <a:t>𝑅_(𝑂_𝑙 )≈0.12</a:t>
                </a:r>
                <a:r>
                  <a:rPr lang="en-AU" sz="1400" kern="1200" dirty="0">
                    <a:solidFill>
                      <a:srgbClr val="000000"/>
                    </a:solidFill>
                    <a:effectLst/>
                    <a:latin typeface="+mn-lt"/>
                    <a:ea typeface="Avenir Roman" charset="0"/>
                    <a:cs typeface="Avenir Roman" charset="0"/>
                    <a:sym typeface="Avenir Roman" charset="0"/>
                  </a:rPr>
                  <a:t> for base-heated dynamos. Thus, in our model, we have set </a:t>
                </a:r>
                <a:r>
                  <a:rPr lang="en-AU" sz="1400" i="0" kern="1200">
                    <a:solidFill>
                      <a:srgbClr val="000000"/>
                    </a:solidFill>
                    <a:effectLst/>
                    <a:latin typeface="+mn-lt"/>
                    <a:ea typeface="Avenir Roman" charset="0"/>
                    <a:cs typeface="Avenir Roman" charset="0"/>
                    <a:sym typeface="Avenir Roman" charset="0"/>
                  </a:rPr>
                  <a:t>𝑅_(𝑂_𝑙 )=0.12</a:t>
                </a:r>
                <a:r>
                  <a:rPr lang="en-AU" sz="1400" kern="1200" dirty="0">
                    <a:solidFill>
                      <a:srgbClr val="000000"/>
                    </a:solidFill>
                    <a:effectLst/>
                    <a:latin typeface="+mn-lt"/>
                    <a:ea typeface="Avenir Roman" charset="0"/>
                    <a:cs typeface="Avenir Roman" charset="0"/>
                    <a:sym typeface="Avenir Roman" charset="0"/>
                  </a:rPr>
                  <a:t> to generate </a:t>
                </a:r>
                <a:r>
                  <a:rPr lang="en-AU" sz="1400" i="0" kern="1200">
                    <a:solidFill>
                      <a:srgbClr val="000000"/>
                    </a:solidFill>
                    <a:effectLst/>
                    <a:latin typeface="+mn-lt"/>
                    <a:ea typeface="Avenir Roman" charset="0"/>
                    <a:cs typeface="Avenir Roman" charset="0"/>
                    <a:sym typeface="Avenir Roman" charset="0"/>
                  </a:rPr>
                  <a:t>𝐹_𝑚𝑎𝑥</a:t>
                </a:r>
                <a:r>
                  <a:rPr lang="en-AU" sz="1400" kern="1200" dirty="0">
                    <a:solidFill>
                      <a:srgbClr val="000000"/>
                    </a:solidFill>
                    <a:effectLst/>
                    <a:latin typeface="+mn-lt"/>
                    <a:ea typeface="Avenir Roman" charset="0"/>
                    <a:cs typeface="Avenir Roman" charset="0"/>
                    <a:sym typeface="Avenir Roman" charset="0"/>
                  </a:rPr>
                  <a:t>, allowing us to estimate the maximum dipolar magnetic moment.</a:t>
                </a:r>
              </a:p>
              <a:p>
                <a:endParaRPr lang="en-AU" dirty="0"/>
              </a:p>
            </p:txBody>
          </p:sp>
        </mc:Fallback>
      </mc:AlternateContent>
      <p:sp>
        <p:nvSpPr>
          <p:cNvPr id="4" name="Slide Number Placeholder 3"/>
          <p:cNvSpPr>
            <a:spLocks noGrp="1"/>
          </p:cNvSpPr>
          <p:nvPr>
            <p:ph type="sldNum" sz="quarter" idx="10"/>
          </p:nvPr>
        </p:nvSpPr>
        <p:spPr/>
        <p:txBody>
          <a:bodyPr/>
          <a:lstStyle/>
          <a:p>
            <a:fld id="{FDD168D7-8B5D-44E5-BA17-F4D0943FBF6E}" type="slidenum">
              <a:rPr lang="en-AU" smtClean="0"/>
              <a:t>10</a:t>
            </a:fld>
            <a:endParaRPr lang="en-AU"/>
          </a:p>
        </p:txBody>
      </p:sp>
    </p:spTree>
    <p:extLst>
      <p:ext uri="{BB962C8B-B14F-4D97-AF65-F5344CB8AC3E}">
        <p14:creationId xmlns:p14="http://schemas.microsoft.com/office/powerpoint/2010/main" val="1856857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Additionally, as Olsen &amp; </a:t>
                </a:r>
                <a:r>
                  <a:rPr lang="en-AU" sz="1200" kern="1200" dirty="0" err="1">
                    <a:solidFill>
                      <a:schemeClr val="tx1"/>
                    </a:solidFill>
                    <a:effectLst/>
                    <a:latin typeface="+mn-lt"/>
                    <a:ea typeface="+mn-ea"/>
                    <a:cs typeface="+mn-cs"/>
                  </a:rPr>
                  <a:t>Christiensen</a:t>
                </a:r>
                <a:r>
                  <a:rPr lang="en-AU" sz="1200" kern="1200" dirty="0">
                    <a:solidFill>
                      <a:schemeClr val="tx1"/>
                    </a:solidFill>
                    <a:effectLst/>
                    <a:latin typeface="+mn-lt"/>
                    <a:ea typeface="+mn-ea"/>
                    <a:cs typeface="+mn-cs"/>
                  </a:rPr>
                  <a:t> determined that the transition from dipole-dominant to multipolar dynamos occurs in a narrow interval around local Rossby number of 0.12 for base-heated dynamos, in our model, we have used</a:t>
                </a:r>
                <a:r>
                  <a:rPr lang="en-AU" sz="1200" kern="1200" baseline="0" dirty="0">
                    <a:solidFill>
                      <a:schemeClr val="tx1"/>
                    </a:solidFill>
                    <a:effectLst/>
                    <a:latin typeface="+mn-lt"/>
                    <a:ea typeface="+mn-ea"/>
                    <a:cs typeface="+mn-cs"/>
                  </a:rPr>
                  <a:t> this value to generate…</a:t>
                </a:r>
                <a:endParaRPr lang="en-AU" sz="1200" kern="1200" dirty="0">
                  <a:solidFill>
                    <a:schemeClr val="tx1"/>
                  </a:solidFill>
                  <a:effectLst/>
                  <a:latin typeface="+mn-lt"/>
                  <a:ea typeface="+mn-ea"/>
                  <a:cs typeface="+mn-cs"/>
                </a:endParaRPr>
              </a:p>
            </p:txBody>
          </p:sp>
        </mc:Choice>
        <mc:Fallback xmlns="">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In our calculations we use Olson &amp; </a:t>
                </a:r>
                <a:r>
                  <a:rPr lang="en-AU" sz="1400" kern="1200" dirty="0" err="1">
                    <a:solidFill>
                      <a:srgbClr val="000000"/>
                    </a:solidFill>
                    <a:effectLst/>
                    <a:latin typeface="+mn-lt"/>
                    <a:ea typeface="Avenir Roman" charset="0"/>
                    <a:cs typeface="Avenir Roman" charset="0"/>
                    <a:sym typeface="Avenir Roman" charset="0"/>
                  </a:rPr>
                  <a:t>Christiensen’s</a:t>
                </a:r>
                <a:r>
                  <a:rPr lang="en-AU" sz="1400" kern="1200" dirty="0">
                    <a:solidFill>
                      <a:srgbClr val="000000"/>
                    </a:solidFill>
                    <a:effectLst/>
                    <a:latin typeface="+mn-lt"/>
                    <a:ea typeface="Avenir Roman" charset="0"/>
                    <a:cs typeface="Avenir Roman" charset="0"/>
                    <a:sym typeface="Avenir Roman" charset="0"/>
                  </a:rPr>
                  <a:t> (2006) magnetic moment scaling law:</a:t>
                </a:r>
                <a:r>
                  <a:rPr lang="en-AU" sz="1400" kern="1200" baseline="0" dirty="0">
                    <a:solidFill>
                      <a:srgbClr val="000000"/>
                    </a:solidFill>
                    <a:effectLst/>
                    <a:latin typeface="+mn-lt"/>
                    <a:ea typeface="Avenir Roman" charset="0"/>
                    <a:cs typeface="Avenir Roman" charset="0"/>
                    <a:sym typeface="Avenir Roman" charset="0"/>
                  </a:rPr>
                  <a:t> </a:t>
                </a:r>
                <a:r>
                  <a:rPr lang="en-AU" sz="1400" kern="1200" dirty="0">
                    <a:solidFill>
                      <a:srgbClr val="000000"/>
                    </a:solidFill>
                    <a:effectLst/>
                    <a:latin typeface="+mn-lt"/>
                    <a:ea typeface="Avenir Roman" charset="0"/>
                    <a:cs typeface="Avenir Roman" charset="0"/>
                    <a:sym typeface="Avenir Roman" charset="0"/>
                  </a:rPr>
                  <a:t>where </a:t>
                </a:r>
                <a:r>
                  <a:rPr lang="en-AU" sz="1400" i="0" kern="1200">
                    <a:solidFill>
                      <a:srgbClr val="000000"/>
                    </a:solidFill>
                    <a:effectLst/>
                    <a:latin typeface="+mn-lt"/>
                    <a:ea typeface="Avenir Roman" charset="0"/>
                    <a:cs typeface="Avenir Roman" charset="0"/>
                    <a:sym typeface="Avenir Roman" charset="0"/>
                  </a:rPr>
                  <a:t>ℳ</a:t>
                </a:r>
                <a:r>
                  <a:rPr lang="en-AU" sz="1400" kern="1200" dirty="0">
                    <a:solidFill>
                      <a:srgbClr val="000000"/>
                    </a:solidFill>
                    <a:effectLst/>
                    <a:latin typeface="+mn-lt"/>
                    <a:ea typeface="Avenir Roman" charset="0"/>
                    <a:cs typeface="Avenir Roman" charset="0"/>
                    <a:sym typeface="Avenir Roman" charset="0"/>
                  </a:rPr>
                  <a:t> is the magnetic dipole moment (in Am</a:t>
                </a:r>
                <a:r>
                  <a:rPr lang="en-AU" sz="1400" kern="1200" baseline="30000" dirty="0">
                    <a:solidFill>
                      <a:srgbClr val="000000"/>
                    </a:solidFill>
                    <a:effectLst/>
                    <a:latin typeface="+mn-lt"/>
                    <a:ea typeface="Avenir Roman" charset="0"/>
                    <a:cs typeface="Avenir Roman" charset="0"/>
                    <a:sym typeface="Avenir Roman" charset="0"/>
                  </a:rPr>
                  <a:t>2</a:t>
                </a:r>
                <a:r>
                  <a:rPr lang="en-AU" sz="1400" kern="1200" dirty="0">
                    <a:solidFill>
                      <a:srgbClr val="000000"/>
                    </a:solidFill>
                    <a:effectLst/>
                    <a:latin typeface="+mn-lt"/>
                    <a:ea typeface="Avenir Roman" charset="0"/>
                    <a:cs typeface="Avenir Roman" charset="0"/>
                    <a:sym typeface="Avenir Roman" charset="0"/>
                  </a:rPr>
                  <a:t>), </a:t>
                </a:r>
                <a:r>
                  <a:rPr lang="en-AU" sz="1400" kern="1200" dirty="0" err="1">
                    <a:solidFill>
                      <a:srgbClr val="000000"/>
                    </a:solidFill>
                    <a:effectLst/>
                    <a:latin typeface="+mn-lt"/>
                    <a:ea typeface="Avenir Roman" charset="0"/>
                    <a:cs typeface="Avenir Roman" charset="0"/>
                    <a:sym typeface="Avenir Roman" charset="0"/>
                  </a:rPr>
                  <a:t>r</a:t>
                </a:r>
                <a:r>
                  <a:rPr lang="en-AU" sz="1400" kern="1200" baseline="-25000" dirty="0" err="1">
                    <a:solidFill>
                      <a:srgbClr val="000000"/>
                    </a:solidFill>
                    <a:effectLst/>
                    <a:latin typeface="+mn-lt"/>
                    <a:ea typeface="Avenir Roman" charset="0"/>
                    <a:cs typeface="Avenir Roman" charset="0"/>
                    <a:sym typeface="Avenir Roman" charset="0"/>
                  </a:rPr>
                  <a:t>o</a:t>
                </a:r>
                <a:r>
                  <a:rPr lang="en-AU" sz="1400" kern="1200" dirty="0">
                    <a:solidFill>
                      <a:srgbClr val="000000"/>
                    </a:solidFill>
                    <a:effectLst/>
                    <a:latin typeface="+mn-lt"/>
                    <a:ea typeface="Avenir Roman" charset="0"/>
                    <a:cs typeface="Avenir Roman" charset="0"/>
                    <a:sym typeface="Avenir Roman" charset="0"/>
                  </a:rPr>
                  <a:t> is the planetary core radius, </a:t>
                </a:r>
                <a:r>
                  <a:rPr lang="en-AU" sz="1400" i="0" kern="1200">
                    <a:solidFill>
                      <a:srgbClr val="000000"/>
                    </a:solidFill>
                    <a:effectLst/>
                    <a:latin typeface="+mn-lt"/>
                    <a:ea typeface="Avenir Roman" charset="0"/>
                    <a:cs typeface="Avenir Roman" charset="0"/>
                    <a:sym typeface="Avenir Roman" charset="0"/>
                  </a:rPr>
                  <a:t>𝛾</a:t>
                </a:r>
                <a:r>
                  <a:rPr lang="en-AU" sz="1400" kern="1200" dirty="0">
                    <a:solidFill>
                      <a:srgbClr val="000000"/>
                    </a:solidFill>
                    <a:effectLst/>
                    <a:latin typeface="+mn-lt"/>
                    <a:ea typeface="Avenir Roman" charset="0"/>
                    <a:cs typeface="Avenir Roman" charset="0"/>
                    <a:sym typeface="Avenir Roman" charset="0"/>
                  </a:rPr>
                  <a:t> is a fitting coefficient with a value of 0.1 – 0.2 deduced from numerical simulations, </a:t>
                </a:r>
                <a:r>
                  <a:rPr lang="en-AU" sz="1400" i="0" kern="1200">
                    <a:solidFill>
                      <a:srgbClr val="000000"/>
                    </a:solidFill>
                    <a:effectLst/>
                    <a:latin typeface="+mn-lt"/>
                    <a:ea typeface="Avenir Roman" charset="0"/>
                    <a:cs typeface="Avenir Roman" charset="0"/>
                    <a:sym typeface="Avenir Roman" charset="0"/>
                  </a:rPr>
                  <a:t>𝜌 ̅_0</a:t>
                </a:r>
                <a:r>
                  <a:rPr lang="en-AU" sz="1400" kern="1200" dirty="0">
                    <a:solidFill>
                      <a:srgbClr val="000000"/>
                    </a:solidFill>
                    <a:effectLst/>
                    <a:latin typeface="+mn-lt"/>
                    <a:ea typeface="Avenir Roman" charset="0"/>
                    <a:cs typeface="Avenir Roman" charset="0"/>
                    <a:sym typeface="Avenir Roman" charset="0"/>
                  </a:rPr>
                  <a:t> is the bulk density of the fluid in the outer liquid core, which we have modelled based on Earth’s density models (</a:t>
                </a:r>
                <a:r>
                  <a:rPr lang="en-AU" sz="1400" i="0" kern="1200">
                    <a:solidFill>
                      <a:srgbClr val="000000"/>
                    </a:solidFill>
                    <a:effectLst/>
                    <a:latin typeface="+mn-lt"/>
                    <a:ea typeface="Avenir Roman" charset="0"/>
                    <a:cs typeface="Avenir Roman" charset="0"/>
                    <a:sym typeface="Avenir Roman" charset="0"/>
                  </a:rPr>
                  <a:t>𝜌 ̅_0=11×</a:t>
                </a:r>
                <a:r>
                  <a:rPr lang="en-AU" sz="1400" i="0" kern="1200">
                    <a:solidFill>
                      <a:srgbClr val="000000"/>
                    </a:solidFill>
                    <a:effectLst/>
                    <a:latin typeface="+mn-lt"/>
                    <a:sym typeface="Avenir Roman" charset="0"/>
                  </a:rPr>
                  <a:t>〖</a:t>
                </a:r>
                <a:r>
                  <a:rPr lang="en-AU" sz="1400" i="0" kern="1200">
                    <a:solidFill>
                      <a:srgbClr val="000000"/>
                    </a:solidFill>
                    <a:effectLst/>
                    <a:latin typeface="+mn-lt"/>
                    <a:ea typeface="Avenir Roman" charset="0"/>
                    <a:cs typeface="Avenir Roman" charset="0"/>
                    <a:sym typeface="Avenir Roman" charset="0"/>
                  </a:rPr>
                  <a:t>10〗^6  𝑔𝑚^(−3)</a:t>
                </a:r>
                <a:r>
                  <a:rPr lang="en-AU" sz="1400" kern="1200" dirty="0">
                    <a:solidFill>
                      <a:srgbClr val="000000"/>
                    </a:solidFill>
                    <a:effectLst/>
                    <a:latin typeface="+mn-lt"/>
                    <a:ea typeface="Avenir Roman" charset="0"/>
                    <a:cs typeface="Avenir Roman" charset="0"/>
                    <a:sym typeface="Avenir Roman" charset="0"/>
                  </a:rPr>
                  <a:t>) (</a:t>
                </a:r>
                <a:r>
                  <a:rPr lang="en-AU" sz="1400" kern="1200" dirty="0" err="1">
                    <a:solidFill>
                      <a:srgbClr val="000000"/>
                    </a:solidFill>
                    <a:effectLst/>
                    <a:latin typeface="+mn-lt"/>
                    <a:ea typeface="Avenir Roman" charset="0"/>
                    <a:cs typeface="Avenir Roman" charset="0"/>
                    <a:sym typeface="Avenir Roman" charset="0"/>
                  </a:rPr>
                  <a:t>Litasov</a:t>
                </a:r>
                <a:r>
                  <a:rPr lang="en-AU" sz="1400" kern="1200" dirty="0">
                    <a:solidFill>
                      <a:srgbClr val="000000"/>
                    </a:solidFill>
                    <a:effectLst/>
                    <a:latin typeface="+mn-lt"/>
                    <a:ea typeface="Avenir Roman" charset="0"/>
                    <a:cs typeface="Avenir Roman" charset="0"/>
                    <a:sym typeface="Avenir Roman" charset="0"/>
                  </a:rPr>
                  <a:t> &amp; </a:t>
                </a:r>
                <a:r>
                  <a:rPr lang="en-AU" sz="1400" kern="1200" dirty="0" err="1">
                    <a:solidFill>
                      <a:srgbClr val="000000"/>
                    </a:solidFill>
                    <a:effectLst/>
                    <a:latin typeface="+mn-lt"/>
                    <a:ea typeface="Avenir Roman" charset="0"/>
                    <a:cs typeface="Avenir Roman" charset="0"/>
                    <a:sym typeface="Avenir Roman" charset="0"/>
                  </a:rPr>
                  <a:t>Shatskiy</a:t>
                </a:r>
                <a:r>
                  <a:rPr lang="en-AU" sz="1400" kern="1200" dirty="0">
                    <a:solidFill>
                      <a:srgbClr val="000000"/>
                    </a:solidFill>
                    <a:effectLst/>
                    <a:latin typeface="+mn-lt"/>
                    <a:ea typeface="Avenir Roman" charset="0"/>
                    <a:cs typeface="Avenir Roman" charset="0"/>
                    <a:sym typeface="Avenir Roman" charset="0"/>
                  </a:rPr>
                  <a:t>, 2016), </a:t>
                </a:r>
                <a:r>
                  <a:rPr lang="en-AU" sz="1400" i="0" kern="1200">
                    <a:solidFill>
                      <a:srgbClr val="000000"/>
                    </a:solidFill>
                    <a:effectLst/>
                    <a:latin typeface="+mn-lt"/>
                    <a:ea typeface="Avenir Roman" charset="0"/>
                    <a:cs typeface="Avenir Roman" charset="0"/>
                    <a:sym typeface="Avenir Roman" charset="0"/>
                  </a:rPr>
                  <a:t>𝜇_0</a:t>
                </a:r>
                <a:r>
                  <a:rPr lang="en-AU" sz="1400" kern="1200" dirty="0">
                    <a:solidFill>
                      <a:srgbClr val="000000"/>
                    </a:solidFill>
                    <a:effectLst/>
                    <a:latin typeface="+mn-lt"/>
                    <a:ea typeface="Avenir Roman" charset="0"/>
                    <a:cs typeface="Avenir Roman" charset="0"/>
                    <a:sym typeface="Avenir Roman" charset="0"/>
                  </a:rPr>
                  <a:t> is the magnetic permeability of the vacuum (</a:t>
                </a:r>
                <a:r>
                  <a:rPr lang="en-AU" sz="1400" i="0" kern="1200">
                    <a:solidFill>
                      <a:srgbClr val="000000"/>
                    </a:solidFill>
                    <a:effectLst/>
                    <a:latin typeface="+mn-lt"/>
                    <a:ea typeface="Avenir Roman" charset="0"/>
                    <a:cs typeface="Avenir Roman" charset="0"/>
                    <a:sym typeface="Avenir Roman" charset="0"/>
                  </a:rPr>
                  <a:t>𝜇_0=4𝜋×</a:t>
                </a:r>
                <a:r>
                  <a:rPr lang="en-AU" sz="1400" i="0" kern="1200">
                    <a:solidFill>
                      <a:srgbClr val="000000"/>
                    </a:solidFill>
                    <a:effectLst/>
                    <a:latin typeface="+mn-lt"/>
                    <a:sym typeface="Avenir Roman" charset="0"/>
                  </a:rPr>
                  <a:t>〖</a:t>
                </a:r>
                <a:r>
                  <a:rPr lang="en-AU" sz="1400" i="0" kern="1200">
                    <a:solidFill>
                      <a:srgbClr val="000000"/>
                    </a:solidFill>
                    <a:effectLst/>
                    <a:latin typeface="+mn-lt"/>
                    <a:ea typeface="Avenir Roman" charset="0"/>
                    <a:cs typeface="Avenir Roman" charset="0"/>
                    <a:sym typeface="Avenir Roman" charset="0"/>
                  </a:rPr>
                  <a:t>10〗^(−7) 𝐻/𝑚</a:t>
                </a:r>
                <a:r>
                  <a:rPr lang="en-AU" sz="1400" kern="1200" dirty="0">
                    <a:solidFill>
                      <a:srgbClr val="000000"/>
                    </a:solidFill>
                    <a:effectLst/>
                    <a:latin typeface="+mn-lt"/>
                    <a:ea typeface="Avenir Roman" charset="0"/>
                    <a:cs typeface="Avenir Roman" charset="0"/>
                    <a:sym typeface="Avenir Roman" charset="0"/>
                  </a:rPr>
                  <a:t>), </a:t>
                </a:r>
                <a:r>
                  <a:rPr lang="en-AU" sz="1400" i="1" kern="1200" dirty="0">
                    <a:solidFill>
                      <a:srgbClr val="000000"/>
                    </a:solidFill>
                    <a:effectLst/>
                    <a:latin typeface="+mn-lt"/>
                    <a:ea typeface="Avenir Roman" charset="0"/>
                    <a:cs typeface="Avenir Roman" charset="0"/>
                    <a:sym typeface="Avenir Roman" charset="0"/>
                  </a:rPr>
                  <a:t>F</a:t>
                </a:r>
                <a:r>
                  <a:rPr lang="en-AU" sz="1400" kern="1200" dirty="0">
                    <a:solidFill>
                      <a:srgbClr val="000000"/>
                    </a:solidFill>
                    <a:effectLst/>
                    <a:latin typeface="+mn-lt"/>
                    <a:ea typeface="Avenir Roman" charset="0"/>
                    <a:cs typeface="Avenir Roman" charset="0"/>
                    <a:sym typeface="Avenir Roman" charset="0"/>
                  </a:rPr>
                  <a:t> is the average convective buoyancy flux, and </a:t>
                </a:r>
                <a:r>
                  <a:rPr lang="en-AU" sz="1400" i="1" kern="1200" dirty="0">
                    <a:solidFill>
                      <a:srgbClr val="000000"/>
                    </a:solidFill>
                    <a:effectLst/>
                    <a:latin typeface="+mn-lt"/>
                    <a:ea typeface="Avenir Roman" charset="0"/>
                    <a:cs typeface="Avenir Roman" charset="0"/>
                    <a:sym typeface="Avenir Roman" charset="0"/>
                  </a:rPr>
                  <a:t>D</a:t>
                </a:r>
                <a:r>
                  <a:rPr lang="en-AU" sz="1400" kern="1200" dirty="0">
                    <a:solidFill>
                      <a:srgbClr val="000000"/>
                    </a:solidFill>
                    <a:effectLst/>
                    <a:latin typeface="+mn-lt"/>
                    <a:ea typeface="Avenir Roman" charset="0"/>
                    <a:cs typeface="Avenir Roman" charset="0"/>
                    <a:sym typeface="Avenir Roman" charset="0"/>
                  </a:rPr>
                  <a:t> is the thickness of the outer liquid core where convection occurs.</a:t>
                </a:r>
              </a:p>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  </a:t>
                </a:r>
              </a:p>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One of the parameters defining interior structure that is needed for the Olson &amp; </a:t>
                </a:r>
                <a:r>
                  <a:rPr lang="en-AU" sz="1400" kern="1200" dirty="0" err="1">
                    <a:solidFill>
                      <a:srgbClr val="000000"/>
                    </a:solidFill>
                    <a:effectLst/>
                    <a:latin typeface="+mn-lt"/>
                    <a:ea typeface="Avenir Roman" charset="0"/>
                    <a:cs typeface="Avenir Roman" charset="0"/>
                    <a:sym typeface="Avenir Roman" charset="0"/>
                  </a:rPr>
                  <a:t>Christiensen</a:t>
                </a:r>
                <a:r>
                  <a:rPr lang="en-AU" sz="1400" kern="1200" dirty="0">
                    <a:solidFill>
                      <a:srgbClr val="000000"/>
                    </a:solidFill>
                    <a:effectLst/>
                    <a:latin typeface="+mn-lt"/>
                    <a:ea typeface="Avenir Roman" charset="0"/>
                    <a:cs typeface="Avenir Roman" charset="0"/>
                    <a:sym typeface="Avenir Roman" charset="0"/>
                  </a:rPr>
                  <a:t>’ equation is planetary core radius. Zeng et al. proposed a semi-empirical relationship between core radius fraction, planetary radius, and mass for rocky planets.</a:t>
                </a:r>
              </a:p>
              <a:p>
                <a:pPr marL="0" marR="0" indent="0" algn="l" defTabSz="457200" rtl="0" eaLnBrk="0" fontAlgn="base" latinLnBrk="0" hangingPunct="0">
                  <a:lnSpc>
                    <a:spcPct val="125000"/>
                  </a:lnSpc>
                  <a:spcBef>
                    <a:spcPct val="0"/>
                  </a:spcBef>
                  <a:spcAft>
                    <a:spcPct val="0"/>
                  </a:spcAft>
                  <a:buClrTx/>
                  <a:buSzTx/>
                  <a:buFontTx/>
                  <a:buNone/>
                  <a:tabLst/>
                  <a:defRPr/>
                </a:pPr>
                <a:endParaRPr lang="en-AU" sz="1400" kern="1200" dirty="0">
                  <a:solidFill>
                    <a:srgbClr val="000000"/>
                  </a:solidFill>
                  <a:effectLst/>
                  <a:latin typeface="+mn-lt"/>
                  <a:ea typeface="Avenir Roman" charset="0"/>
                  <a:cs typeface="Avenir Roman"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Another critical parameter in magnetic dipole moment model is the average convective buoyancy flux, and represents the combination of both thermal and chemical convection in the planetary cores. Where D is the thickness of the convection cell based on the </a:t>
                </a:r>
                <a:r>
                  <a:rPr lang="en-AU" sz="1400" kern="1200" dirty="0" err="1">
                    <a:solidFill>
                      <a:srgbClr val="000000"/>
                    </a:solidFill>
                    <a:effectLst/>
                    <a:latin typeface="+mn-lt"/>
                    <a:ea typeface="Avenir Roman" charset="0"/>
                    <a:cs typeface="Avenir Roman" charset="0"/>
                    <a:sym typeface="Avenir Roman" charset="0"/>
                  </a:rPr>
                  <a:t>Heimpel</a:t>
                </a:r>
                <a:r>
                  <a:rPr lang="en-AU" sz="1400" kern="1200" dirty="0">
                    <a:solidFill>
                      <a:srgbClr val="000000"/>
                    </a:solidFill>
                    <a:effectLst/>
                    <a:latin typeface="+mn-lt"/>
                    <a:ea typeface="Avenir Roman" charset="0"/>
                    <a:cs typeface="Avenir Roman" charset="0"/>
                    <a:sym typeface="Avenir Roman" charset="0"/>
                  </a:rPr>
                  <a:t> et al. model. Additionally, Olsen &amp; </a:t>
                </a:r>
                <a:r>
                  <a:rPr lang="en-AU" sz="1400" kern="1200" dirty="0" err="1">
                    <a:solidFill>
                      <a:srgbClr val="000000"/>
                    </a:solidFill>
                    <a:effectLst/>
                    <a:latin typeface="+mn-lt"/>
                    <a:ea typeface="Avenir Roman" charset="0"/>
                    <a:cs typeface="Avenir Roman" charset="0"/>
                    <a:sym typeface="Avenir Roman" charset="0"/>
                  </a:rPr>
                  <a:t>Christiensen</a:t>
                </a:r>
                <a:r>
                  <a:rPr lang="en-AU" sz="1400" kern="1200" dirty="0">
                    <a:solidFill>
                      <a:srgbClr val="000000"/>
                    </a:solidFill>
                    <a:effectLst/>
                    <a:latin typeface="+mn-lt"/>
                    <a:ea typeface="Avenir Roman" charset="0"/>
                    <a:cs typeface="Avenir Roman" charset="0"/>
                    <a:sym typeface="Avenir Roman" charset="0"/>
                  </a:rPr>
                  <a:t> determined that the transition from dipole-dominant to multipolar dynamos occurs in a narrow interval around </a:t>
                </a:r>
                <a:r>
                  <a:rPr lang="en-AU" sz="1400" i="0" kern="1200">
                    <a:solidFill>
                      <a:srgbClr val="000000"/>
                    </a:solidFill>
                    <a:effectLst/>
                    <a:latin typeface="+mn-lt"/>
                    <a:ea typeface="Avenir Roman" charset="0"/>
                    <a:cs typeface="Avenir Roman" charset="0"/>
                    <a:sym typeface="Avenir Roman" charset="0"/>
                  </a:rPr>
                  <a:t>𝑅_(𝑂_𝑙 )≈0.12</a:t>
                </a:r>
                <a:r>
                  <a:rPr lang="en-AU" sz="1400" kern="1200" dirty="0">
                    <a:solidFill>
                      <a:srgbClr val="000000"/>
                    </a:solidFill>
                    <a:effectLst/>
                    <a:latin typeface="+mn-lt"/>
                    <a:ea typeface="Avenir Roman" charset="0"/>
                    <a:cs typeface="Avenir Roman" charset="0"/>
                    <a:sym typeface="Avenir Roman" charset="0"/>
                  </a:rPr>
                  <a:t> for base-heated dynamos. Thus, in our model, we have set </a:t>
                </a:r>
                <a:r>
                  <a:rPr lang="en-AU" sz="1400" i="0" kern="1200">
                    <a:solidFill>
                      <a:srgbClr val="000000"/>
                    </a:solidFill>
                    <a:effectLst/>
                    <a:latin typeface="+mn-lt"/>
                    <a:ea typeface="Avenir Roman" charset="0"/>
                    <a:cs typeface="Avenir Roman" charset="0"/>
                    <a:sym typeface="Avenir Roman" charset="0"/>
                  </a:rPr>
                  <a:t>𝑅_(𝑂_𝑙 )=0.12</a:t>
                </a:r>
                <a:r>
                  <a:rPr lang="en-AU" sz="1400" kern="1200" dirty="0">
                    <a:solidFill>
                      <a:srgbClr val="000000"/>
                    </a:solidFill>
                    <a:effectLst/>
                    <a:latin typeface="+mn-lt"/>
                    <a:ea typeface="Avenir Roman" charset="0"/>
                    <a:cs typeface="Avenir Roman" charset="0"/>
                    <a:sym typeface="Avenir Roman" charset="0"/>
                  </a:rPr>
                  <a:t> to generate </a:t>
                </a:r>
                <a:r>
                  <a:rPr lang="en-AU" sz="1400" i="0" kern="1200">
                    <a:solidFill>
                      <a:srgbClr val="000000"/>
                    </a:solidFill>
                    <a:effectLst/>
                    <a:latin typeface="+mn-lt"/>
                    <a:ea typeface="Avenir Roman" charset="0"/>
                    <a:cs typeface="Avenir Roman" charset="0"/>
                    <a:sym typeface="Avenir Roman" charset="0"/>
                  </a:rPr>
                  <a:t>𝐹_𝑚𝑎𝑥</a:t>
                </a:r>
                <a:r>
                  <a:rPr lang="en-AU" sz="1400" kern="1200" dirty="0">
                    <a:solidFill>
                      <a:srgbClr val="000000"/>
                    </a:solidFill>
                    <a:effectLst/>
                    <a:latin typeface="+mn-lt"/>
                    <a:ea typeface="Avenir Roman" charset="0"/>
                    <a:cs typeface="Avenir Roman" charset="0"/>
                    <a:sym typeface="Avenir Roman" charset="0"/>
                  </a:rPr>
                  <a:t>, allowing us to estimate the maximum dipolar magnetic moment.</a:t>
                </a:r>
              </a:p>
              <a:p>
                <a:endParaRPr lang="en-AU" dirty="0"/>
              </a:p>
            </p:txBody>
          </p:sp>
        </mc:Fallback>
      </mc:AlternateContent>
      <p:sp>
        <p:nvSpPr>
          <p:cNvPr id="4" name="Slide Number Placeholder 3"/>
          <p:cNvSpPr>
            <a:spLocks noGrp="1"/>
          </p:cNvSpPr>
          <p:nvPr>
            <p:ph type="sldNum" sz="quarter" idx="10"/>
          </p:nvPr>
        </p:nvSpPr>
        <p:spPr/>
        <p:txBody>
          <a:bodyPr/>
          <a:lstStyle/>
          <a:p>
            <a:fld id="{FDD168D7-8B5D-44E5-BA17-F4D0943FBF6E}" type="slidenum">
              <a:rPr lang="en-AU" smtClean="0"/>
              <a:t>11</a:t>
            </a:fld>
            <a:endParaRPr lang="en-AU"/>
          </a:p>
        </p:txBody>
      </p:sp>
    </p:spTree>
    <p:extLst>
      <p:ext uri="{BB962C8B-B14F-4D97-AF65-F5344CB8AC3E}">
        <p14:creationId xmlns:p14="http://schemas.microsoft.com/office/powerpoint/2010/main" val="793203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AU" sz="1200" kern="1200" baseline="0" dirty="0">
                    <a:solidFill>
                      <a:schemeClr val="tx1"/>
                    </a:solidFill>
                    <a:effectLst/>
                    <a:latin typeface="+mn-lt"/>
                    <a:ea typeface="+mn-ea"/>
                    <a:cs typeface="+mn-cs"/>
                  </a:rPr>
                  <a:t>the maximum convective buoyancy flux…</a:t>
                </a:r>
                <a:endParaRPr lang="en-AU" sz="1200" kern="1200" dirty="0">
                  <a:solidFill>
                    <a:schemeClr val="tx1"/>
                  </a:solidFill>
                  <a:effectLst/>
                  <a:latin typeface="+mn-lt"/>
                  <a:ea typeface="+mn-ea"/>
                  <a:cs typeface="+mn-cs"/>
                </a:endParaRPr>
              </a:p>
            </p:txBody>
          </p:sp>
        </mc:Choice>
        <mc:Fallback xmlns="">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In our calculations we use Olson &amp; </a:t>
                </a:r>
                <a:r>
                  <a:rPr lang="en-AU" sz="1400" kern="1200" dirty="0" err="1">
                    <a:solidFill>
                      <a:srgbClr val="000000"/>
                    </a:solidFill>
                    <a:effectLst/>
                    <a:latin typeface="+mn-lt"/>
                    <a:ea typeface="Avenir Roman" charset="0"/>
                    <a:cs typeface="Avenir Roman" charset="0"/>
                    <a:sym typeface="Avenir Roman" charset="0"/>
                  </a:rPr>
                  <a:t>Christiensen’s</a:t>
                </a:r>
                <a:r>
                  <a:rPr lang="en-AU" sz="1400" kern="1200" dirty="0">
                    <a:solidFill>
                      <a:srgbClr val="000000"/>
                    </a:solidFill>
                    <a:effectLst/>
                    <a:latin typeface="+mn-lt"/>
                    <a:ea typeface="Avenir Roman" charset="0"/>
                    <a:cs typeface="Avenir Roman" charset="0"/>
                    <a:sym typeface="Avenir Roman" charset="0"/>
                  </a:rPr>
                  <a:t> (2006) magnetic moment scaling law:</a:t>
                </a:r>
                <a:r>
                  <a:rPr lang="en-AU" sz="1400" kern="1200" baseline="0" dirty="0">
                    <a:solidFill>
                      <a:srgbClr val="000000"/>
                    </a:solidFill>
                    <a:effectLst/>
                    <a:latin typeface="+mn-lt"/>
                    <a:ea typeface="Avenir Roman" charset="0"/>
                    <a:cs typeface="Avenir Roman" charset="0"/>
                    <a:sym typeface="Avenir Roman" charset="0"/>
                  </a:rPr>
                  <a:t> </a:t>
                </a:r>
                <a:r>
                  <a:rPr lang="en-AU" sz="1400" kern="1200" dirty="0">
                    <a:solidFill>
                      <a:srgbClr val="000000"/>
                    </a:solidFill>
                    <a:effectLst/>
                    <a:latin typeface="+mn-lt"/>
                    <a:ea typeface="Avenir Roman" charset="0"/>
                    <a:cs typeface="Avenir Roman" charset="0"/>
                    <a:sym typeface="Avenir Roman" charset="0"/>
                  </a:rPr>
                  <a:t>where </a:t>
                </a:r>
                <a:r>
                  <a:rPr lang="en-AU" sz="1400" i="0" kern="1200">
                    <a:solidFill>
                      <a:srgbClr val="000000"/>
                    </a:solidFill>
                    <a:effectLst/>
                    <a:latin typeface="+mn-lt"/>
                    <a:ea typeface="Avenir Roman" charset="0"/>
                    <a:cs typeface="Avenir Roman" charset="0"/>
                    <a:sym typeface="Avenir Roman" charset="0"/>
                  </a:rPr>
                  <a:t>ℳ</a:t>
                </a:r>
                <a:r>
                  <a:rPr lang="en-AU" sz="1400" kern="1200" dirty="0">
                    <a:solidFill>
                      <a:srgbClr val="000000"/>
                    </a:solidFill>
                    <a:effectLst/>
                    <a:latin typeface="+mn-lt"/>
                    <a:ea typeface="Avenir Roman" charset="0"/>
                    <a:cs typeface="Avenir Roman" charset="0"/>
                    <a:sym typeface="Avenir Roman" charset="0"/>
                  </a:rPr>
                  <a:t> is the magnetic dipole moment (in Am</a:t>
                </a:r>
                <a:r>
                  <a:rPr lang="en-AU" sz="1400" kern="1200" baseline="30000" dirty="0">
                    <a:solidFill>
                      <a:srgbClr val="000000"/>
                    </a:solidFill>
                    <a:effectLst/>
                    <a:latin typeface="+mn-lt"/>
                    <a:ea typeface="Avenir Roman" charset="0"/>
                    <a:cs typeface="Avenir Roman" charset="0"/>
                    <a:sym typeface="Avenir Roman" charset="0"/>
                  </a:rPr>
                  <a:t>2</a:t>
                </a:r>
                <a:r>
                  <a:rPr lang="en-AU" sz="1400" kern="1200" dirty="0">
                    <a:solidFill>
                      <a:srgbClr val="000000"/>
                    </a:solidFill>
                    <a:effectLst/>
                    <a:latin typeface="+mn-lt"/>
                    <a:ea typeface="Avenir Roman" charset="0"/>
                    <a:cs typeface="Avenir Roman" charset="0"/>
                    <a:sym typeface="Avenir Roman" charset="0"/>
                  </a:rPr>
                  <a:t>), </a:t>
                </a:r>
                <a:r>
                  <a:rPr lang="en-AU" sz="1400" kern="1200" dirty="0" err="1">
                    <a:solidFill>
                      <a:srgbClr val="000000"/>
                    </a:solidFill>
                    <a:effectLst/>
                    <a:latin typeface="+mn-lt"/>
                    <a:ea typeface="Avenir Roman" charset="0"/>
                    <a:cs typeface="Avenir Roman" charset="0"/>
                    <a:sym typeface="Avenir Roman" charset="0"/>
                  </a:rPr>
                  <a:t>r</a:t>
                </a:r>
                <a:r>
                  <a:rPr lang="en-AU" sz="1400" kern="1200" baseline="-25000" dirty="0" err="1">
                    <a:solidFill>
                      <a:srgbClr val="000000"/>
                    </a:solidFill>
                    <a:effectLst/>
                    <a:latin typeface="+mn-lt"/>
                    <a:ea typeface="Avenir Roman" charset="0"/>
                    <a:cs typeface="Avenir Roman" charset="0"/>
                    <a:sym typeface="Avenir Roman" charset="0"/>
                  </a:rPr>
                  <a:t>o</a:t>
                </a:r>
                <a:r>
                  <a:rPr lang="en-AU" sz="1400" kern="1200" dirty="0">
                    <a:solidFill>
                      <a:srgbClr val="000000"/>
                    </a:solidFill>
                    <a:effectLst/>
                    <a:latin typeface="+mn-lt"/>
                    <a:ea typeface="Avenir Roman" charset="0"/>
                    <a:cs typeface="Avenir Roman" charset="0"/>
                    <a:sym typeface="Avenir Roman" charset="0"/>
                  </a:rPr>
                  <a:t> is the planetary core radius, </a:t>
                </a:r>
                <a:r>
                  <a:rPr lang="en-AU" sz="1400" i="0" kern="1200">
                    <a:solidFill>
                      <a:srgbClr val="000000"/>
                    </a:solidFill>
                    <a:effectLst/>
                    <a:latin typeface="+mn-lt"/>
                    <a:ea typeface="Avenir Roman" charset="0"/>
                    <a:cs typeface="Avenir Roman" charset="0"/>
                    <a:sym typeface="Avenir Roman" charset="0"/>
                  </a:rPr>
                  <a:t>𝛾</a:t>
                </a:r>
                <a:r>
                  <a:rPr lang="en-AU" sz="1400" kern="1200" dirty="0">
                    <a:solidFill>
                      <a:srgbClr val="000000"/>
                    </a:solidFill>
                    <a:effectLst/>
                    <a:latin typeface="+mn-lt"/>
                    <a:ea typeface="Avenir Roman" charset="0"/>
                    <a:cs typeface="Avenir Roman" charset="0"/>
                    <a:sym typeface="Avenir Roman" charset="0"/>
                  </a:rPr>
                  <a:t> is a fitting coefficient with a value of 0.1 – 0.2 deduced from numerical simulations, </a:t>
                </a:r>
                <a:r>
                  <a:rPr lang="en-AU" sz="1400" i="0" kern="1200">
                    <a:solidFill>
                      <a:srgbClr val="000000"/>
                    </a:solidFill>
                    <a:effectLst/>
                    <a:latin typeface="+mn-lt"/>
                    <a:ea typeface="Avenir Roman" charset="0"/>
                    <a:cs typeface="Avenir Roman" charset="0"/>
                    <a:sym typeface="Avenir Roman" charset="0"/>
                  </a:rPr>
                  <a:t>𝜌 ̅_0</a:t>
                </a:r>
                <a:r>
                  <a:rPr lang="en-AU" sz="1400" kern="1200" dirty="0">
                    <a:solidFill>
                      <a:srgbClr val="000000"/>
                    </a:solidFill>
                    <a:effectLst/>
                    <a:latin typeface="+mn-lt"/>
                    <a:ea typeface="Avenir Roman" charset="0"/>
                    <a:cs typeface="Avenir Roman" charset="0"/>
                    <a:sym typeface="Avenir Roman" charset="0"/>
                  </a:rPr>
                  <a:t> is the bulk density of the fluid in the outer liquid core, which we have modelled based on Earth’s density models (</a:t>
                </a:r>
                <a:r>
                  <a:rPr lang="en-AU" sz="1400" i="0" kern="1200">
                    <a:solidFill>
                      <a:srgbClr val="000000"/>
                    </a:solidFill>
                    <a:effectLst/>
                    <a:latin typeface="+mn-lt"/>
                    <a:ea typeface="Avenir Roman" charset="0"/>
                    <a:cs typeface="Avenir Roman" charset="0"/>
                    <a:sym typeface="Avenir Roman" charset="0"/>
                  </a:rPr>
                  <a:t>𝜌 ̅_0=11×</a:t>
                </a:r>
                <a:r>
                  <a:rPr lang="en-AU" sz="1400" i="0" kern="1200">
                    <a:solidFill>
                      <a:srgbClr val="000000"/>
                    </a:solidFill>
                    <a:effectLst/>
                    <a:latin typeface="+mn-lt"/>
                    <a:sym typeface="Avenir Roman" charset="0"/>
                  </a:rPr>
                  <a:t>〖</a:t>
                </a:r>
                <a:r>
                  <a:rPr lang="en-AU" sz="1400" i="0" kern="1200">
                    <a:solidFill>
                      <a:srgbClr val="000000"/>
                    </a:solidFill>
                    <a:effectLst/>
                    <a:latin typeface="+mn-lt"/>
                    <a:ea typeface="Avenir Roman" charset="0"/>
                    <a:cs typeface="Avenir Roman" charset="0"/>
                    <a:sym typeface="Avenir Roman" charset="0"/>
                  </a:rPr>
                  <a:t>10〗^6  𝑔𝑚^(−3)</a:t>
                </a:r>
                <a:r>
                  <a:rPr lang="en-AU" sz="1400" kern="1200" dirty="0">
                    <a:solidFill>
                      <a:srgbClr val="000000"/>
                    </a:solidFill>
                    <a:effectLst/>
                    <a:latin typeface="+mn-lt"/>
                    <a:ea typeface="Avenir Roman" charset="0"/>
                    <a:cs typeface="Avenir Roman" charset="0"/>
                    <a:sym typeface="Avenir Roman" charset="0"/>
                  </a:rPr>
                  <a:t>) (</a:t>
                </a:r>
                <a:r>
                  <a:rPr lang="en-AU" sz="1400" kern="1200" dirty="0" err="1">
                    <a:solidFill>
                      <a:srgbClr val="000000"/>
                    </a:solidFill>
                    <a:effectLst/>
                    <a:latin typeface="+mn-lt"/>
                    <a:ea typeface="Avenir Roman" charset="0"/>
                    <a:cs typeface="Avenir Roman" charset="0"/>
                    <a:sym typeface="Avenir Roman" charset="0"/>
                  </a:rPr>
                  <a:t>Litasov</a:t>
                </a:r>
                <a:r>
                  <a:rPr lang="en-AU" sz="1400" kern="1200" dirty="0">
                    <a:solidFill>
                      <a:srgbClr val="000000"/>
                    </a:solidFill>
                    <a:effectLst/>
                    <a:latin typeface="+mn-lt"/>
                    <a:ea typeface="Avenir Roman" charset="0"/>
                    <a:cs typeface="Avenir Roman" charset="0"/>
                    <a:sym typeface="Avenir Roman" charset="0"/>
                  </a:rPr>
                  <a:t> &amp; </a:t>
                </a:r>
                <a:r>
                  <a:rPr lang="en-AU" sz="1400" kern="1200" dirty="0" err="1">
                    <a:solidFill>
                      <a:srgbClr val="000000"/>
                    </a:solidFill>
                    <a:effectLst/>
                    <a:latin typeface="+mn-lt"/>
                    <a:ea typeface="Avenir Roman" charset="0"/>
                    <a:cs typeface="Avenir Roman" charset="0"/>
                    <a:sym typeface="Avenir Roman" charset="0"/>
                  </a:rPr>
                  <a:t>Shatskiy</a:t>
                </a:r>
                <a:r>
                  <a:rPr lang="en-AU" sz="1400" kern="1200" dirty="0">
                    <a:solidFill>
                      <a:srgbClr val="000000"/>
                    </a:solidFill>
                    <a:effectLst/>
                    <a:latin typeface="+mn-lt"/>
                    <a:ea typeface="Avenir Roman" charset="0"/>
                    <a:cs typeface="Avenir Roman" charset="0"/>
                    <a:sym typeface="Avenir Roman" charset="0"/>
                  </a:rPr>
                  <a:t>, 2016), </a:t>
                </a:r>
                <a:r>
                  <a:rPr lang="en-AU" sz="1400" i="0" kern="1200">
                    <a:solidFill>
                      <a:srgbClr val="000000"/>
                    </a:solidFill>
                    <a:effectLst/>
                    <a:latin typeface="+mn-lt"/>
                    <a:ea typeface="Avenir Roman" charset="0"/>
                    <a:cs typeface="Avenir Roman" charset="0"/>
                    <a:sym typeface="Avenir Roman" charset="0"/>
                  </a:rPr>
                  <a:t>𝜇_0</a:t>
                </a:r>
                <a:r>
                  <a:rPr lang="en-AU" sz="1400" kern="1200" dirty="0">
                    <a:solidFill>
                      <a:srgbClr val="000000"/>
                    </a:solidFill>
                    <a:effectLst/>
                    <a:latin typeface="+mn-lt"/>
                    <a:ea typeface="Avenir Roman" charset="0"/>
                    <a:cs typeface="Avenir Roman" charset="0"/>
                    <a:sym typeface="Avenir Roman" charset="0"/>
                  </a:rPr>
                  <a:t> is the magnetic permeability of the vacuum (</a:t>
                </a:r>
                <a:r>
                  <a:rPr lang="en-AU" sz="1400" i="0" kern="1200">
                    <a:solidFill>
                      <a:srgbClr val="000000"/>
                    </a:solidFill>
                    <a:effectLst/>
                    <a:latin typeface="+mn-lt"/>
                    <a:ea typeface="Avenir Roman" charset="0"/>
                    <a:cs typeface="Avenir Roman" charset="0"/>
                    <a:sym typeface="Avenir Roman" charset="0"/>
                  </a:rPr>
                  <a:t>𝜇_0=4𝜋×</a:t>
                </a:r>
                <a:r>
                  <a:rPr lang="en-AU" sz="1400" i="0" kern="1200">
                    <a:solidFill>
                      <a:srgbClr val="000000"/>
                    </a:solidFill>
                    <a:effectLst/>
                    <a:latin typeface="+mn-lt"/>
                    <a:sym typeface="Avenir Roman" charset="0"/>
                  </a:rPr>
                  <a:t>〖</a:t>
                </a:r>
                <a:r>
                  <a:rPr lang="en-AU" sz="1400" i="0" kern="1200">
                    <a:solidFill>
                      <a:srgbClr val="000000"/>
                    </a:solidFill>
                    <a:effectLst/>
                    <a:latin typeface="+mn-lt"/>
                    <a:ea typeface="Avenir Roman" charset="0"/>
                    <a:cs typeface="Avenir Roman" charset="0"/>
                    <a:sym typeface="Avenir Roman" charset="0"/>
                  </a:rPr>
                  <a:t>10〗^(−7) 𝐻/𝑚</a:t>
                </a:r>
                <a:r>
                  <a:rPr lang="en-AU" sz="1400" kern="1200" dirty="0">
                    <a:solidFill>
                      <a:srgbClr val="000000"/>
                    </a:solidFill>
                    <a:effectLst/>
                    <a:latin typeface="+mn-lt"/>
                    <a:ea typeface="Avenir Roman" charset="0"/>
                    <a:cs typeface="Avenir Roman" charset="0"/>
                    <a:sym typeface="Avenir Roman" charset="0"/>
                  </a:rPr>
                  <a:t>), </a:t>
                </a:r>
                <a:r>
                  <a:rPr lang="en-AU" sz="1400" i="1" kern="1200" dirty="0">
                    <a:solidFill>
                      <a:srgbClr val="000000"/>
                    </a:solidFill>
                    <a:effectLst/>
                    <a:latin typeface="+mn-lt"/>
                    <a:ea typeface="Avenir Roman" charset="0"/>
                    <a:cs typeface="Avenir Roman" charset="0"/>
                    <a:sym typeface="Avenir Roman" charset="0"/>
                  </a:rPr>
                  <a:t>F</a:t>
                </a:r>
                <a:r>
                  <a:rPr lang="en-AU" sz="1400" kern="1200" dirty="0">
                    <a:solidFill>
                      <a:srgbClr val="000000"/>
                    </a:solidFill>
                    <a:effectLst/>
                    <a:latin typeface="+mn-lt"/>
                    <a:ea typeface="Avenir Roman" charset="0"/>
                    <a:cs typeface="Avenir Roman" charset="0"/>
                    <a:sym typeface="Avenir Roman" charset="0"/>
                  </a:rPr>
                  <a:t> is the average convective buoyancy flux, and </a:t>
                </a:r>
                <a:r>
                  <a:rPr lang="en-AU" sz="1400" i="1" kern="1200" dirty="0">
                    <a:solidFill>
                      <a:srgbClr val="000000"/>
                    </a:solidFill>
                    <a:effectLst/>
                    <a:latin typeface="+mn-lt"/>
                    <a:ea typeface="Avenir Roman" charset="0"/>
                    <a:cs typeface="Avenir Roman" charset="0"/>
                    <a:sym typeface="Avenir Roman" charset="0"/>
                  </a:rPr>
                  <a:t>D</a:t>
                </a:r>
                <a:r>
                  <a:rPr lang="en-AU" sz="1400" kern="1200" dirty="0">
                    <a:solidFill>
                      <a:srgbClr val="000000"/>
                    </a:solidFill>
                    <a:effectLst/>
                    <a:latin typeface="+mn-lt"/>
                    <a:ea typeface="Avenir Roman" charset="0"/>
                    <a:cs typeface="Avenir Roman" charset="0"/>
                    <a:sym typeface="Avenir Roman" charset="0"/>
                  </a:rPr>
                  <a:t> is the thickness of the outer liquid core where convection occurs.</a:t>
                </a:r>
              </a:p>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  </a:t>
                </a:r>
              </a:p>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One of the parameters defining interior structure that is needed for the Olson &amp; </a:t>
                </a:r>
                <a:r>
                  <a:rPr lang="en-AU" sz="1400" kern="1200" dirty="0" err="1">
                    <a:solidFill>
                      <a:srgbClr val="000000"/>
                    </a:solidFill>
                    <a:effectLst/>
                    <a:latin typeface="+mn-lt"/>
                    <a:ea typeface="Avenir Roman" charset="0"/>
                    <a:cs typeface="Avenir Roman" charset="0"/>
                    <a:sym typeface="Avenir Roman" charset="0"/>
                  </a:rPr>
                  <a:t>Christiensen</a:t>
                </a:r>
                <a:r>
                  <a:rPr lang="en-AU" sz="1400" kern="1200" dirty="0">
                    <a:solidFill>
                      <a:srgbClr val="000000"/>
                    </a:solidFill>
                    <a:effectLst/>
                    <a:latin typeface="+mn-lt"/>
                    <a:ea typeface="Avenir Roman" charset="0"/>
                    <a:cs typeface="Avenir Roman" charset="0"/>
                    <a:sym typeface="Avenir Roman" charset="0"/>
                  </a:rPr>
                  <a:t>’ equation is planetary core radius. Zeng et al. proposed a semi-empirical relationship between core radius fraction, planetary radius, and mass for rocky planets.</a:t>
                </a:r>
              </a:p>
              <a:p>
                <a:pPr marL="0" marR="0" indent="0" algn="l" defTabSz="457200" rtl="0" eaLnBrk="0" fontAlgn="base" latinLnBrk="0" hangingPunct="0">
                  <a:lnSpc>
                    <a:spcPct val="125000"/>
                  </a:lnSpc>
                  <a:spcBef>
                    <a:spcPct val="0"/>
                  </a:spcBef>
                  <a:spcAft>
                    <a:spcPct val="0"/>
                  </a:spcAft>
                  <a:buClrTx/>
                  <a:buSzTx/>
                  <a:buFontTx/>
                  <a:buNone/>
                  <a:tabLst/>
                  <a:defRPr/>
                </a:pPr>
                <a:endParaRPr lang="en-AU" sz="1400" kern="1200" dirty="0">
                  <a:solidFill>
                    <a:srgbClr val="000000"/>
                  </a:solidFill>
                  <a:effectLst/>
                  <a:latin typeface="+mn-lt"/>
                  <a:ea typeface="Avenir Roman" charset="0"/>
                  <a:cs typeface="Avenir Roman"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Another critical parameter in magnetic dipole moment model is the average convective buoyancy flux, and represents the combination of both thermal and chemical convection in the planetary cores. Where D is the thickness of the convection cell based on the </a:t>
                </a:r>
                <a:r>
                  <a:rPr lang="en-AU" sz="1400" kern="1200" dirty="0" err="1">
                    <a:solidFill>
                      <a:srgbClr val="000000"/>
                    </a:solidFill>
                    <a:effectLst/>
                    <a:latin typeface="+mn-lt"/>
                    <a:ea typeface="Avenir Roman" charset="0"/>
                    <a:cs typeface="Avenir Roman" charset="0"/>
                    <a:sym typeface="Avenir Roman" charset="0"/>
                  </a:rPr>
                  <a:t>Heimpel</a:t>
                </a:r>
                <a:r>
                  <a:rPr lang="en-AU" sz="1400" kern="1200" dirty="0">
                    <a:solidFill>
                      <a:srgbClr val="000000"/>
                    </a:solidFill>
                    <a:effectLst/>
                    <a:latin typeface="+mn-lt"/>
                    <a:ea typeface="Avenir Roman" charset="0"/>
                    <a:cs typeface="Avenir Roman" charset="0"/>
                    <a:sym typeface="Avenir Roman" charset="0"/>
                  </a:rPr>
                  <a:t> et al. model. Additionally, Olsen &amp; </a:t>
                </a:r>
                <a:r>
                  <a:rPr lang="en-AU" sz="1400" kern="1200" dirty="0" err="1">
                    <a:solidFill>
                      <a:srgbClr val="000000"/>
                    </a:solidFill>
                    <a:effectLst/>
                    <a:latin typeface="+mn-lt"/>
                    <a:ea typeface="Avenir Roman" charset="0"/>
                    <a:cs typeface="Avenir Roman" charset="0"/>
                    <a:sym typeface="Avenir Roman" charset="0"/>
                  </a:rPr>
                  <a:t>Christiensen</a:t>
                </a:r>
                <a:r>
                  <a:rPr lang="en-AU" sz="1400" kern="1200" dirty="0">
                    <a:solidFill>
                      <a:srgbClr val="000000"/>
                    </a:solidFill>
                    <a:effectLst/>
                    <a:latin typeface="+mn-lt"/>
                    <a:ea typeface="Avenir Roman" charset="0"/>
                    <a:cs typeface="Avenir Roman" charset="0"/>
                    <a:sym typeface="Avenir Roman" charset="0"/>
                  </a:rPr>
                  <a:t> determined that the transition from dipole-dominant to multipolar dynamos occurs in a narrow interval around </a:t>
                </a:r>
                <a:r>
                  <a:rPr lang="en-AU" sz="1400" i="0" kern="1200">
                    <a:solidFill>
                      <a:srgbClr val="000000"/>
                    </a:solidFill>
                    <a:effectLst/>
                    <a:latin typeface="+mn-lt"/>
                    <a:ea typeface="Avenir Roman" charset="0"/>
                    <a:cs typeface="Avenir Roman" charset="0"/>
                    <a:sym typeface="Avenir Roman" charset="0"/>
                  </a:rPr>
                  <a:t>𝑅_(𝑂_𝑙 )≈0.12</a:t>
                </a:r>
                <a:r>
                  <a:rPr lang="en-AU" sz="1400" kern="1200" dirty="0">
                    <a:solidFill>
                      <a:srgbClr val="000000"/>
                    </a:solidFill>
                    <a:effectLst/>
                    <a:latin typeface="+mn-lt"/>
                    <a:ea typeface="Avenir Roman" charset="0"/>
                    <a:cs typeface="Avenir Roman" charset="0"/>
                    <a:sym typeface="Avenir Roman" charset="0"/>
                  </a:rPr>
                  <a:t> for base-heated dynamos. Thus, in our model, we have set </a:t>
                </a:r>
                <a:r>
                  <a:rPr lang="en-AU" sz="1400" i="0" kern="1200">
                    <a:solidFill>
                      <a:srgbClr val="000000"/>
                    </a:solidFill>
                    <a:effectLst/>
                    <a:latin typeface="+mn-lt"/>
                    <a:ea typeface="Avenir Roman" charset="0"/>
                    <a:cs typeface="Avenir Roman" charset="0"/>
                    <a:sym typeface="Avenir Roman" charset="0"/>
                  </a:rPr>
                  <a:t>𝑅_(𝑂_𝑙 )=0.12</a:t>
                </a:r>
                <a:r>
                  <a:rPr lang="en-AU" sz="1400" kern="1200" dirty="0">
                    <a:solidFill>
                      <a:srgbClr val="000000"/>
                    </a:solidFill>
                    <a:effectLst/>
                    <a:latin typeface="+mn-lt"/>
                    <a:ea typeface="Avenir Roman" charset="0"/>
                    <a:cs typeface="Avenir Roman" charset="0"/>
                    <a:sym typeface="Avenir Roman" charset="0"/>
                  </a:rPr>
                  <a:t> to generate </a:t>
                </a:r>
                <a:r>
                  <a:rPr lang="en-AU" sz="1400" i="0" kern="1200">
                    <a:solidFill>
                      <a:srgbClr val="000000"/>
                    </a:solidFill>
                    <a:effectLst/>
                    <a:latin typeface="+mn-lt"/>
                    <a:ea typeface="Avenir Roman" charset="0"/>
                    <a:cs typeface="Avenir Roman" charset="0"/>
                    <a:sym typeface="Avenir Roman" charset="0"/>
                  </a:rPr>
                  <a:t>𝐹_𝑚𝑎𝑥</a:t>
                </a:r>
                <a:r>
                  <a:rPr lang="en-AU" sz="1400" kern="1200" dirty="0">
                    <a:solidFill>
                      <a:srgbClr val="000000"/>
                    </a:solidFill>
                    <a:effectLst/>
                    <a:latin typeface="+mn-lt"/>
                    <a:ea typeface="Avenir Roman" charset="0"/>
                    <a:cs typeface="Avenir Roman" charset="0"/>
                    <a:sym typeface="Avenir Roman" charset="0"/>
                  </a:rPr>
                  <a:t>, allowing us to estimate the maximum dipolar magnetic moment.</a:t>
                </a:r>
              </a:p>
              <a:p>
                <a:endParaRPr lang="en-AU" dirty="0"/>
              </a:p>
            </p:txBody>
          </p:sp>
        </mc:Fallback>
      </mc:AlternateContent>
      <p:sp>
        <p:nvSpPr>
          <p:cNvPr id="4" name="Slide Number Placeholder 3"/>
          <p:cNvSpPr>
            <a:spLocks noGrp="1"/>
          </p:cNvSpPr>
          <p:nvPr>
            <p:ph type="sldNum" sz="quarter" idx="10"/>
          </p:nvPr>
        </p:nvSpPr>
        <p:spPr/>
        <p:txBody>
          <a:bodyPr/>
          <a:lstStyle/>
          <a:p>
            <a:fld id="{FDD168D7-8B5D-44E5-BA17-F4D0943FBF6E}" type="slidenum">
              <a:rPr lang="en-AU" smtClean="0"/>
              <a:t>12</a:t>
            </a:fld>
            <a:endParaRPr lang="en-AU"/>
          </a:p>
        </p:txBody>
      </p:sp>
    </p:spTree>
    <p:extLst>
      <p:ext uri="{BB962C8B-B14F-4D97-AF65-F5344CB8AC3E}">
        <p14:creationId xmlns:p14="http://schemas.microsoft.com/office/powerpoint/2010/main" val="5125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allowing us to then estimate the maximum dipolar magnetic moment. Being really optimistic about our values… let’s just see if we give it our all will all planets show strong dipole moments? </a:t>
                </a:r>
              </a:p>
              <a:p>
                <a:endParaRPr lang="en-AU" sz="1200" kern="1200" dirty="0">
                  <a:solidFill>
                    <a:schemeClr val="tx1"/>
                  </a:solidFill>
                  <a:effectLst/>
                  <a:latin typeface="+mn-lt"/>
                  <a:ea typeface="+mn-ea"/>
                  <a:cs typeface="+mn-cs"/>
                </a:endParaRPr>
              </a:p>
            </p:txBody>
          </p:sp>
        </mc:Choice>
        <mc:Fallback xmlns="">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In our calculations we use Olson &amp; </a:t>
                </a:r>
                <a:r>
                  <a:rPr lang="en-AU" sz="1400" kern="1200" dirty="0" err="1">
                    <a:solidFill>
                      <a:srgbClr val="000000"/>
                    </a:solidFill>
                    <a:effectLst/>
                    <a:latin typeface="+mn-lt"/>
                    <a:ea typeface="Avenir Roman" charset="0"/>
                    <a:cs typeface="Avenir Roman" charset="0"/>
                    <a:sym typeface="Avenir Roman" charset="0"/>
                  </a:rPr>
                  <a:t>Christiensen’s</a:t>
                </a:r>
                <a:r>
                  <a:rPr lang="en-AU" sz="1400" kern="1200" dirty="0">
                    <a:solidFill>
                      <a:srgbClr val="000000"/>
                    </a:solidFill>
                    <a:effectLst/>
                    <a:latin typeface="+mn-lt"/>
                    <a:ea typeface="Avenir Roman" charset="0"/>
                    <a:cs typeface="Avenir Roman" charset="0"/>
                    <a:sym typeface="Avenir Roman" charset="0"/>
                  </a:rPr>
                  <a:t> (2006) magnetic moment scaling law:</a:t>
                </a:r>
                <a:r>
                  <a:rPr lang="en-AU" sz="1400" kern="1200" baseline="0" dirty="0">
                    <a:solidFill>
                      <a:srgbClr val="000000"/>
                    </a:solidFill>
                    <a:effectLst/>
                    <a:latin typeface="+mn-lt"/>
                    <a:ea typeface="Avenir Roman" charset="0"/>
                    <a:cs typeface="Avenir Roman" charset="0"/>
                    <a:sym typeface="Avenir Roman" charset="0"/>
                  </a:rPr>
                  <a:t> </a:t>
                </a:r>
                <a:r>
                  <a:rPr lang="en-AU" sz="1400" kern="1200" dirty="0">
                    <a:solidFill>
                      <a:srgbClr val="000000"/>
                    </a:solidFill>
                    <a:effectLst/>
                    <a:latin typeface="+mn-lt"/>
                    <a:ea typeface="Avenir Roman" charset="0"/>
                    <a:cs typeface="Avenir Roman" charset="0"/>
                    <a:sym typeface="Avenir Roman" charset="0"/>
                  </a:rPr>
                  <a:t>where </a:t>
                </a:r>
                <a:r>
                  <a:rPr lang="en-AU" sz="1400" i="0" kern="1200">
                    <a:solidFill>
                      <a:srgbClr val="000000"/>
                    </a:solidFill>
                    <a:effectLst/>
                    <a:latin typeface="+mn-lt"/>
                    <a:ea typeface="Avenir Roman" charset="0"/>
                    <a:cs typeface="Avenir Roman" charset="0"/>
                    <a:sym typeface="Avenir Roman" charset="0"/>
                  </a:rPr>
                  <a:t>ℳ</a:t>
                </a:r>
                <a:r>
                  <a:rPr lang="en-AU" sz="1400" kern="1200" dirty="0">
                    <a:solidFill>
                      <a:srgbClr val="000000"/>
                    </a:solidFill>
                    <a:effectLst/>
                    <a:latin typeface="+mn-lt"/>
                    <a:ea typeface="Avenir Roman" charset="0"/>
                    <a:cs typeface="Avenir Roman" charset="0"/>
                    <a:sym typeface="Avenir Roman" charset="0"/>
                  </a:rPr>
                  <a:t> is the magnetic dipole moment (in Am</a:t>
                </a:r>
                <a:r>
                  <a:rPr lang="en-AU" sz="1400" kern="1200" baseline="30000" dirty="0">
                    <a:solidFill>
                      <a:srgbClr val="000000"/>
                    </a:solidFill>
                    <a:effectLst/>
                    <a:latin typeface="+mn-lt"/>
                    <a:ea typeface="Avenir Roman" charset="0"/>
                    <a:cs typeface="Avenir Roman" charset="0"/>
                    <a:sym typeface="Avenir Roman" charset="0"/>
                  </a:rPr>
                  <a:t>2</a:t>
                </a:r>
                <a:r>
                  <a:rPr lang="en-AU" sz="1400" kern="1200" dirty="0">
                    <a:solidFill>
                      <a:srgbClr val="000000"/>
                    </a:solidFill>
                    <a:effectLst/>
                    <a:latin typeface="+mn-lt"/>
                    <a:ea typeface="Avenir Roman" charset="0"/>
                    <a:cs typeface="Avenir Roman" charset="0"/>
                    <a:sym typeface="Avenir Roman" charset="0"/>
                  </a:rPr>
                  <a:t>), </a:t>
                </a:r>
                <a:r>
                  <a:rPr lang="en-AU" sz="1400" kern="1200" dirty="0" err="1">
                    <a:solidFill>
                      <a:srgbClr val="000000"/>
                    </a:solidFill>
                    <a:effectLst/>
                    <a:latin typeface="+mn-lt"/>
                    <a:ea typeface="Avenir Roman" charset="0"/>
                    <a:cs typeface="Avenir Roman" charset="0"/>
                    <a:sym typeface="Avenir Roman" charset="0"/>
                  </a:rPr>
                  <a:t>r</a:t>
                </a:r>
                <a:r>
                  <a:rPr lang="en-AU" sz="1400" kern="1200" baseline="-25000" dirty="0" err="1">
                    <a:solidFill>
                      <a:srgbClr val="000000"/>
                    </a:solidFill>
                    <a:effectLst/>
                    <a:latin typeface="+mn-lt"/>
                    <a:ea typeface="Avenir Roman" charset="0"/>
                    <a:cs typeface="Avenir Roman" charset="0"/>
                    <a:sym typeface="Avenir Roman" charset="0"/>
                  </a:rPr>
                  <a:t>o</a:t>
                </a:r>
                <a:r>
                  <a:rPr lang="en-AU" sz="1400" kern="1200" dirty="0">
                    <a:solidFill>
                      <a:srgbClr val="000000"/>
                    </a:solidFill>
                    <a:effectLst/>
                    <a:latin typeface="+mn-lt"/>
                    <a:ea typeface="Avenir Roman" charset="0"/>
                    <a:cs typeface="Avenir Roman" charset="0"/>
                    <a:sym typeface="Avenir Roman" charset="0"/>
                  </a:rPr>
                  <a:t> is the planetary core radius, </a:t>
                </a:r>
                <a:r>
                  <a:rPr lang="en-AU" sz="1400" i="0" kern="1200">
                    <a:solidFill>
                      <a:srgbClr val="000000"/>
                    </a:solidFill>
                    <a:effectLst/>
                    <a:latin typeface="+mn-lt"/>
                    <a:ea typeface="Avenir Roman" charset="0"/>
                    <a:cs typeface="Avenir Roman" charset="0"/>
                    <a:sym typeface="Avenir Roman" charset="0"/>
                  </a:rPr>
                  <a:t>𝛾</a:t>
                </a:r>
                <a:r>
                  <a:rPr lang="en-AU" sz="1400" kern="1200" dirty="0">
                    <a:solidFill>
                      <a:srgbClr val="000000"/>
                    </a:solidFill>
                    <a:effectLst/>
                    <a:latin typeface="+mn-lt"/>
                    <a:ea typeface="Avenir Roman" charset="0"/>
                    <a:cs typeface="Avenir Roman" charset="0"/>
                    <a:sym typeface="Avenir Roman" charset="0"/>
                  </a:rPr>
                  <a:t> is a fitting coefficient with a value of 0.1 – 0.2 deduced from numerical simulations, </a:t>
                </a:r>
                <a:r>
                  <a:rPr lang="en-AU" sz="1400" i="0" kern="1200">
                    <a:solidFill>
                      <a:srgbClr val="000000"/>
                    </a:solidFill>
                    <a:effectLst/>
                    <a:latin typeface="+mn-lt"/>
                    <a:ea typeface="Avenir Roman" charset="0"/>
                    <a:cs typeface="Avenir Roman" charset="0"/>
                    <a:sym typeface="Avenir Roman" charset="0"/>
                  </a:rPr>
                  <a:t>𝜌 ̅_0</a:t>
                </a:r>
                <a:r>
                  <a:rPr lang="en-AU" sz="1400" kern="1200" dirty="0">
                    <a:solidFill>
                      <a:srgbClr val="000000"/>
                    </a:solidFill>
                    <a:effectLst/>
                    <a:latin typeface="+mn-lt"/>
                    <a:ea typeface="Avenir Roman" charset="0"/>
                    <a:cs typeface="Avenir Roman" charset="0"/>
                    <a:sym typeface="Avenir Roman" charset="0"/>
                  </a:rPr>
                  <a:t> is the bulk density of the fluid in the outer liquid core, which we have modelled based on Earth’s density models (</a:t>
                </a:r>
                <a:r>
                  <a:rPr lang="en-AU" sz="1400" i="0" kern="1200">
                    <a:solidFill>
                      <a:srgbClr val="000000"/>
                    </a:solidFill>
                    <a:effectLst/>
                    <a:latin typeface="+mn-lt"/>
                    <a:ea typeface="Avenir Roman" charset="0"/>
                    <a:cs typeface="Avenir Roman" charset="0"/>
                    <a:sym typeface="Avenir Roman" charset="0"/>
                  </a:rPr>
                  <a:t>𝜌 ̅_0=11×</a:t>
                </a:r>
                <a:r>
                  <a:rPr lang="en-AU" sz="1400" i="0" kern="1200">
                    <a:solidFill>
                      <a:srgbClr val="000000"/>
                    </a:solidFill>
                    <a:effectLst/>
                    <a:latin typeface="+mn-lt"/>
                    <a:sym typeface="Avenir Roman" charset="0"/>
                  </a:rPr>
                  <a:t>〖</a:t>
                </a:r>
                <a:r>
                  <a:rPr lang="en-AU" sz="1400" i="0" kern="1200">
                    <a:solidFill>
                      <a:srgbClr val="000000"/>
                    </a:solidFill>
                    <a:effectLst/>
                    <a:latin typeface="+mn-lt"/>
                    <a:ea typeface="Avenir Roman" charset="0"/>
                    <a:cs typeface="Avenir Roman" charset="0"/>
                    <a:sym typeface="Avenir Roman" charset="0"/>
                  </a:rPr>
                  <a:t>10〗^6  𝑔𝑚^(−3)</a:t>
                </a:r>
                <a:r>
                  <a:rPr lang="en-AU" sz="1400" kern="1200" dirty="0">
                    <a:solidFill>
                      <a:srgbClr val="000000"/>
                    </a:solidFill>
                    <a:effectLst/>
                    <a:latin typeface="+mn-lt"/>
                    <a:ea typeface="Avenir Roman" charset="0"/>
                    <a:cs typeface="Avenir Roman" charset="0"/>
                    <a:sym typeface="Avenir Roman" charset="0"/>
                  </a:rPr>
                  <a:t>) (</a:t>
                </a:r>
                <a:r>
                  <a:rPr lang="en-AU" sz="1400" kern="1200" dirty="0" err="1">
                    <a:solidFill>
                      <a:srgbClr val="000000"/>
                    </a:solidFill>
                    <a:effectLst/>
                    <a:latin typeface="+mn-lt"/>
                    <a:ea typeface="Avenir Roman" charset="0"/>
                    <a:cs typeface="Avenir Roman" charset="0"/>
                    <a:sym typeface="Avenir Roman" charset="0"/>
                  </a:rPr>
                  <a:t>Litasov</a:t>
                </a:r>
                <a:r>
                  <a:rPr lang="en-AU" sz="1400" kern="1200" dirty="0">
                    <a:solidFill>
                      <a:srgbClr val="000000"/>
                    </a:solidFill>
                    <a:effectLst/>
                    <a:latin typeface="+mn-lt"/>
                    <a:ea typeface="Avenir Roman" charset="0"/>
                    <a:cs typeface="Avenir Roman" charset="0"/>
                    <a:sym typeface="Avenir Roman" charset="0"/>
                  </a:rPr>
                  <a:t> &amp; </a:t>
                </a:r>
                <a:r>
                  <a:rPr lang="en-AU" sz="1400" kern="1200" dirty="0" err="1">
                    <a:solidFill>
                      <a:srgbClr val="000000"/>
                    </a:solidFill>
                    <a:effectLst/>
                    <a:latin typeface="+mn-lt"/>
                    <a:ea typeface="Avenir Roman" charset="0"/>
                    <a:cs typeface="Avenir Roman" charset="0"/>
                    <a:sym typeface="Avenir Roman" charset="0"/>
                  </a:rPr>
                  <a:t>Shatskiy</a:t>
                </a:r>
                <a:r>
                  <a:rPr lang="en-AU" sz="1400" kern="1200" dirty="0">
                    <a:solidFill>
                      <a:srgbClr val="000000"/>
                    </a:solidFill>
                    <a:effectLst/>
                    <a:latin typeface="+mn-lt"/>
                    <a:ea typeface="Avenir Roman" charset="0"/>
                    <a:cs typeface="Avenir Roman" charset="0"/>
                    <a:sym typeface="Avenir Roman" charset="0"/>
                  </a:rPr>
                  <a:t>, 2016), </a:t>
                </a:r>
                <a:r>
                  <a:rPr lang="en-AU" sz="1400" i="0" kern="1200">
                    <a:solidFill>
                      <a:srgbClr val="000000"/>
                    </a:solidFill>
                    <a:effectLst/>
                    <a:latin typeface="+mn-lt"/>
                    <a:ea typeface="Avenir Roman" charset="0"/>
                    <a:cs typeface="Avenir Roman" charset="0"/>
                    <a:sym typeface="Avenir Roman" charset="0"/>
                  </a:rPr>
                  <a:t>𝜇_0</a:t>
                </a:r>
                <a:r>
                  <a:rPr lang="en-AU" sz="1400" kern="1200" dirty="0">
                    <a:solidFill>
                      <a:srgbClr val="000000"/>
                    </a:solidFill>
                    <a:effectLst/>
                    <a:latin typeface="+mn-lt"/>
                    <a:ea typeface="Avenir Roman" charset="0"/>
                    <a:cs typeface="Avenir Roman" charset="0"/>
                    <a:sym typeface="Avenir Roman" charset="0"/>
                  </a:rPr>
                  <a:t> is the magnetic permeability of the vacuum (</a:t>
                </a:r>
                <a:r>
                  <a:rPr lang="en-AU" sz="1400" i="0" kern="1200">
                    <a:solidFill>
                      <a:srgbClr val="000000"/>
                    </a:solidFill>
                    <a:effectLst/>
                    <a:latin typeface="+mn-lt"/>
                    <a:ea typeface="Avenir Roman" charset="0"/>
                    <a:cs typeface="Avenir Roman" charset="0"/>
                    <a:sym typeface="Avenir Roman" charset="0"/>
                  </a:rPr>
                  <a:t>𝜇_0=4𝜋×</a:t>
                </a:r>
                <a:r>
                  <a:rPr lang="en-AU" sz="1400" i="0" kern="1200">
                    <a:solidFill>
                      <a:srgbClr val="000000"/>
                    </a:solidFill>
                    <a:effectLst/>
                    <a:latin typeface="+mn-lt"/>
                    <a:sym typeface="Avenir Roman" charset="0"/>
                  </a:rPr>
                  <a:t>〖</a:t>
                </a:r>
                <a:r>
                  <a:rPr lang="en-AU" sz="1400" i="0" kern="1200">
                    <a:solidFill>
                      <a:srgbClr val="000000"/>
                    </a:solidFill>
                    <a:effectLst/>
                    <a:latin typeface="+mn-lt"/>
                    <a:ea typeface="Avenir Roman" charset="0"/>
                    <a:cs typeface="Avenir Roman" charset="0"/>
                    <a:sym typeface="Avenir Roman" charset="0"/>
                  </a:rPr>
                  <a:t>10〗^(−7) 𝐻/𝑚</a:t>
                </a:r>
                <a:r>
                  <a:rPr lang="en-AU" sz="1400" kern="1200" dirty="0">
                    <a:solidFill>
                      <a:srgbClr val="000000"/>
                    </a:solidFill>
                    <a:effectLst/>
                    <a:latin typeface="+mn-lt"/>
                    <a:ea typeface="Avenir Roman" charset="0"/>
                    <a:cs typeface="Avenir Roman" charset="0"/>
                    <a:sym typeface="Avenir Roman" charset="0"/>
                  </a:rPr>
                  <a:t>), </a:t>
                </a:r>
                <a:r>
                  <a:rPr lang="en-AU" sz="1400" i="1" kern="1200" dirty="0">
                    <a:solidFill>
                      <a:srgbClr val="000000"/>
                    </a:solidFill>
                    <a:effectLst/>
                    <a:latin typeface="+mn-lt"/>
                    <a:ea typeface="Avenir Roman" charset="0"/>
                    <a:cs typeface="Avenir Roman" charset="0"/>
                    <a:sym typeface="Avenir Roman" charset="0"/>
                  </a:rPr>
                  <a:t>F</a:t>
                </a:r>
                <a:r>
                  <a:rPr lang="en-AU" sz="1400" kern="1200" dirty="0">
                    <a:solidFill>
                      <a:srgbClr val="000000"/>
                    </a:solidFill>
                    <a:effectLst/>
                    <a:latin typeface="+mn-lt"/>
                    <a:ea typeface="Avenir Roman" charset="0"/>
                    <a:cs typeface="Avenir Roman" charset="0"/>
                    <a:sym typeface="Avenir Roman" charset="0"/>
                  </a:rPr>
                  <a:t> is the average convective buoyancy flux, and </a:t>
                </a:r>
                <a:r>
                  <a:rPr lang="en-AU" sz="1400" i="1" kern="1200" dirty="0">
                    <a:solidFill>
                      <a:srgbClr val="000000"/>
                    </a:solidFill>
                    <a:effectLst/>
                    <a:latin typeface="+mn-lt"/>
                    <a:ea typeface="Avenir Roman" charset="0"/>
                    <a:cs typeface="Avenir Roman" charset="0"/>
                    <a:sym typeface="Avenir Roman" charset="0"/>
                  </a:rPr>
                  <a:t>D</a:t>
                </a:r>
                <a:r>
                  <a:rPr lang="en-AU" sz="1400" kern="1200" dirty="0">
                    <a:solidFill>
                      <a:srgbClr val="000000"/>
                    </a:solidFill>
                    <a:effectLst/>
                    <a:latin typeface="+mn-lt"/>
                    <a:ea typeface="Avenir Roman" charset="0"/>
                    <a:cs typeface="Avenir Roman" charset="0"/>
                    <a:sym typeface="Avenir Roman" charset="0"/>
                  </a:rPr>
                  <a:t> is the thickness of the outer liquid core where convection occurs.</a:t>
                </a:r>
              </a:p>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  </a:t>
                </a:r>
              </a:p>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One of the parameters defining interior structure that is needed for the Olson &amp; </a:t>
                </a:r>
                <a:r>
                  <a:rPr lang="en-AU" sz="1400" kern="1200" dirty="0" err="1">
                    <a:solidFill>
                      <a:srgbClr val="000000"/>
                    </a:solidFill>
                    <a:effectLst/>
                    <a:latin typeface="+mn-lt"/>
                    <a:ea typeface="Avenir Roman" charset="0"/>
                    <a:cs typeface="Avenir Roman" charset="0"/>
                    <a:sym typeface="Avenir Roman" charset="0"/>
                  </a:rPr>
                  <a:t>Christiensen</a:t>
                </a:r>
                <a:r>
                  <a:rPr lang="en-AU" sz="1400" kern="1200" dirty="0">
                    <a:solidFill>
                      <a:srgbClr val="000000"/>
                    </a:solidFill>
                    <a:effectLst/>
                    <a:latin typeface="+mn-lt"/>
                    <a:ea typeface="Avenir Roman" charset="0"/>
                    <a:cs typeface="Avenir Roman" charset="0"/>
                    <a:sym typeface="Avenir Roman" charset="0"/>
                  </a:rPr>
                  <a:t>’ equation is planetary core radius. Zeng et al. proposed a semi-empirical relationship between core radius fraction, planetary radius, and mass for rocky planets.</a:t>
                </a:r>
              </a:p>
              <a:p>
                <a:pPr marL="0" marR="0" indent="0" algn="l" defTabSz="457200" rtl="0" eaLnBrk="0" fontAlgn="base" latinLnBrk="0" hangingPunct="0">
                  <a:lnSpc>
                    <a:spcPct val="125000"/>
                  </a:lnSpc>
                  <a:spcBef>
                    <a:spcPct val="0"/>
                  </a:spcBef>
                  <a:spcAft>
                    <a:spcPct val="0"/>
                  </a:spcAft>
                  <a:buClrTx/>
                  <a:buSzTx/>
                  <a:buFontTx/>
                  <a:buNone/>
                  <a:tabLst/>
                  <a:defRPr/>
                </a:pPr>
                <a:endParaRPr lang="en-AU" sz="1400" kern="1200" dirty="0">
                  <a:solidFill>
                    <a:srgbClr val="000000"/>
                  </a:solidFill>
                  <a:effectLst/>
                  <a:latin typeface="+mn-lt"/>
                  <a:ea typeface="Avenir Roman" charset="0"/>
                  <a:cs typeface="Avenir Roman"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Another critical parameter in magnetic dipole moment model is the average convective buoyancy flux, and represents the combination of both thermal and chemical convection in the planetary cores. Where D is the thickness of the convection cell based on the </a:t>
                </a:r>
                <a:r>
                  <a:rPr lang="en-AU" sz="1400" kern="1200" dirty="0" err="1">
                    <a:solidFill>
                      <a:srgbClr val="000000"/>
                    </a:solidFill>
                    <a:effectLst/>
                    <a:latin typeface="+mn-lt"/>
                    <a:ea typeface="Avenir Roman" charset="0"/>
                    <a:cs typeface="Avenir Roman" charset="0"/>
                    <a:sym typeface="Avenir Roman" charset="0"/>
                  </a:rPr>
                  <a:t>Heimpel</a:t>
                </a:r>
                <a:r>
                  <a:rPr lang="en-AU" sz="1400" kern="1200" dirty="0">
                    <a:solidFill>
                      <a:srgbClr val="000000"/>
                    </a:solidFill>
                    <a:effectLst/>
                    <a:latin typeface="+mn-lt"/>
                    <a:ea typeface="Avenir Roman" charset="0"/>
                    <a:cs typeface="Avenir Roman" charset="0"/>
                    <a:sym typeface="Avenir Roman" charset="0"/>
                  </a:rPr>
                  <a:t> et al. model. Additionally, Olsen &amp; </a:t>
                </a:r>
                <a:r>
                  <a:rPr lang="en-AU" sz="1400" kern="1200" dirty="0" err="1">
                    <a:solidFill>
                      <a:srgbClr val="000000"/>
                    </a:solidFill>
                    <a:effectLst/>
                    <a:latin typeface="+mn-lt"/>
                    <a:ea typeface="Avenir Roman" charset="0"/>
                    <a:cs typeface="Avenir Roman" charset="0"/>
                    <a:sym typeface="Avenir Roman" charset="0"/>
                  </a:rPr>
                  <a:t>Christiensen</a:t>
                </a:r>
                <a:r>
                  <a:rPr lang="en-AU" sz="1400" kern="1200" dirty="0">
                    <a:solidFill>
                      <a:srgbClr val="000000"/>
                    </a:solidFill>
                    <a:effectLst/>
                    <a:latin typeface="+mn-lt"/>
                    <a:ea typeface="Avenir Roman" charset="0"/>
                    <a:cs typeface="Avenir Roman" charset="0"/>
                    <a:sym typeface="Avenir Roman" charset="0"/>
                  </a:rPr>
                  <a:t> determined that the transition from dipole-dominant to multipolar dynamos occurs in a narrow interval around </a:t>
                </a:r>
                <a:r>
                  <a:rPr lang="en-AU" sz="1400" i="0" kern="1200">
                    <a:solidFill>
                      <a:srgbClr val="000000"/>
                    </a:solidFill>
                    <a:effectLst/>
                    <a:latin typeface="+mn-lt"/>
                    <a:ea typeface="Avenir Roman" charset="0"/>
                    <a:cs typeface="Avenir Roman" charset="0"/>
                    <a:sym typeface="Avenir Roman" charset="0"/>
                  </a:rPr>
                  <a:t>𝑅_(𝑂_𝑙 )≈0.12</a:t>
                </a:r>
                <a:r>
                  <a:rPr lang="en-AU" sz="1400" kern="1200" dirty="0">
                    <a:solidFill>
                      <a:srgbClr val="000000"/>
                    </a:solidFill>
                    <a:effectLst/>
                    <a:latin typeface="+mn-lt"/>
                    <a:ea typeface="Avenir Roman" charset="0"/>
                    <a:cs typeface="Avenir Roman" charset="0"/>
                    <a:sym typeface="Avenir Roman" charset="0"/>
                  </a:rPr>
                  <a:t> for base-heated dynamos. Thus, in our model, we have set </a:t>
                </a:r>
                <a:r>
                  <a:rPr lang="en-AU" sz="1400" i="0" kern="1200">
                    <a:solidFill>
                      <a:srgbClr val="000000"/>
                    </a:solidFill>
                    <a:effectLst/>
                    <a:latin typeface="+mn-lt"/>
                    <a:ea typeface="Avenir Roman" charset="0"/>
                    <a:cs typeface="Avenir Roman" charset="0"/>
                    <a:sym typeface="Avenir Roman" charset="0"/>
                  </a:rPr>
                  <a:t>𝑅_(𝑂_𝑙 )=0.12</a:t>
                </a:r>
                <a:r>
                  <a:rPr lang="en-AU" sz="1400" kern="1200" dirty="0">
                    <a:solidFill>
                      <a:srgbClr val="000000"/>
                    </a:solidFill>
                    <a:effectLst/>
                    <a:latin typeface="+mn-lt"/>
                    <a:ea typeface="Avenir Roman" charset="0"/>
                    <a:cs typeface="Avenir Roman" charset="0"/>
                    <a:sym typeface="Avenir Roman" charset="0"/>
                  </a:rPr>
                  <a:t> to generate </a:t>
                </a:r>
                <a:r>
                  <a:rPr lang="en-AU" sz="1400" i="0" kern="1200">
                    <a:solidFill>
                      <a:srgbClr val="000000"/>
                    </a:solidFill>
                    <a:effectLst/>
                    <a:latin typeface="+mn-lt"/>
                    <a:ea typeface="Avenir Roman" charset="0"/>
                    <a:cs typeface="Avenir Roman" charset="0"/>
                    <a:sym typeface="Avenir Roman" charset="0"/>
                  </a:rPr>
                  <a:t>𝐹_𝑚𝑎𝑥</a:t>
                </a:r>
                <a:r>
                  <a:rPr lang="en-AU" sz="1400" kern="1200" dirty="0">
                    <a:solidFill>
                      <a:srgbClr val="000000"/>
                    </a:solidFill>
                    <a:effectLst/>
                    <a:latin typeface="+mn-lt"/>
                    <a:ea typeface="Avenir Roman" charset="0"/>
                    <a:cs typeface="Avenir Roman" charset="0"/>
                    <a:sym typeface="Avenir Roman" charset="0"/>
                  </a:rPr>
                  <a:t>, allowing us to estimate the maximum dipolar magnetic moment.</a:t>
                </a:r>
              </a:p>
              <a:p>
                <a:endParaRPr lang="en-AU" dirty="0"/>
              </a:p>
            </p:txBody>
          </p:sp>
        </mc:Fallback>
      </mc:AlternateContent>
      <p:sp>
        <p:nvSpPr>
          <p:cNvPr id="4" name="Slide Number Placeholder 3"/>
          <p:cNvSpPr>
            <a:spLocks noGrp="1"/>
          </p:cNvSpPr>
          <p:nvPr>
            <p:ph type="sldNum" sz="quarter" idx="10"/>
          </p:nvPr>
        </p:nvSpPr>
        <p:spPr/>
        <p:txBody>
          <a:bodyPr/>
          <a:lstStyle/>
          <a:p>
            <a:fld id="{FDD168D7-8B5D-44E5-BA17-F4D0943FBF6E}" type="slidenum">
              <a:rPr lang="en-AU" smtClean="0"/>
              <a:t>13</a:t>
            </a:fld>
            <a:endParaRPr lang="en-AU"/>
          </a:p>
        </p:txBody>
      </p:sp>
    </p:spTree>
    <p:extLst>
      <p:ext uri="{BB962C8B-B14F-4D97-AF65-F5344CB8AC3E}">
        <p14:creationId xmlns:p14="http://schemas.microsoft.com/office/powerpoint/2010/main" val="429900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All of the equations depend on the parameters of planetary mass, radius and rotation rate. </a:t>
                </a:r>
              </a:p>
            </p:txBody>
          </p:sp>
        </mc:Choice>
        <mc:Fallback xmlns="">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In our calculations we use Olson &amp; </a:t>
                </a:r>
                <a:r>
                  <a:rPr lang="en-AU" sz="1400" kern="1200" dirty="0" err="1">
                    <a:solidFill>
                      <a:srgbClr val="000000"/>
                    </a:solidFill>
                    <a:effectLst/>
                    <a:latin typeface="+mn-lt"/>
                    <a:ea typeface="Avenir Roman" charset="0"/>
                    <a:cs typeface="Avenir Roman" charset="0"/>
                    <a:sym typeface="Avenir Roman" charset="0"/>
                  </a:rPr>
                  <a:t>Christiensen’s</a:t>
                </a:r>
                <a:r>
                  <a:rPr lang="en-AU" sz="1400" kern="1200" dirty="0">
                    <a:solidFill>
                      <a:srgbClr val="000000"/>
                    </a:solidFill>
                    <a:effectLst/>
                    <a:latin typeface="+mn-lt"/>
                    <a:ea typeface="Avenir Roman" charset="0"/>
                    <a:cs typeface="Avenir Roman" charset="0"/>
                    <a:sym typeface="Avenir Roman" charset="0"/>
                  </a:rPr>
                  <a:t> (2006) magnetic moment scaling law:</a:t>
                </a:r>
                <a:r>
                  <a:rPr lang="en-AU" sz="1400" kern="1200" baseline="0" dirty="0">
                    <a:solidFill>
                      <a:srgbClr val="000000"/>
                    </a:solidFill>
                    <a:effectLst/>
                    <a:latin typeface="+mn-lt"/>
                    <a:ea typeface="Avenir Roman" charset="0"/>
                    <a:cs typeface="Avenir Roman" charset="0"/>
                    <a:sym typeface="Avenir Roman" charset="0"/>
                  </a:rPr>
                  <a:t> </a:t>
                </a:r>
                <a:r>
                  <a:rPr lang="en-AU" sz="1400" kern="1200" dirty="0">
                    <a:solidFill>
                      <a:srgbClr val="000000"/>
                    </a:solidFill>
                    <a:effectLst/>
                    <a:latin typeface="+mn-lt"/>
                    <a:ea typeface="Avenir Roman" charset="0"/>
                    <a:cs typeface="Avenir Roman" charset="0"/>
                    <a:sym typeface="Avenir Roman" charset="0"/>
                  </a:rPr>
                  <a:t>where </a:t>
                </a:r>
                <a:r>
                  <a:rPr lang="en-AU" sz="1400" i="0" kern="1200">
                    <a:solidFill>
                      <a:srgbClr val="000000"/>
                    </a:solidFill>
                    <a:effectLst/>
                    <a:latin typeface="+mn-lt"/>
                    <a:ea typeface="Avenir Roman" charset="0"/>
                    <a:cs typeface="Avenir Roman" charset="0"/>
                    <a:sym typeface="Avenir Roman" charset="0"/>
                  </a:rPr>
                  <a:t>ℳ</a:t>
                </a:r>
                <a:r>
                  <a:rPr lang="en-AU" sz="1400" kern="1200" dirty="0">
                    <a:solidFill>
                      <a:srgbClr val="000000"/>
                    </a:solidFill>
                    <a:effectLst/>
                    <a:latin typeface="+mn-lt"/>
                    <a:ea typeface="Avenir Roman" charset="0"/>
                    <a:cs typeface="Avenir Roman" charset="0"/>
                    <a:sym typeface="Avenir Roman" charset="0"/>
                  </a:rPr>
                  <a:t> is the magnetic dipole moment (in Am</a:t>
                </a:r>
                <a:r>
                  <a:rPr lang="en-AU" sz="1400" kern="1200" baseline="30000" dirty="0">
                    <a:solidFill>
                      <a:srgbClr val="000000"/>
                    </a:solidFill>
                    <a:effectLst/>
                    <a:latin typeface="+mn-lt"/>
                    <a:ea typeface="Avenir Roman" charset="0"/>
                    <a:cs typeface="Avenir Roman" charset="0"/>
                    <a:sym typeface="Avenir Roman" charset="0"/>
                  </a:rPr>
                  <a:t>2</a:t>
                </a:r>
                <a:r>
                  <a:rPr lang="en-AU" sz="1400" kern="1200" dirty="0">
                    <a:solidFill>
                      <a:srgbClr val="000000"/>
                    </a:solidFill>
                    <a:effectLst/>
                    <a:latin typeface="+mn-lt"/>
                    <a:ea typeface="Avenir Roman" charset="0"/>
                    <a:cs typeface="Avenir Roman" charset="0"/>
                    <a:sym typeface="Avenir Roman" charset="0"/>
                  </a:rPr>
                  <a:t>), </a:t>
                </a:r>
                <a:r>
                  <a:rPr lang="en-AU" sz="1400" kern="1200" dirty="0" err="1">
                    <a:solidFill>
                      <a:srgbClr val="000000"/>
                    </a:solidFill>
                    <a:effectLst/>
                    <a:latin typeface="+mn-lt"/>
                    <a:ea typeface="Avenir Roman" charset="0"/>
                    <a:cs typeface="Avenir Roman" charset="0"/>
                    <a:sym typeface="Avenir Roman" charset="0"/>
                  </a:rPr>
                  <a:t>r</a:t>
                </a:r>
                <a:r>
                  <a:rPr lang="en-AU" sz="1400" kern="1200" baseline="-25000" dirty="0" err="1">
                    <a:solidFill>
                      <a:srgbClr val="000000"/>
                    </a:solidFill>
                    <a:effectLst/>
                    <a:latin typeface="+mn-lt"/>
                    <a:ea typeface="Avenir Roman" charset="0"/>
                    <a:cs typeface="Avenir Roman" charset="0"/>
                    <a:sym typeface="Avenir Roman" charset="0"/>
                  </a:rPr>
                  <a:t>o</a:t>
                </a:r>
                <a:r>
                  <a:rPr lang="en-AU" sz="1400" kern="1200" dirty="0">
                    <a:solidFill>
                      <a:srgbClr val="000000"/>
                    </a:solidFill>
                    <a:effectLst/>
                    <a:latin typeface="+mn-lt"/>
                    <a:ea typeface="Avenir Roman" charset="0"/>
                    <a:cs typeface="Avenir Roman" charset="0"/>
                    <a:sym typeface="Avenir Roman" charset="0"/>
                  </a:rPr>
                  <a:t> is the planetary core radius, </a:t>
                </a:r>
                <a:r>
                  <a:rPr lang="en-AU" sz="1400" i="0" kern="1200">
                    <a:solidFill>
                      <a:srgbClr val="000000"/>
                    </a:solidFill>
                    <a:effectLst/>
                    <a:latin typeface="+mn-lt"/>
                    <a:ea typeface="Avenir Roman" charset="0"/>
                    <a:cs typeface="Avenir Roman" charset="0"/>
                    <a:sym typeface="Avenir Roman" charset="0"/>
                  </a:rPr>
                  <a:t>𝛾</a:t>
                </a:r>
                <a:r>
                  <a:rPr lang="en-AU" sz="1400" kern="1200" dirty="0">
                    <a:solidFill>
                      <a:srgbClr val="000000"/>
                    </a:solidFill>
                    <a:effectLst/>
                    <a:latin typeface="+mn-lt"/>
                    <a:ea typeface="Avenir Roman" charset="0"/>
                    <a:cs typeface="Avenir Roman" charset="0"/>
                    <a:sym typeface="Avenir Roman" charset="0"/>
                  </a:rPr>
                  <a:t> is a fitting coefficient with a value of 0.1 – 0.2 deduced from numerical simulations, </a:t>
                </a:r>
                <a:r>
                  <a:rPr lang="en-AU" sz="1400" i="0" kern="1200">
                    <a:solidFill>
                      <a:srgbClr val="000000"/>
                    </a:solidFill>
                    <a:effectLst/>
                    <a:latin typeface="+mn-lt"/>
                    <a:ea typeface="Avenir Roman" charset="0"/>
                    <a:cs typeface="Avenir Roman" charset="0"/>
                    <a:sym typeface="Avenir Roman" charset="0"/>
                  </a:rPr>
                  <a:t>𝜌 ̅_0</a:t>
                </a:r>
                <a:r>
                  <a:rPr lang="en-AU" sz="1400" kern="1200" dirty="0">
                    <a:solidFill>
                      <a:srgbClr val="000000"/>
                    </a:solidFill>
                    <a:effectLst/>
                    <a:latin typeface="+mn-lt"/>
                    <a:ea typeface="Avenir Roman" charset="0"/>
                    <a:cs typeface="Avenir Roman" charset="0"/>
                    <a:sym typeface="Avenir Roman" charset="0"/>
                  </a:rPr>
                  <a:t> is the bulk density of the fluid in the outer liquid core, which we have modelled based on Earth’s density models (</a:t>
                </a:r>
                <a:r>
                  <a:rPr lang="en-AU" sz="1400" i="0" kern="1200">
                    <a:solidFill>
                      <a:srgbClr val="000000"/>
                    </a:solidFill>
                    <a:effectLst/>
                    <a:latin typeface="+mn-lt"/>
                    <a:ea typeface="Avenir Roman" charset="0"/>
                    <a:cs typeface="Avenir Roman" charset="0"/>
                    <a:sym typeface="Avenir Roman" charset="0"/>
                  </a:rPr>
                  <a:t>𝜌 ̅_0=11×</a:t>
                </a:r>
                <a:r>
                  <a:rPr lang="en-AU" sz="1400" i="0" kern="1200">
                    <a:solidFill>
                      <a:srgbClr val="000000"/>
                    </a:solidFill>
                    <a:effectLst/>
                    <a:latin typeface="+mn-lt"/>
                    <a:sym typeface="Avenir Roman" charset="0"/>
                  </a:rPr>
                  <a:t>〖</a:t>
                </a:r>
                <a:r>
                  <a:rPr lang="en-AU" sz="1400" i="0" kern="1200">
                    <a:solidFill>
                      <a:srgbClr val="000000"/>
                    </a:solidFill>
                    <a:effectLst/>
                    <a:latin typeface="+mn-lt"/>
                    <a:ea typeface="Avenir Roman" charset="0"/>
                    <a:cs typeface="Avenir Roman" charset="0"/>
                    <a:sym typeface="Avenir Roman" charset="0"/>
                  </a:rPr>
                  <a:t>10〗^6  𝑔𝑚^(−3)</a:t>
                </a:r>
                <a:r>
                  <a:rPr lang="en-AU" sz="1400" kern="1200" dirty="0">
                    <a:solidFill>
                      <a:srgbClr val="000000"/>
                    </a:solidFill>
                    <a:effectLst/>
                    <a:latin typeface="+mn-lt"/>
                    <a:ea typeface="Avenir Roman" charset="0"/>
                    <a:cs typeface="Avenir Roman" charset="0"/>
                    <a:sym typeface="Avenir Roman" charset="0"/>
                  </a:rPr>
                  <a:t>) (</a:t>
                </a:r>
                <a:r>
                  <a:rPr lang="en-AU" sz="1400" kern="1200" dirty="0" err="1">
                    <a:solidFill>
                      <a:srgbClr val="000000"/>
                    </a:solidFill>
                    <a:effectLst/>
                    <a:latin typeface="+mn-lt"/>
                    <a:ea typeface="Avenir Roman" charset="0"/>
                    <a:cs typeface="Avenir Roman" charset="0"/>
                    <a:sym typeface="Avenir Roman" charset="0"/>
                  </a:rPr>
                  <a:t>Litasov</a:t>
                </a:r>
                <a:r>
                  <a:rPr lang="en-AU" sz="1400" kern="1200" dirty="0">
                    <a:solidFill>
                      <a:srgbClr val="000000"/>
                    </a:solidFill>
                    <a:effectLst/>
                    <a:latin typeface="+mn-lt"/>
                    <a:ea typeface="Avenir Roman" charset="0"/>
                    <a:cs typeface="Avenir Roman" charset="0"/>
                    <a:sym typeface="Avenir Roman" charset="0"/>
                  </a:rPr>
                  <a:t> &amp; </a:t>
                </a:r>
                <a:r>
                  <a:rPr lang="en-AU" sz="1400" kern="1200" dirty="0" err="1">
                    <a:solidFill>
                      <a:srgbClr val="000000"/>
                    </a:solidFill>
                    <a:effectLst/>
                    <a:latin typeface="+mn-lt"/>
                    <a:ea typeface="Avenir Roman" charset="0"/>
                    <a:cs typeface="Avenir Roman" charset="0"/>
                    <a:sym typeface="Avenir Roman" charset="0"/>
                  </a:rPr>
                  <a:t>Shatskiy</a:t>
                </a:r>
                <a:r>
                  <a:rPr lang="en-AU" sz="1400" kern="1200" dirty="0">
                    <a:solidFill>
                      <a:srgbClr val="000000"/>
                    </a:solidFill>
                    <a:effectLst/>
                    <a:latin typeface="+mn-lt"/>
                    <a:ea typeface="Avenir Roman" charset="0"/>
                    <a:cs typeface="Avenir Roman" charset="0"/>
                    <a:sym typeface="Avenir Roman" charset="0"/>
                  </a:rPr>
                  <a:t>, 2016), </a:t>
                </a:r>
                <a:r>
                  <a:rPr lang="en-AU" sz="1400" i="0" kern="1200">
                    <a:solidFill>
                      <a:srgbClr val="000000"/>
                    </a:solidFill>
                    <a:effectLst/>
                    <a:latin typeface="+mn-lt"/>
                    <a:ea typeface="Avenir Roman" charset="0"/>
                    <a:cs typeface="Avenir Roman" charset="0"/>
                    <a:sym typeface="Avenir Roman" charset="0"/>
                  </a:rPr>
                  <a:t>𝜇_0</a:t>
                </a:r>
                <a:r>
                  <a:rPr lang="en-AU" sz="1400" kern="1200" dirty="0">
                    <a:solidFill>
                      <a:srgbClr val="000000"/>
                    </a:solidFill>
                    <a:effectLst/>
                    <a:latin typeface="+mn-lt"/>
                    <a:ea typeface="Avenir Roman" charset="0"/>
                    <a:cs typeface="Avenir Roman" charset="0"/>
                    <a:sym typeface="Avenir Roman" charset="0"/>
                  </a:rPr>
                  <a:t> is the magnetic permeability of the vacuum (</a:t>
                </a:r>
                <a:r>
                  <a:rPr lang="en-AU" sz="1400" i="0" kern="1200">
                    <a:solidFill>
                      <a:srgbClr val="000000"/>
                    </a:solidFill>
                    <a:effectLst/>
                    <a:latin typeface="+mn-lt"/>
                    <a:ea typeface="Avenir Roman" charset="0"/>
                    <a:cs typeface="Avenir Roman" charset="0"/>
                    <a:sym typeface="Avenir Roman" charset="0"/>
                  </a:rPr>
                  <a:t>𝜇_0=4𝜋×</a:t>
                </a:r>
                <a:r>
                  <a:rPr lang="en-AU" sz="1400" i="0" kern="1200">
                    <a:solidFill>
                      <a:srgbClr val="000000"/>
                    </a:solidFill>
                    <a:effectLst/>
                    <a:latin typeface="+mn-lt"/>
                    <a:sym typeface="Avenir Roman" charset="0"/>
                  </a:rPr>
                  <a:t>〖</a:t>
                </a:r>
                <a:r>
                  <a:rPr lang="en-AU" sz="1400" i="0" kern="1200">
                    <a:solidFill>
                      <a:srgbClr val="000000"/>
                    </a:solidFill>
                    <a:effectLst/>
                    <a:latin typeface="+mn-lt"/>
                    <a:ea typeface="Avenir Roman" charset="0"/>
                    <a:cs typeface="Avenir Roman" charset="0"/>
                    <a:sym typeface="Avenir Roman" charset="0"/>
                  </a:rPr>
                  <a:t>10〗^(−7) 𝐻/𝑚</a:t>
                </a:r>
                <a:r>
                  <a:rPr lang="en-AU" sz="1400" kern="1200" dirty="0">
                    <a:solidFill>
                      <a:srgbClr val="000000"/>
                    </a:solidFill>
                    <a:effectLst/>
                    <a:latin typeface="+mn-lt"/>
                    <a:ea typeface="Avenir Roman" charset="0"/>
                    <a:cs typeface="Avenir Roman" charset="0"/>
                    <a:sym typeface="Avenir Roman" charset="0"/>
                  </a:rPr>
                  <a:t>), </a:t>
                </a:r>
                <a:r>
                  <a:rPr lang="en-AU" sz="1400" i="1" kern="1200" dirty="0">
                    <a:solidFill>
                      <a:srgbClr val="000000"/>
                    </a:solidFill>
                    <a:effectLst/>
                    <a:latin typeface="+mn-lt"/>
                    <a:ea typeface="Avenir Roman" charset="0"/>
                    <a:cs typeface="Avenir Roman" charset="0"/>
                    <a:sym typeface="Avenir Roman" charset="0"/>
                  </a:rPr>
                  <a:t>F</a:t>
                </a:r>
                <a:r>
                  <a:rPr lang="en-AU" sz="1400" kern="1200" dirty="0">
                    <a:solidFill>
                      <a:srgbClr val="000000"/>
                    </a:solidFill>
                    <a:effectLst/>
                    <a:latin typeface="+mn-lt"/>
                    <a:ea typeface="Avenir Roman" charset="0"/>
                    <a:cs typeface="Avenir Roman" charset="0"/>
                    <a:sym typeface="Avenir Roman" charset="0"/>
                  </a:rPr>
                  <a:t> is the average convective buoyancy flux, and </a:t>
                </a:r>
                <a:r>
                  <a:rPr lang="en-AU" sz="1400" i="1" kern="1200" dirty="0">
                    <a:solidFill>
                      <a:srgbClr val="000000"/>
                    </a:solidFill>
                    <a:effectLst/>
                    <a:latin typeface="+mn-lt"/>
                    <a:ea typeface="Avenir Roman" charset="0"/>
                    <a:cs typeface="Avenir Roman" charset="0"/>
                    <a:sym typeface="Avenir Roman" charset="0"/>
                  </a:rPr>
                  <a:t>D</a:t>
                </a:r>
                <a:r>
                  <a:rPr lang="en-AU" sz="1400" kern="1200" dirty="0">
                    <a:solidFill>
                      <a:srgbClr val="000000"/>
                    </a:solidFill>
                    <a:effectLst/>
                    <a:latin typeface="+mn-lt"/>
                    <a:ea typeface="Avenir Roman" charset="0"/>
                    <a:cs typeface="Avenir Roman" charset="0"/>
                    <a:sym typeface="Avenir Roman" charset="0"/>
                  </a:rPr>
                  <a:t> is the thickness of the outer liquid core where convection occurs.</a:t>
                </a:r>
              </a:p>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  </a:t>
                </a:r>
              </a:p>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One of the parameters defining interior structure that is needed for the Olson &amp; </a:t>
                </a:r>
                <a:r>
                  <a:rPr lang="en-AU" sz="1400" kern="1200" dirty="0" err="1">
                    <a:solidFill>
                      <a:srgbClr val="000000"/>
                    </a:solidFill>
                    <a:effectLst/>
                    <a:latin typeface="+mn-lt"/>
                    <a:ea typeface="Avenir Roman" charset="0"/>
                    <a:cs typeface="Avenir Roman" charset="0"/>
                    <a:sym typeface="Avenir Roman" charset="0"/>
                  </a:rPr>
                  <a:t>Christiensen</a:t>
                </a:r>
                <a:r>
                  <a:rPr lang="en-AU" sz="1400" kern="1200" dirty="0">
                    <a:solidFill>
                      <a:srgbClr val="000000"/>
                    </a:solidFill>
                    <a:effectLst/>
                    <a:latin typeface="+mn-lt"/>
                    <a:ea typeface="Avenir Roman" charset="0"/>
                    <a:cs typeface="Avenir Roman" charset="0"/>
                    <a:sym typeface="Avenir Roman" charset="0"/>
                  </a:rPr>
                  <a:t>’ equation is planetary core radius. Zeng et al. proposed a semi-empirical relationship between core radius fraction, planetary radius, and mass for rocky planets.</a:t>
                </a:r>
              </a:p>
              <a:p>
                <a:pPr marL="0" marR="0" indent="0" algn="l" defTabSz="457200" rtl="0" eaLnBrk="0" fontAlgn="base" latinLnBrk="0" hangingPunct="0">
                  <a:lnSpc>
                    <a:spcPct val="125000"/>
                  </a:lnSpc>
                  <a:spcBef>
                    <a:spcPct val="0"/>
                  </a:spcBef>
                  <a:spcAft>
                    <a:spcPct val="0"/>
                  </a:spcAft>
                  <a:buClrTx/>
                  <a:buSzTx/>
                  <a:buFontTx/>
                  <a:buNone/>
                  <a:tabLst/>
                  <a:defRPr/>
                </a:pPr>
                <a:endParaRPr lang="en-AU" sz="1400" kern="1200" dirty="0">
                  <a:solidFill>
                    <a:srgbClr val="000000"/>
                  </a:solidFill>
                  <a:effectLst/>
                  <a:latin typeface="+mn-lt"/>
                  <a:ea typeface="Avenir Roman" charset="0"/>
                  <a:cs typeface="Avenir Roman"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Another critical parameter in magnetic dipole moment model is the average convective buoyancy flux, and represents the combination of both thermal and chemical convection in the planetary cores. Where D is the thickness of the convection cell based on the </a:t>
                </a:r>
                <a:r>
                  <a:rPr lang="en-AU" sz="1400" kern="1200" dirty="0" err="1">
                    <a:solidFill>
                      <a:srgbClr val="000000"/>
                    </a:solidFill>
                    <a:effectLst/>
                    <a:latin typeface="+mn-lt"/>
                    <a:ea typeface="Avenir Roman" charset="0"/>
                    <a:cs typeface="Avenir Roman" charset="0"/>
                    <a:sym typeface="Avenir Roman" charset="0"/>
                  </a:rPr>
                  <a:t>Heimpel</a:t>
                </a:r>
                <a:r>
                  <a:rPr lang="en-AU" sz="1400" kern="1200" dirty="0">
                    <a:solidFill>
                      <a:srgbClr val="000000"/>
                    </a:solidFill>
                    <a:effectLst/>
                    <a:latin typeface="+mn-lt"/>
                    <a:ea typeface="Avenir Roman" charset="0"/>
                    <a:cs typeface="Avenir Roman" charset="0"/>
                    <a:sym typeface="Avenir Roman" charset="0"/>
                  </a:rPr>
                  <a:t> et al. model. Additionally, Olsen &amp; </a:t>
                </a:r>
                <a:r>
                  <a:rPr lang="en-AU" sz="1400" kern="1200" dirty="0" err="1">
                    <a:solidFill>
                      <a:srgbClr val="000000"/>
                    </a:solidFill>
                    <a:effectLst/>
                    <a:latin typeface="+mn-lt"/>
                    <a:ea typeface="Avenir Roman" charset="0"/>
                    <a:cs typeface="Avenir Roman" charset="0"/>
                    <a:sym typeface="Avenir Roman" charset="0"/>
                  </a:rPr>
                  <a:t>Christiensen</a:t>
                </a:r>
                <a:r>
                  <a:rPr lang="en-AU" sz="1400" kern="1200" dirty="0">
                    <a:solidFill>
                      <a:srgbClr val="000000"/>
                    </a:solidFill>
                    <a:effectLst/>
                    <a:latin typeface="+mn-lt"/>
                    <a:ea typeface="Avenir Roman" charset="0"/>
                    <a:cs typeface="Avenir Roman" charset="0"/>
                    <a:sym typeface="Avenir Roman" charset="0"/>
                  </a:rPr>
                  <a:t> determined that the transition from dipole-dominant to multipolar dynamos occurs in a narrow interval around </a:t>
                </a:r>
                <a:r>
                  <a:rPr lang="en-AU" sz="1400" i="0" kern="1200">
                    <a:solidFill>
                      <a:srgbClr val="000000"/>
                    </a:solidFill>
                    <a:effectLst/>
                    <a:latin typeface="+mn-lt"/>
                    <a:ea typeface="Avenir Roman" charset="0"/>
                    <a:cs typeface="Avenir Roman" charset="0"/>
                    <a:sym typeface="Avenir Roman" charset="0"/>
                  </a:rPr>
                  <a:t>𝑅_(𝑂_𝑙 )≈0.12</a:t>
                </a:r>
                <a:r>
                  <a:rPr lang="en-AU" sz="1400" kern="1200" dirty="0">
                    <a:solidFill>
                      <a:srgbClr val="000000"/>
                    </a:solidFill>
                    <a:effectLst/>
                    <a:latin typeface="+mn-lt"/>
                    <a:ea typeface="Avenir Roman" charset="0"/>
                    <a:cs typeface="Avenir Roman" charset="0"/>
                    <a:sym typeface="Avenir Roman" charset="0"/>
                  </a:rPr>
                  <a:t> for base-heated dynamos. Thus, in our model, we have set </a:t>
                </a:r>
                <a:r>
                  <a:rPr lang="en-AU" sz="1400" i="0" kern="1200">
                    <a:solidFill>
                      <a:srgbClr val="000000"/>
                    </a:solidFill>
                    <a:effectLst/>
                    <a:latin typeface="+mn-lt"/>
                    <a:ea typeface="Avenir Roman" charset="0"/>
                    <a:cs typeface="Avenir Roman" charset="0"/>
                    <a:sym typeface="Avenir Roman" charset="0"/>
                  </a:rPr>
                  <a:t>𝑅_(𝑂_𝑙 )=0.12</a:t>
                </a:r>
                <a:r>
                  <a:rPr lang="en-AU" sz="1400" kern="1200" dirty="0">
                    <a:solidFill>
                      <a:srgbClr val="000000"/>
                    </a:solidFill>
                    <a:effectLst/>
                    <a:latin typeface="+mn-lt"/>
                    <a:ea typeface="Avenir Roman" charset="0"/>
                    <a:cs typeface="Avenir Roman" charset="0"/>
                    <a:sym typeface="Avenir Roman" charset="0"/>
                  </a:rPr>
                  <a:t> to generate </a:t>
                </a:r>
                <a:r>
                  <a:rPr lang="en-AU" sz="1400" i="0" kern="1200">
                    <a:solidFill>
                      <a:srgbClr val="000000"/>
                    </a:solidFill>
                    <a:effectLst/>
                    <a:latin typeface="+mn-lt"/>
                    <a:ea typeface="Avenir Roman" charset="0"/>
                    <a:cs typeface="Avenir Roman" charset="0"/>
                    <a:sym typeface="Avenir Roman" charset="0"/>
                  </a:rPr>
                  <a:t>𝐹_𝑚𝑎𝑥</a:t>
                </a:r>
                <a:r>
                  <a:rPr lang="en-AU" sz="1400" kern="1200" dirty="0">
                    <a:solidFill>
                      <a:srgbClr val="000000"/>
                    </a:solidFill>
                    <a:effectLst/>
                    <a:latin typeface="+mn-lt"/>
                    <a:ea typeface="Avenir Roman" charset="0"/>
                    <a:cs typeface="Avenir Roman" charset="0"/>
                    <a:sym typeface="Avenir Roman" charset="0"/>
                  </a:rPr>
                  <a:t>, allowing us to estimate the maximum dipolar magnetic moment.</a:t>
                </a:r>
              </a:p>
              <a:p>
                <a:endParaRPr lang="en-AU" dirty="0"/>
              </a:p>
            </p:txBody>
          </p:sp>
        </mc:Fallback>
      </mc:AlternateContent>
      <p:sp>
        <p:nvSpPr>
          <p:cNvPr id="4" name="Slide Number Placeholder 3"/>
          <p:cNvSpPr>
            <a:spLocks noGrp="1"/>
          </p:cNvSpPr>
          <p:nvPr>
            <p:ph type="sldNum" sz="quarter" idx="10"/>
          </p:nvPr>
        </p:nvSpPr>
        <p:spPr/>
        <p:txBody>
          <a:bodyPr/>
          <a:lstStyle/>
          <a:p>
            <a:fld id="{FDD168D7-8B5D-44E5-BA17-F4D0943FBF6E}" type="slidenum">
              <a:rPr lang="en-AU" smtClean="0"/>
              <a:t>14</a:t>
            </a:fld>
            <a:endParaRPr lang="en-AU"/>
          </a:p>
        </p:txBody>
      </p:sp>
    </p:spTree>
    <p:extLst>
      <p:ext uri="{BB962C8B-B14F-4D97-AF65-F5344CB8AC3E}">
        <p14:creationId xmlns:p14="http://schemas.microsoft.com/office/powerpoint/2010/main" val="141191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While mass and radius can be determined using RV and transit observations, our estimates of rotation rate depend on whether an exoplanet is tidally locked or non-tidally locked. </a:t>
                </a:r>
              </a:p>
            </p:txBody>
          </p:sp>
        </mc:Choice>
        <mc:Fallback xmlns="">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In our calculations we use Olson &amp; </a:t>
                </a:r>
                <a:r>
                  <a:rPr lang="en-AU" sz="1400" kern="1200" dirty="0" err="1">
                    <a:solidFill>
                      <a:srgbClr val="000000"/>
                    </a:solidFill>
                    <a:effectLst/>
                    <a:latin typeface="+mn-lt"/>
                    <a:ea typeface="Avenir Roman" charset="0"/>
                    <a:cs typeface="Avenir Roman" charset="0"/>
                    <a:sym typeface="Avenir Roman" charset="0"/>
                  </a:rPr>
                  <a:t>Christiensen’s</a:t>
                </a:r>
                <a:r>
                  <a:rPr lang="en-AU" sz="1400" kern="1200" dirty="0">
                    <a:solidFill>
                      <a:srgbClr val="000000"/>
                    </a:solidFill>
                    <a:effectLst/>
                    <a:latin typeface="+mn-lt"/>
                    <a:ea typeface="Avenir Roman" charset="0"/>
                    <a:cs typeface="Avenir Roman" charset="0"/>
                    <a:sym typeface="Avenir Roman" charset="0"/>
                  </a:rPr>
                  <a:t> (2006) magnetic moment scaling law:</a:t>
                </a:r>
                <a:r>
                  <a:rPr lang="en-AU" sz="1400" kern="1200" baseline="0" dirty="0">
                    <a:solidFill>
                      <a:srgbClr val="000000"/>
                    </a:solidFill>
                    <a:effectLst/>
                    <a:latin typeface="+mn-lt"/>
                    <a:ea typeface="Avenir Roman" charset="0"/>
                    <a:cs typeface="Avenir Roman" charset="0"/>
                    <a:sym typeface="Avenir Roman" charset="0"/>
                  </a:rPr>
                  <a:t> </a:t>
                </a:r>
                <a:r>
                  <a:rPr lang="en-AU" sz="1400" kern="1200" dirty="0">
                    <a:solidFill>
                      <a:srgbClr val="000000"/>
                    </a:solidFill>
                    <a:effectLst/>
                    <a:latin typeface="+mn-lt"/>
                    <a:ea typeface="Avenir Roman" charset="0"/>
                    <a:cs typeface="Avenir Roman" charset="0"/>
                    <a:sym typeface="Avenir Roman" charset="0"/>
                  </a:rPr>
                  <a:t>where </a:t>
                </a:r>
                <a:r>
                  <a:rPr lang="en-AU" sz="1400" i="0" kern="1200">
                    <a:solidFill>
                      <a:srgbClr val="000000"/>
                    </a:solidFill>
                    <a:effectLst/>
                    <a:latin typeface="+mn-lt"/>
                    <a:ea typeface="Avenir Roman" charset="0"/>
                    <a:cs typeface="Avenir Roman" charset="0"/>
                    <a:sym typeface="Avenir Roman" charset="0"/>
                  </a:rPr>
                  <a:t>ℳ</a:t>
                </a:r>
                <a:r>
                  <a:rPr lang="en-AU" sz="1400" kern="1200" dirty="0">
                    <a:solidFill>
                      <a:srgbClr val="000000"/>
                    </a:solidFill>
                    <a:effectLst/>
                    <a:latin typeface="+mn-lt"/>
                    <a:ea typeface="Avenir Roman" charset="0"/>
                    <a:cs typeface="Avenir Roman" charset="0"/>
                    <a:sym typeface="Avenir Roman" charset="0"/>
                  </a:rPr>
                  <a:t> is the magnetic dipole moment (in Am</a:t>
                </a:r>
                <a:r>
                  <a:rPr lang="en-AU" sz="1400" kern="1200" baseline="30000" dirty="0">
                    <a:solidFill>
                      <a:srgbClr val="000000"/>
                    </a:solidFill>
                    <a:effectLst/>
                    <a:latin typeface="+mn-lt"/>
                    <a:ea typeface="Avenir Roman" charset="0"/>
                    <a:cs typeface="Avenir Roman" charset="0"/>
                    <a:sym typeface="Avenir Roman" charset="0"/>
                  </a:rPr>
                  <a:t>2</a:t>
                </a:r>
                <a:r>
                  <a:rPr lang="en-AU" sz="1400" kern="1200" dirty="0">
                    <a:solidFill>
                      <a:srgbClr val="000000"/>
                    </a:solidFill>
                    <a:effectLst/>
                    <a:latin typeface="+mn-lt"/>
                    <a:ea typeface="Avenir Roman" charset="0"/>
                    <a:cs typeface="Avenir Roman" charset="0"/>
                    <a:sym typeface="Avenir Roman" charset="0"/>
                  </a:rPr>
                  <a:t>), </a:t>
                </a:r>
                <a:r>
                  <a:rPr lang="en-AU" sz="1400" kern="1200" dirty="0" err="1">
                    <a:solidFill>
                      <a:srgbClr val="000000"/>
                    </a:solidFill>
                    <a:effectLst/>
                    <a:latin typeface="+mn-lt"/>
                    <a:ea typeface="Avenir Roman" charset="0"/>
                    <a:cs typeface="Avenir Roman" charset="0"/>
                    <a:sym typeface="Avenir Roman" charset="0"/>
                  </a:rPr>
                  <a:t>r</a:t>
                </a:r>
                <a:r>
                  <a:rPr lang="en-AU" sz="1400" kern="1200" baseline="-25000" dirty="0" err="1">
                    <a:solidFill>
                      <a:srgbClr val="000000"/>
                    </a:solidFill>
                    <a:effectLst/>
                    <a:latin typeface="+mn-lt"/>
                    <a:ea typeface="Avenir Roman" charset="0"/>
                    <a:cs typeface="Avenir Roman" charset="0"/>
                    <a:sym typeface="Avenir Roman" charset="0"/>
                  </a:rPr>
                  <a:t>o</a:t>
                </a:r>
                <a:r>
                  <a:rPr lang="en-AU" sz="1400" kern="1200" dirty="0">
                    <a:solidFill>
                      <a:srgbClr val="000000"/>
                    </a:solidFill>
                    <a:effectLst/>
                    <a:latin typeface="+mn-lt"/>
                    <a:ea typeface="Avenir Roman" charset="0"/>
                    <a:cs typeface="Avenir Roman" charset="0"/>
                    <a:sym typeface="Avenir Roman" charset="0"/>
                  </a:rPr>
                  <a:t> is the planetary core radius, </a:t>
                </a:r>
                <a:r>
                  <a:rPr lang="en-AU" sz="1400" i="0" kern="1200">
                    <a:solidFill>
                      <a:srgbClr val="000000"/>
                    </a:solidFill>
                    <a:effectLst/>
                    <a:latin typeface="+mn-lt"/>
                    <a:ea typeface="Avenir Roman" charset="0"/>
                    <a:cs typeface="Avenir Roman" charset="0"/>
                    <a:sym typeface="Avenir Roman" charset="0"/>
                  </a:rPr>
                  <a:t>𝛾</a:t>
                </a:r>
                <a:r>
                  <a:rPr lang="en-AU" sz="1400" kern="1200" dirty="0">
                    <a:solidFill>
                      <a:srgbClr val="000000"/>
                    </a:solidFill>
                    <a:effectLst/>
                    <a:latin typeface="+mn-lt"/>
                    <a:ea typeface="Avenir Roman" charset="0"/>
                    <a:cs typeface="Avenir Roman" charset="0"/>
                    <a:sym typeface="Avenir Roman" charset="0"/>
                  </a:rPr>
                  <a:t> is a fitting coefficient with a value of 0.1 – 0.2 deduced from numerical simulations, </a:t>
                </a:r>
                <a:r>
                  <a:rPr lang="en-AU" sz="1400" i="0" kern="1200">
                    <a:solidFill>
                      <a:srgbClr val="000000"/>
                    </a:solidFill>
                    <a:effectLst/>
                    <a:latin typeface="+mn-lt"/>
                    <a:ea typeface="Avenir Roman" charset="0"/>
                    <a:cs typeface="Avenir Roman" charset="0"/>
                    <a:sym typeface="Avenir Roman" charset="0"/>
                  </a:rPr>
                  <a:t>𝜌 ̅_0</a:t>
                </a:r>
                <a:r>
                  <a:rPr lang="en-AU" sz="1400" kern="1200" dirty="0">
                    <a:solidFill>
                      <a:srgbClr val="000000"/>
                    </a:solidFill>
                    <a:effectLst/>
                    <a:latin typeface="+mn-lt"/>
                    <a:ea typeface="Avenir Roman" charset="0"/>
                    <a:cs typeface="Avenir Roman" charset="0"/>
                    <a:sym typeface="Avenir Roman" charset="0"/>
                  </a:rPr>
                  <a:t> is the bulk density of the fluid in the outer liquid core, which we have modelled based on Earth’s density models (</a:t>
                </a:r>
                <a:r>
                  <a:rPr lang="en-AU" sz="1400" i="0" kern="1200">
                    <a:solidFill>
                      <a:srgbClr val="000000"/>
                    </a:solidFill>
                    <a:effectLst/>
                    <a:latin typeface="+mn-lt"/>
                    <a:ea typeface="Avenir Roman" charset="0"/>
                    <a:cs typeface="Avenir Roman" charset="0"/>
                    <a:sym typeface="Avenir Roman" charset="0"/>
                  </a:rPr>
                  <a:t>𝜌 ̅_0=11×</a:t>
                </a:r>
                <a:r>
                  <a:rPr lang="en-AU" sz="1400" i="0" kern="1200">
                    <a:solidFill>
                      <a:srgbClr val="000000"/>
                    </a:solidFill>
                    <a:effectLst/>
                    <a:latin typeface="+mn-lt"/>
                    <a:sym typeface="Avenir Roman" charset="0"/>
                  </a:rPr>
                  <a:t>〖</a:t>
                </a:r>
                <a:r>
                  <a:rPr lang="en-AU" sz="1400" i="0" kern="1200">
                    <a:solidFill>
                      <a:srgbClr val="000000"/>
                    </a:solidFill>
                    <a:effectLst/>
                    <a:latin typeface="+mn-lt"/>
                    <a:ea typeface="Avenir Roman" charset="0"/>
                    <a:cs typeface="Avenir Roman" charset="0"/>
                    <a:sym typeface="Avenir Roman" charset="0"/>
                  </a:rPr>
                  <a:t>10〗^6  𝑔𝑚^(−3)</a:t>
                </a:r>
                <a:r>
                  <a:rPr lang="en-AU" sz="1400" kern="1200" dirty="0">
                    <a:solidFill>
                      <a:srgbClr val="000000"/>
                    </a:solidFill>
                    <a:effectLst/>
                    <a:latin typeface="+mn-lt"/>
                    <a:ea typeface="Avenir Roman" charset="0"/>
                    <a:cs typeface="Avenir Roman" charset="0"/>
                    <a:sym typeface="Avenir Roman" charset="0"/>
                  </a:rPr>
                  <a:t>) (</a:t>
                </a:r>
                <a:r>
                  <a:rPr lang="en-AU" sz="1400" kern="1200" dirty="0" err="1">
                    <a:solidFill>
                      <a:srgbClr val="000000"/>
                    </a:solidFill>
                    <a:effectLst/>
                    <a:latin typeface="+mn-lt"/>
                    <a:ea typeface="Avenir Roman" charset="0"/>
                    <a:cs typeface="Avenir Roman" charset="0"/>
                    <a:sym typeface="Avenir Roman" charset="0"/>
                  </a:rPr>
                  <a:t>Litasov</a:t>
                </a:r>
                <a:r>
                  <a:rPr lang="en-AU" sz="1400" kern="1200" dirty="0">
                    <a:solidFill>
                      <a:srgbClr val="000000"/>
                    </a:solidFill>
                    <a:effectLst/>
                    <a:latin typeface="+mn-lt"/>
                    <a:ea typeface="Avenir Roman" charset="0"/>
                    <a:cs typeface="Avenir Roman" charset="0"/>
                    <a:sym typeface="Avenir Roman" charset="0"/>
                  </a:rPr>
                  <a:t> &amp; </a:t>
                </a:r>
                <a:r>
                  <a:rPr lang="en-AU" sz="1400" kern="1200" dirty="0" err="1">
                    <a:solidFill>
                      <a:srgbClr val="000000"/>
                    </a:solidFill>
                    <a:effectLst/>
                    <a:latin typeface="+mn-lt"/>
                    <a:ea typeface="Avenir Roman" charset="0"/>
                    <a:cs typeface="Avenir Roman" charset="0"/>
                    <a:sym typeface="Avenir Roman" charset="0"/>
                  </a:rPr>
                  <a:t>Shatskiy</a:t>
                </a:r>
                <a:r>
                  <a:rPr lang="en-AU" sz="1400" kern="1200" dirty="0">
                    <a:solidFill>
                      <a:srgbClr val="000000"/>
                    </a:solidFill>
                    <a:effectLst/>
                    <a:latin typeface="+mn-lt"/>
                    <a:ea typeface="Avenir Roman" charset="0"/>
                    <a:cs typeface="Avenir Roman" charset="0"/>
                    <a:sym typeface="Avenir Roman" charset="0"/>
                  </a:rPr>
                  <a:t>, 2016), </a:t>
                </a:r>
                <a:r>
                  <a:rPr lang="en-AU" sz="1400" i="0" kern="1200">
                    <a:solidFill>
                      <a:srgbClr val="000000"/>
                    </a:solidFill>
                    <a:effectLst/>
                    <a:latin typeface="+mn-lt"/>
                    <a:ea typeface="Avenir Roman" charset="0"/>
                    <a:cs typeface="Avenir Roman" charset="0"/>
                    <a:sym typeface="Avenir Roman" charset="0"/>
                  </a:rPr>
                  <a:t>𝜇_0</a:t>
                </a:r>
                <a:r>
                  <a:rPr lang="en-AU" sz="1400" kern="1200" dirty="0">
                    <a:solidFill>
                      <a:srgbClr val="000000"/>
                    </a:solidFill>
                    <a:effectLst/>
                    <a:latin typeface="+mn-lt"/>
                    <a:ea typeface="Avenir Roman" charset="0"/>
                    <a:cs typeface="Avenir Roman" charset="0"/>
                    <a:sym typeface="Avenir Roman" charset="0"/>
                  </a:rPr>
                  <a:t> is the magnetic permeability of the vacuum (</a:t>
                </a:r>
                <a:r>
                  <a:rPr lang="en-AU" sz="1400" i="0" kern="1200">
                    <a:solidFill>
                      <a:srgbClr val="000000"/>
                    </a:solidFill>
                    <a:effectLst/>
                    <a:latin typeface="+mn-lt"/>
                    <a:ea typeface="Avenir Roman" charset="0"/>
                    <a:cs typeface="Avenir Roman" charset="0"/>
                    <a:sym typeface="Avenir Roman" charset="0"/>
                  </a:rPr>
                  <a:t>𝜇_0=4𝜋×</a:t>
                </a:r>
                <a:r>
                  <a:rPr lang="en-AU" sz="1400" i="0" kern="1200">
                    <a:solidFill>
                      <a:srgbClr val="000000"/>
                    </a:solidFill>
                    <a:effectLst/>
                    <a:latin typeface="+mn-lt"/>
                    <a:sym typeface="Avenir Roman" charset="0"/>
                  </a:rPr>
                  <a:t>〖</a:t>
                </a:r>
                <a:r>
                  <a:rPr lang="en-AU" sz="1400" i="0" kern="1200">
                    <a:solidFill>
                      <a:srgbClr val="000000"/>
                    </a:solidFill>
                    <a:effectLst/>
                    <a:latin typeface="+mn-lt"/>
                    <a:ea typeface="Avenir Roman" charset="0"/>
                    <a:cs typeface="Avenir Roman" charset="0"/>
                    <a:sym typeface="Avenir Roman" charset="0"/>
                  </a:rPr>
                  <a:t>10〗^(−7) 𝐻/𝑚</a:t>
                </a:r>
                <a:r>
                  <a:rPr lang="en-AU" sz="1400" kern="1200" dirty="0">
                    <a:solidFill>
                      <a:srgbClr val="000000"/>
                    </a:solidFill>
                    <a:effectLst/>
                    <a:latin typeface="+mn-lt"/>
                    <a:ea typeface="Avenir Roman" charset="0"/>
                    <a:cs typeface="Avenir Roman" charset="0"/>
                    <a:sym typeface="Avenir Roman" charset="0"/>
                  </a:rPr>
                  <a:t>), </a:t>
                </a:r>
                <a:r>
                  <a:rPr lang="en-AU" sz="1400" i="1" kern="1200" dirty="0">
                    <a:solidFill>
                      <a:srgbClr val="000000"/>
                    </a:solidFill>
                    <a:effectLst/>
                    <a:latin typeface="+mn-lt"/>
                    <a:ea typeface="Avenir Roman" charset="0"/>
                    <a:cs typeface="Avenir Roman" charset="0"/>
                    <a:sym typeface="Avenir Roman" charset="0"/>
                  </a:rPr>
                  <a:t>F</a:t>
                </a:r>
                <a:r>
                  <a:rPr lang="en-AU" sz="1400" kern="1200" dirty="0">
                    <a:solidFill>
                      <a:srgbClr val="000000"/>
                    </a:solidFill>
                    <a:effectLst/>
                    <a:latin typeface="+mn-lt"/>
                    <a:ea typeface="Avenir Roman" charset="0"/>
                    <a:cs typeface="Avenir Roman" charset="0"/>
                    <a:sym typeface="Avenir Roman" charset="0"/>
                  </a:rPr>
                  <a:t> is the average convective buoyancy flux, and </a:t>
                </a:r>
                <a:r>
                  <a:rPr lang="en-AU" sz="1400" i="1" kern="1200" dirty="0">
                    <a:solidFill>
                      <a:srgbClr val="000000"/>
                    </a:solidFill>
                    <a:effectLst/>
                    <a:latin typeface="+mn-lt"/>
                    <a:ea typeface="Avenir Roman" charset="0"/>
                    <a:cs typeface="Avenir Roman" charset="0"/>
                    <a:sym typeface="Avenir Roman" charset="0"/>
                  </a:rPr>
                  <a:t>D</a:t>
                </a:r>
                <a:r>
                  <a:rPr lang="en-AU" sz="1400" kern="1200" dirty="0">
                    <a:solidFill>
                      <a:srgbClr val="000000"/>
                    </a:solidFill>
                    <a:effectLst/>
                    <a:latin typeface="+mn-lt"/>
                    <a:ea typeface="Avenir Roman" charset="0"/>
                    <a:cs typeface="Avenir Roman" charset="0"/>
                    <a:sym typeface="Avenir Roman" charset="0"/>
                  </a:rPr>
                  <a:t> is the thickness of the outer liquid core where convection occurs.</a:t>
                </a:r>
              </a:p>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  </a:t>
                </a:r>
              </a:p>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One of the parameters defining interior structure that is needed for the Olson &amp; </a:t>
                </a:r>
                <a:r>
                  <a:rPr lang="en-AU" sz="1400" kern="1200" dirty="0" err="1">
                    <a:solidFill>
                      <a:srgbClr val="000000"/>
                    </a:solidFill>
                    <a:effectLst/>
                    <a:latin typeface="+mn-lt"/>
                    <a:ea typeface="Avenir Roman" charset="0"/>
                    <a:cs typeface="Avenir Roman" charset="0"/>
                    <a:sym typeface="Avenir Roman" charset="0"/>
                  </a:rPr>
                  <a:t>Christiensen</a:t>
                </a:r>
                <a:r>
                  <a:rPr lang="en-AU" sz="1400" kern="1200" dirty="0">
                    <a:solidFill>
                      <a:srgbClr val="000000"/>
                    </a:solidFill>
                    <a:effectLst/>
                    <a:latin typeface="+mn-lt"/>
                    <a:ea typeface="Avenir Roman" charset="0"/>
                    <a:cs typeface="Avenir Roman" charset="0"/>
                    <a:sym typeface="Avenir Roman" charset="0"/>
                  </a:rPr>
                  <a:t>’ equation is planetary core radius. Zeng et al. proposed a semi-empirical relationship between core radius fraction, planetary radius, and mass for rocky planets.</a:t>
                </a:r>
              </a:p>
              <a:p>
                <a:pPr marL="0" marR="0" indent="0" algn="l" defTabSz="457200" rtl="0" eaLnBrk="0" fontAlgn="base" latinLnBrk="0" hangingPunct="0">
                  <a:lnSpc>
                    <a:spcPct val="125000"/>
                  </a:lnSpc>
                  <a:spcBef>
                    <a:spcPct val="0"/>
                  </a:spcBef>
                  <a:spcAft>
                    <a:spcPct val="0"/>
                  </a:spcAft>
                  <a:buClrTx/>
                  <a:buSzTx/>
                  <a:buFontTx/>
                  <a:buNone/>
                  <a:tabLst/>
                  <a:defRPr/>
                </a:pPr>
                <a:endParaRPr lang="en-AU" sz="1400" kern="1200" dirty="0">
                  <a:solidFill>
                    <a:srgbClr val="000000"/>
                  </a:solidFill>
                  <a:effectLst/>
                  <a:latin typeface="+mn-lt"/>
                  <a:ea typeface="Avenir Roman" charset="0"/>
                  <a:cs typeface="Avenir Roman"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Another critical parameter in magnetic dipole moment model is the average convective buoyancy flux, and represents the combination of both thermal and chemical convection in the planetary cores. Where D is the thickness of the convection cell based on the </a:t>
                </a:r>
                <a:r>
                  <a:rPr lang="en-AU" sz="1400" kern="1200" dirty="0" err="1">
                    <a:solidFill>
                      <a:srgbClr val="000000"/>
                    </a:solidFill>
                    <a:effectLst/>
                    <a:latin typeface="+mn-lt"/>
                    <a:ea typeface="Avenir Roman" charset="0"/>
                    <a:cs typeface="Avenir Roman" charset="0"/>
                    <a:sym typeface="Avenir Roman" charset="0"/>
                  </a:rPr>
                  <a:t>Heimpel</a:t>
                </a:r>
                <a:r>
                  <a:rPr lang="en-AU" sz="1400" kern="1200" dirty="0">
                    <a:solidFill>
                      <a:srgbClr val="000000"/>
                    </a:solidFill>
                    <a:effectLst/>
                    <a:latin typeface="+mn-lt"/>
                    <a:ea typeface="Avenir Roman" charset="0"/>
                    <a:cs typeface="Avenir Roman" charset="0"/>
                    <a:sym typeface="Avenir Roman" charset="0"/>
                  </a:rPr>
                  <a:t> et al. model. Additionally, Olsen &amp; </a:t>
                </a:r>
                <a:r>
                  <a:rPr lang="en-AU" sz="1400" kern="1200" dirty="0" err="1">
                    <a:solidFill>
                      <a:srgbClr val="000000"/>
                    </a:solidFill>
                    <a:effectLst/>
                    <a:latin typeface="+mn-lt"/>
                    <a:ea typeface="Avenir Roman" charset="0"/>
                    <a:cs typeface="Avenir Roman" charset="0"/>
                    <a:sym typeface="Avenir Roman" charset="0"/>
                  </a:rPr>
                  <a:t>Christiensen</a:t>
                </a:r>
                <a:r>
                  <a:rPr lang="en-AU" sz="1400" kern="1200" dirty="0">
                    <a:solidFill>
                      <a:srgbClr val="000000"/>
                    </a:solidFill>
                    <a:effectLst/>
                    <a:latin typeface="+mn-lt"/>
                    <a:ea typeface="Avenir Roman" charset="0"/>
                    <a:cs typeface="Avenir Roman" charset="0"/>
                    <a:sym typeface="Avenir Roman" charset="0"/>
                  </a:rPr>
                  <a:t> determined that the transition from dipole-dominant to multipolar dynamos occurs in a narrow interval around </a:t>
                </a:r>
                <a:r>
                  <a:rPr lang="en-AU" sz="1400" i="0" kern="1200">
                    <a:solidFill>
                      <a:srgbClr val="000000"/>
                    </a:solidFill>
                    <a:effectLst/>
                    <a:latin typeface="+mn-lt"/>
                    <a:ea typeface="Avenir Roman" charset="0"/>
                    <a:cs typeface="Avenir Roman" charset="0"/>
                    <a:sym typeface="Avenir Roman" charset="0"/>
                  </a:rPr>
                  <a:t>𝑅_(𝑂_𝑙 )≈0.12</a:t>
                </a:r>
                <a:r>
                  <a:rPr lang="en-AU" sz="1400" kern="1200" dirty="0">
                    <a:solidFill>
                      <a:srgbClr val="000000"/>
                    </a:solidFill>
                    <a:effectLst/>
                    <a:latin typeface="+mn-lt"/>
                    <a:ea typeface="Avenir Roman" charset="0"/>
                    <a:cs typeface="Avenir Roman" charset="0"/>
                    <a:sym typeface="Avenir Roman" charset="0"/>
                  </a:rPr>
                  <a:t> for base-heated dynamos. Thus, in our model, we have set </a:t>
                </a:r>
                <a:r>
                  <a:rPr lang="en-AU" sz="1400" i="0" kern="1200">
                    <a:solidFill>
                      <a:srgbClr val="000000"/>
                    </a:solidFill>
                    <a:effectLst/>
                    <a:latin typeface="+mn-lt"/>
                    <a:ea typeface="Avenir Roman" charset="0"/>
                    <a:cs typeface="Avenir Roman" charset="0"/>
                    <a:sym typeface="Avenir Roman" charset="0"/>
                  </a:rPr>
                  <a:t>𝑅_(𝑂_𝑙 )=0.12</a:t>
                </a:r>
                <a:r>
                  <a:rPr lang="en-AU" sz="1400" kern="1200" dirty="0">
                    <a:solidFill>
                      <a:srgbClr val="000000"/>
                    </a:solidFill>
                    <a:effectLst/>
                    <a:latin typeface="+mn-lt"/>
                    <a:ea typeface="Avenir Roman" charset="0"/>
                    <a:cs typeface="Avenir Roman" charset="0"/>
                    <a:sym typeface="Avenir Roman" charset="0"/>
                  </a:rPr>
                  <a:t> to generate </a:t>
                </a:r>
                <a:r>
                  <a:rPr lang="en-AU" sz="1400" i="0" kern="1200">
                    <a:solidFill>
                      <a:srgbClr val="000000"/>
                    </a:solidFill>
                    <a:effectLst/>
                    <a:latin typeface="+mn-lt"/>
                    <a:ea typeface="Avenir Roman" charset="0"/>
                    <a:cs typeface="Avenir Roman" charset="0"/>
                    <a:sym typeface="Avenir Roman" charset="0"/>
                  </a:rPr>
                  <a:t>𝐹_𝑚𝑎𝑥</a:t>
                </a:r>
                <a:r>
                  <a:rPr lang="en-AU" sz="1400" kern="1200" dirty="0">
                    <a:solidFill>
                      <a:srgbClr val="000000"/>
                    </a:solidFill>
                    <a:effectLst/>
                    <a:latin typeface="+mn-lt"/>
                    <a:ea typeface="Avenir Roman" charset="0"/>
                    <a:cs typeface="Avenir Roman" charset="0"/>
                    <a:sym typeface="Avenir Roman" charset="0"/>
                  </a:rPr>
                  <a:t>, allowing us to estimate the maximum dipolar magnetic moment.</a:t>
                </a:r>
              </a:p>
              <a:p>
                <a:endParaRPr lang="en-AU" dirty="0"/>
              </a:p>
            </p:txBody>
          </p:sp>
        </mc:Fallback>
      </mc:AlternateContent>
      <p:sp>
        <p:nvSpPr>
          <p:cNvPr id="4" name="Slide Number Placeholder 3"/>
          <p:cNvSpPr>
            <a:spLocks noGrp="1"/>
          </p:cNvSpPr>
          <p:nvPr>
            <p:ph type="sldNum" sz="quarter" idx="10"/>
          </p:nvPr>
        </p:nvSpPr>
        <p:spPr/>
        <p:txBody>
          <a:bodyPr/>
          <a:lstStyle/>
          <a:p>
            <a:fld id="{FDD168D7-8B5D-44E5-BA17-F4D0943FBF6E}" type="slidenum">
              <a:rPr lang="en-AU" smtClean="0"/>
              <a:t>15</a:t>
            </a:fld>
            <a:endParaRPr lang="en-AU"/>
          </a:p>
        </p:txBody>
      </p:sp>
    </p:spTree>
    <p:extLst>
      <p:ext uri="{BB962C8B-B14F-4D97-AF65-F5344CB8AC3E}">
        <p14:creationId xmlns:p14="http://schemas.microsoft.com/office/powerpoint/2010/main" val="2007745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err="1">
                    <a:solidFill>
                      <a:schemeClr val="tx1"/>
                    </a:solidFill>
                    <a:effectLst/>
                    <a:latin typeface="+mn-lt"/>
                    <a:ea typeface="+mn-ea"/>
                    <a:cs typeface="+mn-cs"/>
                  </a:rPr>
                  <a:t>Grießmeier’s</a:t>
                </a:r>
                <a:r>
                  <a:rPr lang="en-AU" sz="1200" kern="1200" dirty="0">
                    <a:solidFill>
                      <a:schemeClr val="tx1"/>
                    </a:solidFill>
                    <a:effectLst/>
                    <a:latin typeface="+mn-lt"/>
                    <a:ea typeface="+mn-ea"/>
                    <a:cs typeface="+mn-cs"/>
                  </a:rPr>
                  <a:t> formula was used to calculate the time taken to tidally lock an exoplanet and this value was then compared against the stellar age of the host stars to establish which planets were tidally locked. For the subset of tidally locked exoplanets we assume that the rotation period equals the orbital period. </a:t>
                </a:r>
              </a:p>
            </p:txBody>
          </p:sp>
        </mc:Choice>
        <mc:Fallback xmlns="">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In our calculations we use Olson &amp; </a:t>
                </a:r>
                <a:r>
                  <a:rPr lang="en-AU" sz="1400" kern="1200" dirty="0" err="1">
                    <a:solidFill>
                      <a:srgbClr val="000000"/>
                    </a:solidFill>
                    <a:effectLst/>
                    <a:latin typeface="+mn-lt"/>
                    <a:ea typeface="Avenir Roman" charset="0"/>
                    <a:cs typeface="Avenir Roman" charset="0"/>
                    <a:sym typeface="Avenir Roman" charset="0"/>
                  </a:rPr>
                  <a:t>Christiensen’s</a:t>
                </a:r>
                <a:r>
                  <a:rPr lang="en-AU" sz="1400" kern="1200" dirty="0">
                    <a:solidFill>
                      <a:srgbClr val="000000"/>
                    </a:solidFill>
                    <a:effectLst/>
                    <a:latin typeface="+mn-lt"/>
                    <a:ea typeface="Avenir Roman" charset="0"/>
                    <a:cs typeface="Avenir Roman" charset="0"/>
                    <a:sym typeface="Avenir Roman" charset="0"/>
                  </a:rPr>
                  <a:t> (2006) magnetic moment scaling law:</a:t>
                </a:r>
                <a:r>
                  <a:rPr lang="en-AU" sz="1400" kern="1200" baseline="0" dirty="0">
                    <a:solidFill>
                      <a:srgbClr val="000000"/>
                    </a:solidFill>
                    <a:effectLst/>
                    <a:latin typeface="+mn-lt"/>
                    <a:ea typeface="Avenir Roman" charset="0"/>
                    <a:cs typeface="Avenir Roman" charset="0"/>
                    <a:sym typeface="Avenir Roman" charset="0"/>
                  </a:rPr>
                  <a:t> </a:t>
                </a:r>
                <a:r>
                  <a:rPr lang="en-AU" sz="1400" kern="1200" dirty="0">
                    <a:solidFill>
                      <a:srgbClr val="000000"/>
                    </a:solidFill>
                    <a:effectLst/>
                    <a:latin typeface="+mn-lt"/>
                    <a:ea typeface="Avenir Roman" charset="0"/>
                    <a:cs typeface="Avenir Roman" charset="0"/>
                    <a:sym typeface="Avenir Roman" charset="0"/>
                  </a:rPr>
                  <a:t>where </a:t>
                </a:r>
                <a:r>
                  <a:rPr lang="en-AU" sz="1400" i="0" kern="1200">
                    <a:solidFill>
                      <a:srgbClr val="000000"/>
                    </a:solidFill>
                    <a:effectLst/>
                    <a:latin typeface="+mn-lt"/>
                    <a:ea typeface="Avenir Roman" charset="0"/>
                    <a:cs typeface="Avenir Roman" charset="0"/>
                    <a:sym typeface="Avenir Roman" charset="0"/>
                  </a:rPr>
                  <a:t>ℳ</a:t>
                </a:r>
                <a:r>
                  <a:rPr lang="en-AU" sz="1400" kern="1200" dirty="0">
                    <a:solidFill>
                      <a:srgbClr val="000000"/>
                    </a:solidFill>
                    <a:effectLst/>
                    <a:latin typeface="+mn-lt"/>
                    <a:ea typeface="Avenir Roman" charset="0"/>
                    <a:cs typeface="Avenir Roman" charset="0"/>
                    <a:sym typeface="Avenir Roman" charset="0"/>
                  </a:rPr>
                  <a:t> is the magnetic dipole moment (in Am</a:t>
                </a:r>
                <a:r>
                  <a:rPr lang="en-AU" sz="1400" kern="1200" baseline="30000" dirty="0">
                    <a:solidFill>
                      <a:srgbClr val="000000"/>
                    </a:solidFill>
                    <a:effectLst/>
                    <a:latin typeface="+mn-lt"/>
                    <a:ea typeface="Avenir Roman" charset="0"/>
                    <a:cs typeface="Avenir Roman" charset="0"/>
                    <a:sym typeface="Avenir Roman" charset="0"/>
                  </a:rPr>
                  <a:t>2</a:t>
                </a:r>
                <a:r>
                  <a:rPr lang="en-AU" sz="1400" kern="1200" dirty="0">
                    <a:solidFill>
                      <a:srgbClr val="000000"/>
                    </a:solidFill>
                    <a:effectLst/>
                    <a:latin typeface="+mn-lt"/>
                    <a:ea typeface="Avenir Roman" charset="0"/>
                    <a:cs typeface="Avenir Roman" charset="0"/>
                    <a:sym typeface="Avenir Roman" charset="0"/>
                  </a:rPr>
                  <a:t>), </a:t>
                </a:r>
                <a:r>
                  <a:rPr lang="en-AU" sz="1400" kern="1200" dirty="0" err="1">
                    <a:solidFill>
                      <a:srgbClr val="000000"/>
                    </a:solidFill>
                    <a:effectLst/>
                    <a:latin typeface="+mn-lt"/>
                    <a:ea typeface="Avenir Roman" charset="0"/>
                    <a:cs typeface="Avenir Roman" charset="0"/>
                    <a:sym typeface="Avenir Roman" charset="0"/>
                  </a:rPr>
                  <a:t>r</a:t>
                </a:r>
                <a:r>
                  <a:rPr lang="en-AU" sz="1400" kern="1200" baseline="-25000" dirty="0" err="1">
                    <a:solidFill>
                      <a:srgbClr val="000000"/>
                    </a:solidFill>
                    <a:effectLst/>
                    <a:latin typeface="+mn-lt"/>
                    <a:ea typeface="Avenir Roman" charset="0"/>
                    <a:cs typeface="Avenir Roman" charset="0"/>
                    <a:sym typeface="Avenir Roman" charset="0"/>
                  </a:rPr>
                  <a:t>o</a:t>
                </a:r>
                <a:r>
                  <a:rPr lang="en-AU" sz="1400" kern="1200" dirty="0">
                    <a:solidFill>
                      <a:srgbClr val="000000"/>
                    </a:solidFill>
                    <a:effectLst/>
                    <a:latin typeface="+mn-lt"/>
                    <a:ea typeface="Avenir Roman" charset="0"/>
                    <a:cs typeface="Avenir Roman" charset="0"/>
                    <a:sym typeface="Avenir Roman" charset="0"/>
                  </a:rPr>
                  <a:t> is the planetary core radius, </a:t>
                </a:r>
                <a:r>
                  <a:rPr lang="en-AU" sz="1400" i="0" kern="1200">
                    <a:solidFill>
                      <a:srgbClr val="000000"/>
                    </a:solidFill>
                    <a:effectLst/>
                    <a:latin typeface="+mn-lt"/>
                    <a:ea typeface="Avenir Roman" charset="0"/>
                    <a:cs typeface="Avenir Roman" charset="0"/>
                    <a:sym typeface="Avenir Roman" charset="0"/>
                  </a:rPr>
                  <a:t>𝛾</a:t>
                </a:r>
                <a:r>
                  <a:rPr lang="en-AU" sz="1400" kern="1200" dirty="0">
                    <a:solidFill>
                      <a:srgbClr val="000000"/>
                    </a:solidFill>
                    <a:effectLst/>
                    <a:latin typeface="+mn-lt"/>
                    <a:ea typeface="Avenir Roman" charset="0"/>
                    <a:cs typeface="Avenir Roman" charset="0"/>
                    <a:sym typeface="Avenir Roman" charset="0"/>
                  </a:rPr>
                  <a:t> is a fitting coefficient with a value of 0.1 – 0.2 deduced from numerical simulations, </a:t>
                </a:r>
                <a:r>
                  <a:rPr lang="en-AU" sz="1400" i="0" kern="1200">
                    <a:solidFill>
                      <a:srgbClr val="000000"/>
                    </a:solidFill>
                    <a:effectLst/>
                    <a:latin typeface="+mn-lt"/>
                    <a:ea typeface="Avenir Roman" charset="0"/>
                    <a:cs typeface="Avenir Roman" charset="0"/>
                    <a:sym typeface="Avenir Roman" charset="0"/>
                  </a:rPr>
                  <a:t>𝜌 ̅_0</a:t>
                </a:r>
                <a:r>
                  <a:rPr lang="en-AU" sz="1400" kern="1200" dirty="0">
                    <a:solidFill>
                      <a:srgbClr val="000000"/>
                    </a:solidFill>
                    <a:effectLst/>
                    <a:latin typeface="+mn-lt"/>
                    <a:ea typeface="Avenir Roman" charset="0"/>
                    <a:cs typeface="Avenir Roman" charset="0"/>
                    <a:sym typeface="Avenir Roman" charset="0"/>
                  </a:rPr>
                  <a:t> is the bulk density of the fluid in the outer liquid core, which we have modelled based on Earth’s density models (</a:t>
                </a:r>
                <a:r>
                  <a:rPr lang="en-AU" sz="1400" i="0" kern="1200">
                    <a:solidFill>
                      <a:srgbClr val="000000"/>
                    </a:solidFill>
                    <a:effectLst/>
                    <a:latin typeface="+mn-lt"/>
                    <a:ea typeface="Avenir Roman" charset="0"/>
                    <a:cs typeface="Avenir Roman" charset="0"/>
                    <a:sym typeface="Avenir Roman" charset="0"/>
                  </a:rPr>
                  <a:t>𝜌 ̅_0=11×</a:t>
                </a:r>
                <a:r>
                  <a:rPr lang="en-AU" sz="1400" i="0" kern="1200">
                    <a:solidFill>
                      <a:srgbClr val="000000"/>
                    </a:solidFill>
                    <a:effectLst/>
                    <a:latin typeface="+mn-lt"/>
                    <a:sym typeface="Avenir Roman" charset="0"/>
                  </a:rPr>
                  <a:t>〖</a:t>
                </a:r>
                <a:r>
                  <a:rPr lang="en-AU" sz="1400" i="0" kern="1200">
                    <a:solidFill>
                      <a:srgbClr val="000000"/>
                    </a:solidFill>
                    <a:effectLst/>
                    <a:latin typeface="+mn-lt"/>
                    <a:ea typeface="Avenir Roman" charset="0"/>
                    <a:cs typeface="Avenir Roman" charset="0"/>
                    <a:sym typeface="Avenir Roman" charset="0"/>
                  </a:rPr>
                  <a:t>10〗^6  𝑔𝑚^(−3)</a:t>
                </a:r>
                <a:r>
                  <a:rPr lang="en-AU" sz="1400" kern="1200" dirty="0">
                    <a:solidFill>
                      <a:srgbClr val="000000"/>
                    </a:solidFill>
                    <a:effectLst/>
                    <a:latin typeface="+mn-lt"/>
                    <a:ea typeface="Avenir Roman" charset="0"/>
                    <a:cs typeface="Avenir Roman" charset="0"/>
                    <a:sym typeface="Avenir Roman" charset="0"/>
                  </a:rPr>
                  <a:t>) (</a:t>
                </a:r>
                <a:r>
                  <a:rPr lang="en-AU" sz="1400" kern="1200" dirty="0" err="1">
                    <a:solidFill>
                      <a:srgbClr val="000000"/>
                    </a:solidFill>
                    <a:effectLst/>
                    <a:latin typeface="+mn-lt"/>
                    <a:ea typeface="Avenir Roman" charset="0"/>
                    <a:cs typeface="Avenir Roman" charset="0"/>
                    <a:sym typeface="Avenir Roman" charset="0"/>
                  </a:rPr>
                  <a:t>Litasov</a:t>
                </a:r>
                <a:r>
                  <a:rPr lang="en-AU" sz="1400" kern="1200" dirty="0">
                    <a:solidFill>
                      <a:srgbClr val="000000"/>
                    </a:solidFill>
                    <a:effectLst/>
                    <a:latin typeface="+mn-lt"/>
                    <a:ea typeface="Avenir Roman" charset="0"/>
                    <a:cs typeface="Avenir Roman" charset="0"/>
                    <a:sym typeface="Avenir Roman" charset="0"/>
                  </a:rPr>
                  <a:t> &amp; </a:t>
                </a:r>
                <a:r>
                  <a:rPr lang="en-AU" sz="1400" kern="1200" dirty="0" err="1">
                    <a:solidFill>
                      <a:srgbClr val="000000"/>
                    </a:solidFill>
                    <a:effectLst/>
                    <a:latin typeface="+mn-lt"/>
                    <a:ea typeface="Avenir Roman" charset="0"/>
                    <a:cs typeface="Avenir Roman" charset="0"/>
                    <a:sym typeface="Avenir Roman" charset="0"/>
                  </a:rPr>
                  <a:t>Shatskiy</a:t>
                </a:r>
                <a:r>
                  <a:rPr lang="en-AU" sz="1400" kern="1200" dirty="0">
                    <a:solidFill>
                      <a:srgbClr val="000000"/>
                    </a:solidFill>
                    <a:effectLst/>
                    <a:latin typeface="+mn-lt"/>
                    <a:ea typeface="Avenir Roman" charset="0"/>
                    <a:cs typeface="Avenir Roman" charset="0"/>
                    <a:sym typeface="Avenir Roman" charset="0"/>
                  </a:rPr>
                  <a:t>, 2016), </a:t>
                </a:r>
                <a:r>
                  <a:rPr lang="en-AU" sz="1400" i="0" kern="1200">
                    <a:solidFill>
                      <a:srgbClr val="000000"/>
                    </a:solidFill>
                    <a:effectLst/>
                    <a:latin typeface="+mn-lt"/>
                    <a:ea typeface="Avenir Roman" charset="0"/>
                    <a:cs typeface="Avenir Roman" charset="0"/>
                    <a:sym typeface="Avenir Roman" charset="0"/>
                  </a:rPr>
                  <a:t>𝜇_0</a:t>
                </a:r>
                <a:r>
                  <a:rPr lang="en-AU" sz="1400" kern="1200" dirty="0">
                    <a:solidFill>
                      <a:srgbClr val="000000"/>
                    </a:solidFill>
                    <a:effectLst/>
                    <a:latin typeface="+mn-lt"/>
                    <a:ea typeface="Avenir Roman" charset="0"/>
                    <a:cs typeface="Avenir Roman" charset="0"/>
                    <a:sym typeface="Avenir Roman" charset="0"/>
                  </a:rPr>
                  <a:t> is the magnetic permeability of the vacuum (</a:t>
                </a:r>
                <a:r>
                  <a:rPr lang="en-AU" sz="1400" i="0" kern="1200">
                    <a:solidFill>
                      <a:srgbClr val="000000"/>
                    </a:solidFill>
                    <a:effectLst/>
                    <a:latin typeface="+mn-lt"/>
                    <a:ea typeface="Avenir Roman" charset="0"/>
                    <a:cs typeface="Avenir Roman" charset="0"/>
                    <a:sym typeface="Avenir Roman" charset="0"/>
                  </a:rPr>
                  <a:t>𝜇_0=4𝜋×</a:t>
                </a:r>
                <a:r>
                  <a:rPr lang="en-AU" sz="1400" i="0" kern="1200">
                    <a:solidFill>
                      <a:srgbClr val="000000"/>
                    </a:solidFill>
                    <a:effectLst/>
                    <a:latin typeface="+mn-lt"/>
                    <a:sym typeface="Avenir Roman" charset="0"/>
                  </a:rPr>
                  <a:t>〖</a:t>
                </a:r>
                <a:r>
                  <a:rPr lang="en-AU" sz="1400" i="0" kern="1200">
                    <a:solidFill>
                      <a:srgbClr val="000000"/>
                    </a:solidFill>
                    <a:effectLst/>
                    <a:latin typeface="+mn-lt"/>
                    <a:ea typeface="Avenir Roman" charset="0"/>
                    <a:cs typeface="Avenir Roman" charset="0"/>
                    <a:sym typeface="Avenir Roman" charset="0"/>
                  </a:rPr>
                  <a:t>10〗^(−7) 𝐻/𝑚</a:t>
                </a:r>
                <a:r>
                  <a:rPr lang="en-AU" sz="1400" kern="1200" dirty="0">
                    <a:solidFill>
                      <a:srgbClr val="000000"/>
                    </a:solidFill>
                    <a:effectLst/>
                    <a:latin typeface="+mn-lt"/>
                    <a:ea typeface="Avenir Roman" charset="0"/>
                    <a:cs typeface="Avenir Roman" charset="0"/>
                    <a:sym typeface="Avenir Roman" charset="0"/>
                  </a:rPr>
                  <a:t>), </a:t>
                </a:r>
                <a:r>
                  <a:rPr lang="en-AU" sz="1400" i="1" kern="1200" dirty="0">
                    <a:solidFill>
                      <a:srgbClr val="000000"/>
                    </a:solidFill>
                    <a:effectLst/>
                    <a:latin typeface="+mn-lt"/>
                    <a:ea typeface="Avenir Roman" charset="0"/>
                    <a:cs typeface="Avenir Roman" charset="0"/>
                    <a:sym typeface="Avenir Roman" charset="0"/>
                  </a:rPr>
                  <a:t>F</a:t>
                </a:r>
                <a:r>
                  <a:rPr lang="en-AU" sz="1400" kern="1200" dirty="0">
                    <a:solidFill>
                      <a:srgbClr val="000000"/>
                    </a:solidFill>
                    <a:effectLst/>
                    <a:latin typeface="+mn-lt"/>
                    <a:ea typeface="Avenir Roman" charset="0"/>
                    <a:cs typeface="Avenir Roman" charset="0"/>
                    <a:sym typeface="Avenir Roman" charset="0"/>
                  </a:rPr>
                  <a:t> is the average convective buoyancy flux, and </a:t>
                </a:r>
                <a:r>
                  <a:rPr lang="en-AU" sz="1400" i="1" kern="1200" dirty="0">
                    <a:solidFill>
                      <a:srgbClr val="000000"/>
                    </a:solidFill>
                    <a:effectLst/>
                    <a:latin typeface="+mn-lt"/>
                    <a:ea typeface="Avenir Roman" charset="0"/>
                    <a:cs typeface="Avenir Roman" charset="0"/>
                    <a:sym typeface="Avenir Roman" charset="0"/>
                  </a:rPr>
                  <a:t>D</a:t>
                </a:r>
                <a:r>
                  <a:rPr lang="en-AU" sz="1400" kern="1200" dirty="0">
                    <a:solidFill>
                      <a:srgbClr val="000000"/>
                    </a:solidFill>
                    <a:effectLst/>
                    <a:latin typeface="+mn-lt"/>
                    <a:ea typeface="Avenir Roman" charset="0"/>
                    <a:cs typeface="Avenir Roman" charset="0"/>
                    <a:sym typeface="Avenir Roman" charset="0"/>
                  </a:rPr>
                  <a:t> is the thickness of the outer liquid core where convection occurs.</a:t>
                </a:r>
              </a:p>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  </a:t>
                </a:r>
              </a:p>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One of the parameters defining interior structure that is needed for the Olson &amp; </a:t>
                </a:r>
                <a:r>
                  <a:rPr lang="en-AU" sz="1400" kern="1200" dirty="0" err="1">
                    <a:solidFill>
                      <a:srgbClr val="000000"/>
                    </a:solidFill>
                    <a:effectLst/>
                    <a:latin typeface="+mn-lt"/>
                    <a:ea typeface="Avenir Roman" charset="0"/>
                    <a:cs typeface="Avenir Roman" charset="0"/>
                    <a:sym typeface="Avenir Roman" charset="0"/>
                  </a:rPr>
                  <a:t>Christiensen</a:t>
                </a:r>
                <a:r>
                  <a:rPr lang="en-AU" sz="1400" kern="1200" dirty="0">
                    <a:solidFill>
                      <a:srgbClr val="000000"/>
                    </a:solidFill>
                    <a:effectLst/>
                    <a:latin typeface="+mn-lt"/>
                    <a:ea typeface="Avenir Roman" charset="0"/>
                    <a:cs typeface="Avenir Roman" charset="0"/>
                    <a:sym typeface="Avenir Roman" charset="0"/>
                  </a:rPr>
                  <a:t>’ equation is planetary core radius. Zeng et al. proposed a semi-empirical relationship between core radius fraction, planetary radius, and mass for rocky planets.</a:t>
                </a:r>
              </a:p>
              <a:p>
                <a:pPr marL="0" marR="0" indent="0" algn="l" defTabSz="457200" rtl="0" eaLnBrk="0" fontAlgn="base" latinLnBrk="0" hangingPunct="0">
                  <a:lnSpc>
                    <a:spcPct val="125000"/>
                  </a:lnSpc>
                  <a:spcBef>
                    <a:spcPct val="0"/>
                  </a:spcBef>
                  <a:spcAft>
                    <a:spcPct val="0"/>
                  </a:spcAft>
                  <a:buClrTx/>
                  <a:buSzTx/>
                  <a:buFontTx/>
                  <a:buNone/>
                  <a:tabLst/>
                  <a:defRPr/>
                </a:pPr>
                <a:endParaRPr lang="en-AU" sz="1400" kern="1200" dirty="0">
                  <a:solidFill>
                    <a:srgbClr val="000000"/>
                  </a:solidFill>
                  <a:effectLst/>
                  <a:latin typeface="+mn-lt"/>
                  <a:ea typeface="Avenir Roman" charset="0"/>
                  <a:cs typeface="Avenir Roman"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Another critical parameter in magnetic dipole moment model is the average convective buoyancy flux, and represents the combination of both thermal and chemical convection in the planetary cores. Where D is the thickness of the convection cell based on the </a:t>
                </a:r>
                <a:r>
                  <a:rPr lang="en-AU" sz="1400" kern="1200" dirty="0" err="1">
                    <a:solidFill>
                      <a:srgbClr val="000000"/>
                    </a:solidFill>
                    <a:effectLst/>
                    <a:latin typeface="+mn-lt"/>
                    <a:ea typeface="Avenir Roman" charset="0"/>
                    <a:cs typeface="Avenir Roman" charset="0"/>
                    <a:sym typeface="Avenir Roman" charset="0"/>
                  </a:rPr>
                  <a:t>Heimpel</a:t>
                </a:r>
                <a:r>
                  <a:rPr lang="en-AU" sz="1400" kern="1200" dirty="0">
                    <a:solidFill>
                      <a:srgbClr val="000000"/>
                    </a:solidFill>
                    <a:effectLst/>
                    <a:latin typeface="+mn-lt"/>
                    <a:ea typeface="Avenir Roman" charset="0"/>
                    <a:cs typeface="Avenir Roman" charset="0"/>
                    <a:sym typeface="Avenir Roman" charset="0"/>
                  </a:rPr>
                  <a:t> et al. model. Additionally, Olsen &amp; </a:t>
                </a:r>
                <a:r>
                  <a:rPr lang="en-AU" sz="1400" kern="1200" dirty="0" err="1">
                    <a:solidFill>
                      <a:srgbClr val="000000"/>
                    </a:solidFill>
                    <a:effectLst/>
                    <a:latin typeface="+mn-lt"/>
                    <a:ea typeface="Avenir Roman" charset="0"/>
                    <a:cs typeface="Avenir Roman" charset="0"/>
                    <a:sym typeface="Avenir Roman" charset="0"/>
                  </a:rPr>
                  <a:t>Christiensen</a:t>
                </a:r>
                <a:r>
                  <a:rPr lang="en-AU" sz="1400" kern="1200" dirty="0">
                    <a:solidFill>
                      <a:srgbClr val="000000"/>
                    </a:solidFill>
                    <a:effectLst/>
                    <a:latin typeface="+mn-lt"/>
                    <a:ea typeface="Avenir Roman" charset="0"/>
                    <a:cs typeface="Avenir Roman" charset="0"/>
                    <a:sym typeface="Avenir Roman" charset="0"/>
                  </a:rPr>
                  <a:t> determined that the transition from dipole-dominant to multipolar dynamos occurs in a narrow interval around </a:t>
                </a:r>
                <a:r>
                  <a:rPr lang="en-AU" sz="1400" i="0" kern="1200">
                    <a:solidFill>
                      <a:srgbClr val="000000"/>
                    </a:solidFill>
                    <a:effectLst/>
                    <a:latin typeface="+mn-lt"/>
                    <a:ea typeface="Avenir Roman" charset="0"/>
                    <a:cs typeface="Avenir Roman" charset="0"/>
                    <a:sym typeface="Avenir Roman" charset="0"/>
                  </a:rPr>
                  <a:t>𝑅_(𝑂_𝑙 )≈0.12</a:t>
                </a:r>
                <a:r>
                  <a:rPr lang="en-AU" sz="1400" kern="1200" dirty="0">
                    <a:solidFill>
                      <a:srgbClr val="000000"/>
                    </a:solidFill>
                    <a:effectLst/>
                    <a:latin typeface="+mn-lt"/>
                    <a:ea typeface="Avenir Roman" charset="0"/>
                    <a:cs typeface="Avenir Roman" charset="0"/>
                    <a:sym typeface="Avenir Roman" charset="0"/>
                  </a:rPr>
                  <a:t> for base-heated dynamos. Thus, in our model, we have set </a:t>
                </a:r>
                <a:r>
                  <a:rPr lang="en-AU" sz="1400" i="0" kern="1200">
                    <a:solidFill>
                      <a:srgbClr val="000000"/>
                    </a:solidFill>
                    <a:effectLst/>
                    <a:latin typeface="+mn-lt"/>
                    <a:ea typeface="Avenir Roman" charset="0"/>
                    <a:cs typeface="Avenir Roman" charset="0"/>
                    <a:sym typeface="Avenir Roman" charset="0"/>
                  </a:rPr>
                  <a:t>𝑅_(𝑂_𝑙 )=0.12</a:t>
                </a:r>
                <a:r>
                  <a:rPr lang="en-AU" sz="1400" kern="1200" dirty="0">
                    <a:solidFill>
                      <a:srgbClr val="000000"/>
                    </a:solidFill>
                    <a:effectLst/>
                    <a:latin typeface="+mn-lt"/>
                    <a:ea typeface="Avenir Roman" charset="0"/>
                    <a:cs typeface="Avenir Roman" charset="0"/>
                    <a:sym typeface="Avenir Roman" charset="0"/>
                  </a:rPr>
                  <a:t> to generate </a:t>
                </a:r>
                <a:r>
                  <a:rPr lang="en-AU" sz="1400" i="0" kern="1200">
                    <a:solidFill>
                      <a:srgbClr val="000000"/>
                    </a:solidFill>
                    <a:effectLst/>
                    <a:latin typeface="+mn-lt"/>
                    <a:ea typeface="Avenir Roman" charset="0"/>
                    <a:cs typeface="Avenir Roman" charset="0"/>
                    <a:sym typeface="Avenir Roman" charset="0"/>
                  </a:rPr>
                  <a:t>𝐹_𝑚𝑎𝑥</a:t>
                </a:r>
                <a:r>
                  <a:rPr lang="en-AU" sz="1400" kern="1200" dirty="0">
                    <a:solidFill>
                      <a:srgbClr val="000000"/>
                    </a:solidFill>
                    <a:effectLst/>
                    <a:latin typeface="+mn-lt"/>
                    <a:ea typeface="Avenir Roman" charset="0"/>
                    <a:cs typeface="Avenir Roman" charset="0"/>
                    <a:sym typeface="Avenir Roman" charset="0"/>
                  </a:rPr>
                  <a:t>, allowing us to estimate the maximum dipolar magnetic moment.</a:t>
                </a:r>
              </a:p>
              <a:p>
                <a:endParaRPr lang="en-AU" dirty="0"/>
              </a:p>
            </p:txBody>
          </p:sp>
        </mc:Fallback>
      </mc:AlternateContent>
      <p:sp>
        <p:nvSpPr>
          <p:cNvPr id="4" name="Slide Number Placeholder 3"/>
          <p:cNvSpPr>
            <a:spLocks noGrp="1"/>
          </p:cNvSpPr>
          <p:nvPr>
            <p:ph type="sldNum" sz="quarter" idx="10"/>
          </p:nvPr>
        </p:nvSpPr>
        <p:spPr/>
        <p:txBody>
          <a:bodyPr/>
          <a:lstStyle/>
          <a:p>
            <a:fld id="{FDD168D7-8B5D-44E5-BA17-F4D0943FBF6E}" type="slidenum">
              <a:rPr lang="en-AU" smtClean="0"/>
              <a:t>16</a:t>
            </a:fld>
            <a:endParaRPr lang="en-AU"/>
          </a:p>
        </p:txBody>
      </p:sp>
    </p:spTree>
    <p:extLst>
      <p:ext uri="{BB962C8B-B14F-4D97-AF65-F5344CB8AC3E}">
        <p14:creationId xmlns:p14="http://schemas.microsoft.com/office/powerpoint/2010/main" val="1458883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Since we do not have the planetary rotation rates for non-tidally locked exoplanets, we examine the rotation rate of 43 solar system objects including planets, moons, dwarf planets, Kuiper belt objects and main-belt asteroids. Their distribution is characterised by an average rotation rate of 2.5 ± 1.5 </a:t>
                </a:r>
                <a:r>
                  <a:rPr lang="en-AU" sz="1200" kern="1200" dirty="0" err="1">
                    <a:solidFill>
                      <a:schemeClr val="tx1"/>
                    </a:solidFill>
                    <a:effectLst/>
                    <a:latin typeface="+mn-lt"/>
                    <a:ea typeface="+mn-ea"/>
                    <a:cs typeface="+mn-cs"/>
                  </a:rPr>
                  <a:t>Ω</a:t>
                </a:r>
                <a:r>
                  <a:rPr lang="en-AU" sz="1200" kern="1200" dirty="0">
                    <a:solidFill>
                      <a:schemeClr val="tx1"/>
                    </a:solidFill>
                    <a:effectLst/>
                    <a:latin typeface="+mn-lt"/>
                    <a:ea typeface="+mn-ea"/>
                    <a:cs typeface="+mn-cs"/>
                  </a:rPr>
                  <a:t>⊕. </a:t>
                </a:r>
              </a:p>
            </p:txBody>
          </p:sp>
        </mc:Choice>
        <mc:Fallback xmlns="">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AU" sz="1200" kern="1200" dirty="0">
                    <a:solidFill>
                      <a:srgbClr val="000000"/>
                    </a:solidFill>
                    <a:effectLst/>
                    <a:latin typeface="Avenir Roman" charset="0"/>
                    <a:ea typeface="Avenir Roman" charset="0"/>
                    <a:cs typeface="Avenir Roman" charset="0"/>
                    <a:sym typeface="Avenir Roman" charset="0"/>
                  </a:rPr>
                  <a:t>Since we do not have the planetary rotation rates for all of the exoplanets currently detected, we examined the rotation periods of 70 solar system objects including planets, dwarf planets, their moons, Kuiper belt objects and main-belt asteroids. An analysis of the data plotted in this figure determined a mean rotation period of </a:t>
                </a:r>
                <a:r>
                  <a:rPr lang="en-AU" sz="1200" i="0" kern="1200">
                    <a:solidFill>
                      <a:srgbClr val="000000"/>
                    </a:solidFill>
                    <a:effectLst/>
                    <a:latin typeface="Cambria Math"/>
                    <a:ea typeface="Avenir Roman" charset="0"/>
                    <a:cs typeface="Avenir Roman" charset="0"/>
                    <a:sym typeface="Avenir Roman" charset="0"/>
                  </a:rPr>
                  <a:t>0.7±2</a:t>
                </a:r>
                <a:r>
                  <a:rPr lang="en-AU" sz="1200" kern="1200" dirty="0">
                    <a:solidFill>
                      <a:srgbClr val="000000"/>
                    </a:solidFill>
                    <a:effectLst/>
                    <a:latin typeface="Avenir Roman" charset="0"/>
                    <a:ea typeface="Avenir Roman" charset="0"/>
                    <a:cs typeface="Avenir Roman" charset="0"/>
                    <a:sym typeface="Avenir Roman" charset="0"/>
                  </a:rPr>
                  <a:t> days, which converts to a rotation rate of </a:t>
                </a:r>
                <a:r>
                  <a:rPr lang="en-AU" sz="1200" i="0" kern="1200">
                    <a:solidFill>
                      <a:srgbClr val="000000"/>
                    </a:solidFill>
                    <a:effectLst/>
                    <a:latin typeface="Cambria Math"/>
                    <a:ea typeface="Avenir Roman" charset="0"/>
                    <a:cs typeface="Avenir Roman" charset="0"/>
                    <a:sym typeface="Avenir Roman" charset="0"/>
                  </a:rPr>
                  <a:t>~1.4±0.5 Ω</a:t>
                </a:r>
                <a:r>
                  <a:rPr lang="en-AU" sz="1200" i="0" kern="1200">
                    <a:solidFill>
                      <a:srgbClr val="000000"/>
                    </a:solidFill>
                    <a:effectLst/>
                    <a:latin typeface="Cambria Math" panose="02040503050406030204" pitchFamily="18" charset="0"/>
                    <a:ea typeface="Avenir Roman" charset="0"/>
                    <a:cs typeface="Avenir Roman" charset="0"/>
                    <a:sym typeface="Avenir Roman" charset="0"/>
                  </a:rPr>
                  <a:t>_</a:t>
                </a:r>
                <a:r>
                  <a:rPr lang="en-AU" sz="1200" i="0" kern="1200">
                    <a:solidFill>
                      <a:srgbClr val="000000"/>
                    </a:solidFill>
                    <a:effectLst/>
                    <a:latin typeface="Cambria Math"/>
                    <a:ea typeface="Avenir Roman" charset="0"/>
                    <a:cs typeface="Avenir Roman" charset="0"/>
                    <a:sym typeface="Avenir Roman" charset="0"/>
                  </a:rPr>
                  <a:t>⊕</a:t>
                </a:r>
                <a:r>
                  <a:rPr lang="en-AU" sz="1200" kern="1200" dirty="0">
                    <a:solidFill>
                      <a:srgbClr val="000000"/>
                    </a:solidFill>
                    <a:effectLst/>
                    <a:latin typeface="Avenir Roman" charset="0"/>
                    <a:ea typeface="Avenir Roman" charset="0"/>
                    <a:cs typeface="Avenir Roman" charset="0"/>
                    <a:sym typeface="Avenir Roman" charset="0"/>
                  </a:rPr>
                  <a:t>.</a:t>
                </a:r>
              </a:p>
            </p:txBody>
          </p:sp>
        </mc:Fallback>
      </mc:AlternateContent>
      <p:sp>
        <p:nvSpPr>
          <p:cNvPr id="4" name="Slide Number Placeholder 3"/>
          <p:cNvSpPr>
            <a:spLocks noGrp="1"/>
          </p:cNvSpPr>
          <p:nvPr>
            <p:ph type="sldNum" sz="quarter" idx="10"/>
          </p:nvPr>
        </p:nvSpPr>
        <p:spPr/>
        <p:txBody>
          <a:bodyPr/>
          <a:lstStyle/>
          <a:p>
            <a:fld id="{FDD168D7-8B5D-44E5-BA17-F4D0943FBF6E}" type="slidenum">
              <a:rPr lang="en-AU" smtClean="0"/>
              <a:t>17</a:t>
            </a:fld>
            <a:endParaRPr lang="en-AU"/>
          </a:p>
        </p:txBody>
      </p:sp>
    </p:spTree>
    <p:extLst>
      <p:ext uri="{BB962C8B-B14F-4D97-AF65-F5344CB8AC3E}">
        <p14:creationId xmlns:p14="http://schemas.microsoft.com/office/powerpoint/2010/main" val="4233980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Finally, before applying the model, we compile a database of rocky planets using the NASA composite exoplanet archive in conjunction with the higher precision radii of Kepler planets given in Fulton &amp; </a:t>
            </a:r>
            <a:r>
              <a:rPr lang="en-AU" sz="1200" kern="1200" dirty="0" err="1">
                <a:solidFill>
                  <a:schemeClr val="tx1"/>
                </a:solidFill>
                <a:effectLst/>
                <a:latin typeface="+mn-lt"/>
                <a:ea typeface="+mn-ea"/>
                <a:cs typeface="+mn-cs"/>
              </a:rPr>
              <a:t>Petigura</a:t>
            </a:r>
            <a:r>
              <a:rPr lang="en-AU" sz="1200" kern="1200" dirty="0">
                <a:solidFill>
                  <a:schemeClr val="tx1"/>
                </a:solidFill>
                <a:effectLst/>
                <a:latin typeface="+mn-lt"/>
                <a:ea typeface="+mn-ea"/>
                <a:cs typeface="+mn-cs"/>
              </a:rPr>
              <a:t>. Unknown masses or radii and their associated uncertainties are estimated using Chen &amp; Kipping M–R relationship for terrestrial planets. Following the Chen &amp; Kipping definition of the boundary between terrestrial and Jovian planets, we restrict our sample to exoplanets with radii less than 1.23 R</a:t>
            </a:r>
            <a:r>
              <a:rPr lang="en-AU" sz="1200" kern="1200" baseline="-25000" dirty="0">
                <a:solidFill>
                  <a:schemeClr val="tx1"/>
                </a:solidFill>
                <a:effectLst/>
                <a:latin typeface="+mn-lt"/>
                <a:ea typeface="+mn-ea"/>
                <a:cs typeface="+mn-cs"/>
              </a:rPr>
              <a:t>⊕</a:t>
            </a:r>
            <a:r>
              <a:rPr lang="en-AU" sz="1200" kern="1200" dirty="0">
                <a:solidFill>
                  <a:schemeClr val="tx1"/>
                </a:solidFill>
                <a:effectLst/>
                <a:latin typeface="+mn-lt"/>
                <a:ea typeface="+mn-ea"/>
                <a:cs typeface="+mn-cs"/>
              </a:rPr>
              <a:t>, which corresponds to ∼ 2 M</a:t>
            </a:r>
            <a:r>
              <a:rPr lang="en-AU" sz="1200" kern="1200" baseline="-25000" dirty="0">
                <a:solidFill>
                  <a:schemeClr val="tx1"/>
                </a:solidFill>
                <a:effectLst/>
                <a:latin typeface="+mn-lt"/>
                <a:ea typeface="+mn-ea"/>
                <a:cs typeface="+mn-cs"/>
              </a:rPr>
              <a:t>⊕</a:t>
            </a:r>
            <a:r>
              <a:rPr lang="en-AU" sz="1200" kern="1200" dirty="0">
                <a:solidFill>
                  <a:schemeClr val="tx1"/>
                </a:solidFill>
                <a:effectLst/>
                <a:latin typeface="+mn-lt"/>
                <a:ea typeface="+mn-ea"/>
                <a:cs typeface="+mn-cs"/>
              </a:rPr>
              <a:t> and agrees with the </a:t>
            </a:r>
            <a:r>
              <a:rPr lang="en-AU" sz="1200" kern="1200" dirty="0" err="1">
                <a:solidFill>
                  <a:schemeClr val="tx1"/>
                </a:solidFill>
                <a:effectLst/>
                <a:latin typeface="+mn-lt"/>
                <a:ea typeface="+mn-ea"/>
                <a:cs typeface="+mn-cs"/>
              </a:rPr>
              <a:t>Gaidos’s</a:t>
            </a:r>
            <a:r>
              <a:rPr lang="en-AU" sz="1200" kern="1200" dirty="0">
                <a:solidFill>
                  <a:schemeClr val="tx1"/>
                </a:solidFill>
                <a:effectLst/>
                <a:latin typeface="+mn-lt"/>
                <a:ea typeface="+mn-ea"/>
                <a:cs typeface="+mn-cs"/>
              </a:rPr>
              <a:t> prediction that rocky planets with mass &gt; 2.5 M</a:t>
            </a:r>
            <a:r>
              <a:rPr lang="en-AU" sz="1200" kern="1200" baseline="-25000" dirty="0">
                <a:solidFill>
                  <a:schemeClr val="tx1"/>
                </a:solidFill>
                <a:effectLst/>
                <a:latin typeface="+mn-lt"/>
                <a:ea typeface="+mn-ea"/>
                <a:cs typeface="+mn-cs"/>
              </a:rPr>
              <a:t>⊕</a:t>
            </a:r>
            <a:r>
              <a:rPr lang="en-AU" sz="1200" kern="1200" dirty="0">
                <a:solidFill>
                  <a:schemeClr val="tx1"/>
                </a:solidFill>
                <a:effectLst/>
                <a:latin typeface="+mn-lt"/>
                <a:ea typeface="+mn-ea"/>
                <a:cs typeface="+mn-cs"/>
              </a:rPr>
              <a:t> will not develop inner cores and hence will not be able to sustain a magnetic field. </a:t>
            </a:r>
          </a:p>
        </p:txBody>
      </p:sp>
      <p:sp>
        <p:nvSpPr>
          <p:cNvPr id="4" name="Slide Number Placeholder 3"/>
          <p:cNvSpPr>
            <a:spLocks noGrp="1"/>
          </p:cNvSpPr>
          <p:nvPr>
            <p:ph type="sldNum" sz="quarter" idx="10"/>
          </p:nvPr>
        </p:nvSpPr>
        <p:spPr/>
        <p:txBody>
          <a:bodyPr/>
          <a:lstStyle/>
          <a:p>
            <a:fld id="{FDD168D7-8B5D-44E5-BA17-F4D0943FBF6E}" type="slidenum">
              <a:rPr lang="en-AU" smtClean="0"/>
              <a:t>18</a:t>
            </a:fld>
            <a:endParaRPr lang="en-AU"/>
          </a:p>
        </p:txBody>
      </p:sp>
    </p:spTree>
    <p:extLst>
      <p:ext uri="{BB962C8B-B14F-4D97-AF65-F5344CB8AC3E}">
        <p14:creationId xmlns:p14="http://schemas.microsoft.com/office/powerpoint/2010/main" val="1821479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Taking these constraints into account, our sample is compiled of 496 rocky exoplanets (490 tidally locked), including 9 exoplanets located in the CHZ (8 tidally locked). </a:t>
            </a:r>
          </a:p>
        </p:txBody>
      </p:sp>
      <p:sp>
        <p:nvSpPr>
          <p:cNvPr id="4" name="Slide Number Placeholder 3"/>
          <p:cNvSpPr>
            <a:spLocks noGrp="1"/>
          </p:cNvSpPr>
          <p:nvPr>
            <p:ph type="sldNum" sz="quarter" idx="10"/>
          </p:nvPr>
        </p:nvSpPr>
        <p:spPr/>
        <p:txBody>
          <a:bodyPr/>
          <a:lstStyle/>
          <a:p>
            <a:fld id="{FDD168D7-8B5D-44E5-BA17-F4D0943FBF6E}" type="slidenum">
              <a:rPr lang="en-AU" smtClean="0"/>
              <a:t>19</a:t>
            </a:fld>
            <a:endParaRPr lang="en-AU"/>
          </a:p>
        </p:txBody>
      </p:sp>
    </p:spTree>
    <p:extLst>
      <p:ext uri="{BB962C8B-B14F-4D97-AF65-F5344CB8AC3E}">
        <p14:creationId xmlns:p14="http://schemas.microsoft.com/office/powerpoint/2010/main" val="749928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particular project was completed with the help of 2 of my supervisors and money from the Australian government and research school of astronomy and astrophysics. </a:t>
            </a:r>
          </a:p>
        </p:txBody>
      </p:sp>
      <p:sp>
        <p:nvSpPr>
          <p:cNvPr id="4" name="Slide Number Placeholder 3"/>
          <p:cNvSpPr>
            <a:spLocks noGrp="1"/>
          </p:cNvSpPr>
          <p:nvPr>
            <p:ph type="sldNum" sz="quarter" idx="10"/>
          </p:nvPr>
        </p:nvSpPr>
        <p:spPr/>
        <p:txBody>
          <a:bodyPr/>
          <a:lstStyle/>
          <a:p>
            <a:fld id="{FDD168D7-8B5D-44E5-BA17-F4D0943FBF6E}" type="slidenum">
              <a:rPr lang="en-AU" smtClean="0"/>
              <a:t>2</a:t>
            </a:fld>
            <a:endParaRPr lang="en-AU"/>
          </a:p>
        </p:txBody>
      </p:sp>
    </p:spTree>
    <p:extLst>
      <p:ext uri="{BB962C8B-B14F-4D97-AF65-F5344CB8AC3E}">
        <p14:creationId xmlns:p14="http://schemas.microsoft.com/office/powerpoint/2010/main" val="3867505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The median maximum magnetic dipole moments for all confirmed rocky exoplanets from our sample are plotted in this figure. Broad observations we can see that exoplanets with larger core radii have larger </a:t>
                </a:r>
                <a:r>
                  <a:rPr lang="en-AU" sz="1200" kern="1200" dirty="0" err="1">
                    <a:solidFill>
                      <a:schemeClr val="tx1"/>
                    </a:solidFill>
                    <a:effectLst/>
                    <a:latin typeface="+mn-lt"/>
                    <a:ea typeface="+mn-ea"/>
                    <a:cs typeface="+mn-cs"/>
                  </a:rPr>
                  <a:t>Mmax</a:t>
                </a:r>
                <a:r>
                  <a:rPr lang="en-AU" sz="1200" kern="1200" dirty="0">
                    <a:solidFill>
                      <a:schemeClr val="tx1"/>
                    </a:solidFill>
                    <a:effectLst/>
                    <a:latin typeface="+mn-lt"/>
                    <a:ea typeface="+mn-ea"/>
                    <a:cs typeface="+mn-cs"/>
                  </a:rPr>
                  <a:t>. Additionally, the majority of the data is located on the left-hand side, indicating that the sample of currently detected exoplanets has an observational bias towards planets with short tidally-locked periods. In the future, a broader sample of exoplanet detections combined with better constrained rotation rate measurements, will hopefully contribute to the clarity of magnetic dipole moment trends.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p:txBody>
          </p:sp>
        </mc:Choice>
        <mc:Fallback xmlns="">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AU" sz="1200" kern="1200" dirty="0">
                    <a:solidFill>
                      <a:srgbClr val="000000"/>
                    </a:solidFill>
                    <a:effectLst/>
                    <a:latin typeface="Avenir Roman" charset="0"/>
                    <a:ea typeface="Avenir Roman" charset="0"/>
                    <a:cs typeface="Avenir Roman" charset="0"/>
                    <a:sym typeface="Avenir Roman" charset="0"/>
                  </a:rPr>
                  <a:t>This figure shows no uniform trend towards larger or more massive planets being able to sustain a greater </a:t>
                </a:r>
                <a:r>
                  <a:rPr lang="en-AU" sz="1200" kern="1200" dirty="0" err="1">
                    <a:solidFill>
                      <a:srgbClr val="000000"/>
                    </a:solidFill>
                    <a:effectLst/>
                    <a:latin typeface="Avenir Roman" charset="0"/>
                    <a:ea typeface="Avenir Roman" charset="0"/>
                    <a:cs typeface="Avenir Roman" charset="0"/>
                    <a:sym typeface="Avenir Roman" charset="0"/>
                  </a:rPr>
                  <a:t>geodynamo</a:t>
                </a:r>
                <a:r>
                  <a:rPr lang="en-AU" sz="1200" kern="1200" dirty="0">
                    <a:solidFill>
                      <a:srgbClr val="000000"/>
                    </a:solidFill>
                    <a:effectLst/>
                    <a:latin typeface="Avenir Roman" charset="0"/>
                    <a:ea typeface="Avenir Roman" charset="0"/>
                    <a:cs typeface="Avenir Roman" charset="0"/>
                    <a:sym typeface="Avenir Roman" charset="0"/>
                  </a:rPr>
                  <a:t>. Furthermore, the terrestrial exoplanets recording the largest magnetic moments (in the order of </a:t>
                </a:r>
                <a:r>
                  <a:rPr lang="en-AU" sz="1200" i="0" kern="1200">
                    <a:solidFill>
                      <a:srgbClr val="000000"/>
                    </a:solidFill>
                    <a:effectLst/>
                    <a:latin typeface="Cambria Math" panose="02040503050406030204" pitchFamily="18" charset="0"/>
                    <a:sym typeface="Avenir Roman" charset="0"/>
                  </a:rPr>
                  <a:t>〖</a:t>
                </a:r>
                <a:r>
                  <a:rPr lang="en-AU" sz="1200" i="0" kern="1200">
                    <a:solidFill>
                      <a:srgbClr val="000000"/>
                    </a:solidFill>
                    <a:effectLst/>
                    <a:latin typeface="Cambria Math"/>
                    <a:ea typeface="Avenir Roman" charset="0"/>
                    <a:cs typeface="Avenir Roman" charset="0"/>
                    <a:sym typeface="Avenir Roman" charset="0"/>
                  </a:rPr>
                  <a:t>10</a:t>
                </a:r>
                <a:r>
                  <a:rPr lang="en-AU" sz="1200" i="0" kern="1200">
                    <a:solidFill>
                      <a:srgbClr val="000000"/>
                    </a:solidFill>
                    <a:effectLst/>
                    <a:latin typeface="Cambria Math" panose="02040503050406030204" pitchFamily="18" charset="0"/>
                    <a:ea typeface="Avenir Roman" charset="0"/>
                    <a:cs typeface="Avenir Roman" charset="0"/>
                    <a:sym typeface="Avenir Roman" charset="0"/>
                  </a:rPr>
                  <a:t>〗^</a:t>
                </a:r>
                <a:r>
                  <a:rPr lang="en-AU" sz="1200" i="0" kern="1200">
                    <a:solidFill>
                      <a:srgbClr val="000000"/>
                    </a:solidFill>
                    <a:effectLst/>
                    <a:latin typeface="Cambria Math"/>
                    <a:ea typeface="Avenir Roman" charset="0"/>
                    <a:cs typeface="Avenir Roman" charset="0"/>
                    <a:sym typeface="Avenir Roman" charset="0"/>
                  </a:rPr>
                  <a:t>1</a:t>
                </a:r>
                <a:r>
                  <a:rPr lang="en-AU" sz="1200" i="0" kern="1200">
                    <a:solidFill>
                      <a:srgbClr val="000000"/>
                    </a:solidFill>
                    <a:effectLst/>
                    <a:latin typeface="Cambria Math" panose="02040503050406030204" pitchFamily="18" charset="0"/>
                    <a:ea typeface="Avenir Roman" charset="0"/>
                    <a:cs typeface="Avenir Roman" charset="0"/>
                    <a:sym typeface="Avenir Roman" charset="0"/>
                  </a:rPr>
                  <a:t> </a:t>
                </a:r>
                <a:r>
                  <a:rPr lang="en-AU" sz="1200" i="0" kern="1200">
                    <a:solidFill>
                      <a:srgbClr val="000000"/>
                    </a:solidFill>
                    <a:effectLst/>
                    <a:latin typeface="Cambria Math"/>
                    <a:ea typeface="Avenir Roman" charset="0"/>
                    <a:cs typeface="Avenir Roman" charset="0"/>
                    <a:sym typeface="Avenir Roman" charset="0"/>
                  </a:rPr>
                  <a:t>ℳ</a:t>
                </a:r>
                <a:r>
                  <a:rPr lang="en-AU" sz="1200" i="0" kern="1200">
                    <a:solidFill>
                      <a:srgbClr val="000000"/>
                    </a:solidFill>
                    <a:effectLst/>
                    <a:latin typeface="Cambria Math" panose="02040503050406030204" pitchFamily="18" charset="0"/>
                    <a:ea typeface="Avenir Roman" charset="0"/>
                    <a:cs typeface="Avenir Roman" charset="0"/>
                    <a:sym typeface="Avenir Roman" charset="0"/>
                  </a:rPr>
                  <a:t>_</a:t>
                </a:r>
                <a:r>
                  <a:rPr lang="en-AU" sz="1200" i="0" kern="1200">
                    <a:solidFill>
                      <a:srgbClr val="000000"/>
                    </a:solidFill>
                    <a:effectLst/>
                    <a:latin typeface="Cambria Math"/>
                    <a:ea typeface="Avenir Roman" charset="0"/>
                    <a:cs typeface="Avenir Roman" charset="0"/>
                    <a:sym typeface="Avenir Roman" charset="0"/>
                  </a:rPr>
                  <a:t>⊕</a:t>
                </a:r>
                <a:r>
                  <a:rPr lang="en-AU" sz="1200" kern="1200" dirty="0">
                    <a:solidFill>
                      <a:srgbClr val="000000"/>
                    </a:solidFill>
                    <a:effectLst/>
                    <a:latin typeface="Avenir Roman" charset="0"/>
                    <a:ea typeface="Avenir Roman" charset="0"/>
                    <a:cs typeface="Avenir Roman" charset="0"/>
                    <a:sym typeface="Avenir Roman" charset="0"/>
                  </a:rPr>
                  <a:t>) are part of the scatter covering a wide range of planet sizes. These findings make it difficult to determine a definitive trend between planetary size and magnetic dipole moment. It is important to note that this sample of planets is affected by the observational bias towards detecting large planets with short-periods around small stars. Once detection data from TESS and PLATO missions are available, they will contribute to the clarity of any magnetic dipole moment trends.</a:t>
                </a:r>
                <a:r>
                  <a:rPr lang="en-AU" sz="1200" kern="1200" baseline="0" dirty="0">
                    <a:solidFill>
                      <a:srgbClr val="000000"/>
                    </a:solidFill>
                    <a:effectLst/>
                    <a:latin typeface="Avenir Roman" charset="0"/>
                    <a:ea typeface="Avenir Roman" charset="0"/>
                    <a:cs typeface="Avenir Roman" charset="0"/>
                    <a:sym typeface="Avenir Roman" charset="0"/>
                  </a:rPr>
                  <a:t> </a:t>
                </a:r>
                <a:endParaRPr lang="en-AU" sz="1200" kern="1200" dirty="0">
                  <a:solidFill>
                    <a:srgbClr val="000000"/>
                  </a:solidFill>
                  <a:effectLst/>
                  <a:latin typeface="Avenir Roman" charset="0"/>
                  <a:ea typeface="Avenir Roman" charset="0"/>
                  <a:cs typeface="Avenir Roman" charset="0"/>
                  <a:sym typeface="Avenir Roman" charset="0"/>
                </a:endParaRPr>
              </a:p>
            </p:txBody>
          </p:sp>
        </mc:Fallback>
      </mc:AlternateContent>
      <p:sp>
        <p:nvSpPr>
          <p:cNvPr id="4" name="Slide Number Placeholder 3"/>
          <p:cNvSpPr>
            <a:spLocks noGrp="1"/>
          </p:cNvSpPr>
          <p:nvPr>
            <p:ph type="sldNum" sz="quarter" idx="10"/>
          </p:nvPr>
        </p:nvSpPr>
        <p:spPr/>
        <p:txBody>
          <a:bodyPr/>
          <a:lstStyle/>
          <a:p>
            <a:fld id="{FDD168D7-8B5D-44E5-BA17-F4D0943FBF6E}" type="slidenum">
              <a:rPr lang="en-AU" smtClean="0"/>
              <a:t>20</a:t>
            </a:fld>
            <a:endParaRPr lang="en-AU"/>
          </a:p>
        </p:txBody>
      </p:sp>
    </p:spTree>
    <p:extLst>
      <p:ext uri="{BB962C8B-B14F-4D97-AF65-F5344CB8AC3E}">
        <p14:creationId xmlns:p14="http://schemas.microsoft.com/office/powerpoint/2010/main" val="2267791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Since there are no well-established conversions between magnetic moment strength and habitability, to help place our modelled </a:t>
            </a:r>
            <a:r>
              <a:rPr lang="en-AU" sz="1200" kern="1200" dirty="0" err="1">
                <a:solidFill>
                  <a:schemeClr val="tx1"/>
                </a:solidFill>
                <a:effectLst/>
                <a:latin typeface="+mn-lt"/>
                <a:ea typeface="+mn-ea"/>
                <a:cs typeface="+mn-cs"/>
              </a:rPr>
              <a:t>Mmax</a:t>
            </a:r>
            <a:r>
              <a:rPr lang="en-AU" sz="1200" kern="1200" dirty="0">
                <a:solidFill>
                  <a:schemeClr val="tx1"/>
                </a:solidFill>
                <a:effectLst/>
                <a:latin typeface="+mn-lt"/>
                <a:ea typeface="+mn-ea"/>
                <a:cs typeface="+mn-cs"/>
              </a:rPr>
              <a:t> values into a broader context, we compare our values to the those of three solar system scenarios involving the presence of liquid water on the surface of a planet - current Earth, early Earth and early Mars. </a:t>
            </a: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D168D7-8B5D-44E5-BA17-F4D0943FBF6E}" type="slidenum">
              <a:rPr lang="en-AU" smtClean="0"/>
              <a:t>21</a:t>
            </a:fld>
            <a:endParaRPr lang="en-AU"/>
          </a:p>
        </p:txBody>
      </p:sp>
    </p:spTree>
    <p:extLst>
      <p:ext uri="{BB962C8B-B14F-4D97-AF65-F5344CB8AC3E}">
        <p14:creationId xmlns:p14="http://schemas.microsoft.com/office/powerpoint/2010/main" val="2048209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we have a frequency distribution of </a:t>
            </a:r>
            <a:r>
              <a:rPr lang="en-US" sz="1200" kern="1200" dirty="0" err="1">
                <a:solidFill>
                  <a:schemeClr val="tx1"/>
                </a:solidFill>
                <a:effectLst/>
                <a:latin typeface="+mn-lt"/>
                <a:ea typeface="+mn-ea"/>
                <a:cs typeface="+mn-cs"/>
              </a:rPr>
              <a:t>Mmax</a:t>
            </a:r>
            <a:r>
              <a:rPr lang="en-US" sz="1200" kern="1200" dirty="0">
                <a:solidFill>
                  <a:schemeClr val="tx1"/>
                </a:solidFill>
                <a:effectLst/>
                <a:latin typeface="+mn-lt"/>
                <a:ea typeface="+mn-ea"/>
                <a:cs typeface="+mn-cs"/>
              </a:rPr>
              <a:t> for all exoplanets within our sample when compared against the solar system analogues</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D168D7-8B5D-44E5-BA17-F4D0943FBF6E}" type="slidenum">
              <a:rPr lang="en-AU" smtClean="0"/>
              <a:t>22</a:t>
            </a:fld>
            <a:endParaRPr lang="en-AU"/>
          </a:p>
        </p:txBody>
      </p:sp>
    </p:spTree>
    <p:extLst>
      <p:ext uri="{BB962C8B-B14F-4D97-AF65-F5344CB8AC3E}">
        <p14:creationId xmlns:p14="http://schemas.microsoft.com/office/powerpoint/2010/main" val="1914566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our sample, only 11% of all modelled exoplanets have </a:t>
            </a:r>
            <a:r>
              <a:rPr lang="en-US" sz="1200" kern="1200" dirty="0" err="1">
                <a:solidFill>
                  <a:schemeClr val="tx1"/>
                </a:solidFill>
                <a:effectLst/>
                <a:latin typeface="+mn-lt"/>
                <a:ea typeface="+mn-ea"/>
                <a:cs typeface="+mn-cs"/>
              </a:rPr>
              <a:t>Mmax</a:t>
            </a:r>
            <a:r>
              <a:rPr lang="en-US" sz="1200" kern="1200" dirty="0">
                <a:solidFill>
                  <a:schemeClr val="tx1"/>
                </a:solidFill>
                <a:effectLst/>
                <a:latin typeface="+mn-lt"/>
                <a:ea typeface="+mn-ea"/>
                <a:cs typeface="+mn-cs"/>
              </a:rPr>
              <a:t> larger than that of current Earth.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D168D7-8B5D-44E5-BA17-F4D0943FBF6E}" type="slidenum">
              <a:rPr lang="en-AU" smtClean="0"/>
              <a:t>23</a:t>
            </a:fld>
            <a:endParaRPr lang="en-AU"/>
          </a:p>
        </p:txBody>
      </p:sp>
    </p:spTree>
    <p:extLst>
      <p:ext uri="{BB962C8B-B14F-4D97-AF65-F5344CB8AC3E}">
        <p14:creationId xmlns:p14="http://schemas.microsoft.com/office/powerpoint/2010/main" val="3812512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Based on the postulate that larger magnetic moments are better able to protect a planet’s surface, </a:t>
            </a:r>
          </a:p>
        </p:txBody>
      </p:sp>
      <p:sp>
        <p:nvSpPr>
          <p:cNvPr id="4" name="Slide Number Placeholder 3"/>
          <p:cNvSpPr>
            <a:spLocks noGrp="1"/>
          </p:cNvSpPr>
          <p:nvPr>
            <p:ph type="sldNum" sz="quarter" idx="10"/>
          </p:nvPr>
        </p:nvSpPr>
        <p:spPr/>
        <p:txBody>
          <a:bodyPr/>
          <a:lstStyle/>
          <a:p>
            <a:fld id="{FDD168D7-8B5D-44E5-BA17-F4D0943FBF6E}" type="slidenum">
              <a:rPr lang="en-AU" smtClean="0"/>
              <a:t>24</a:t>
            </a:fld>
            <a:endParaRPr lang="en-AU"/>
          </a:p>
        </p:txBody>
      </p:sp>
    </p:spTree>
    <p:extLst>
      <p:ext uri="{BB962C8B-B14F-4D97-AF65-F5344CB8AC3E}">
        <p14:creationId xmlns:p14="http://schemas.microsoft.com/office/powerpoint/2010/main" val="2567161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this subset of planets has a higher likelihood of sustaining liquid water. </a:t>
            </a:r>
          </a:p>
        </p:txBody>
      </p:sp>
      <p:sp>
        <p:nvSpPr>
          <p:cNvPr id="4" name="Slide Number Placeholder 3"/>
          <p:cNvSpPr>
            <a:spLocks noGrp="1"/>
          </p:cNvSpPr>
          <p:nvPr>
            <p:ph type="sldNum" sz="quarter" idx="10"/>
          </p:nvPr>
        </p:nvSpPr>
        <p:spPr/>
        <p:txBody>
          <a:bodyPr/>
          <a:lstStyle/>
          <a:p>
            <a:fld id="{FDD168D7-8B5D-44E5-BA17-F4D0943FBF6E}" type="slidenum">
              <a:rPr lang="en-AU" smtClean="0"/>
              <a:t>25</a:t>
            </a:fld>
            <a:endParaRPr lang="en-AU"/>
          </a:p>
        </p:txBody>
      </p:sp>
    </p:spTree>
    <p:extLst>
      <p:ext uri="{BB962C8B-B14F-4D97-AF65-F5344CB8AC3E}">
        <p14:creationId xmlns:p14="http://schemas.microsoft.com/office/powerpoint/2010/main" val="496854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the other hand, 13% of all modelled exoplanets have </a:t>
            </a:r>
            <a:r>
              <a:rPr lang="en-US" sz="1200" kern="1200" dirty="0" err="1">
                <a:solidFill>
                  <a:schemeClr val="tx1"/>
                </a:solidFill>
                <a:effectLst/>
                <a:latin typeface="+mn-lt"/>
                <a:ea typeface="+mn-ea"/>
                <a:cs typeface="+mn-cs"/>
              </a:rPr>
              <a:t>Mmax</a:t>
            </a:r>
            <a:r>
              <a:rPr lang="en-US" sz="1200" kern="1200" dirty="0">
                <a:solidFill>
                  <a:schemeClr val="tx1"/>
                </a:solidFill>
                <a:effectLst/>
                <a:latin typeface="+mn-lt"/>
                <a:ea typeface="+mn-ea"/>
                <a:cs typeface="+mn-cs"/>
              </a:rPr>
              <a:t> less than early Mars.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D168D7-8B5D-44E5-BA17-F4D0943FBF6E}" type="slidenum">
              <a:rPr lang="en-AU" smtClean="0"/>
              <a:t>26</a:t>
            </a:fld>
            <a:endParaRPr lang="en-AU"/>
          </a:p>
        </p:txBody>
      </p:sp>
    </p:spTree>
    <p:extLst>
      <p:ext uri="{BB962C8B-B14F-4D97-AF65-F5344CB8AC3E}">
        <p14:creationId xmlns:p14="http://schemas.microsoft.com/office/powerpoint/2010/main" val="3808177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We do not have an example in our solar system of a magnetic dipole moment &lt; 0.1ℳ</a:t>
            </a:r>
            <a:r>
              <a:rPr lang="en-AU" sz="1200" kern="1200" baseline="-25000" dirty="0">
                <a:solidFill>
                  <a:schemeClr val="tx1"/>
                </a:solidFill>
                <a:effectLst/>
                <a:latin typeface="+mn-lt"/>
                <a:ea typeface="+mn-ea"/>
                <a:cs typeface="+mn-cs"/>
              </a:rPr>
              <a:t>⊕</a:t>
            </a:r>
            <a:r>
              <a:rPr lang="en-AU" sz="1200" kern="1200" dirty="0">
                <a:solidFill>
                  <a:schemeClr val="tx1"/>
                </a:solidFill>
                <a:effectLst/>
                <a:latin typeface="+mn-lt"/>
                <a:ea typeface="+mn-ea"/>
                <a:cs typeface="+mn-cs"/>
              </a:rPr>
              <a:t> successfully shielding the planet’s liquid water</a:t>
            </a:r>
          </a:p>
        </p:txBody>
      </p:sp>
      <p:sp>
        <p:nvSpPr>
          <p:cNvPr id="4" name="Slide Number Placeholder 3"/>
          <p:cNvSpPr>
            <a:spLocks noGrp="1"/>
          </p:cNvSpPr>
          <p:nvPr>
            <p:ph type="sldNum" sz="quarter" idx="10"/>
          </p:nvPr>
        </p:nvSpPr>
        <p:spPr/>
        <p:txBody>
          <a:bodyPr/>
          <a:lstStyle/>
          <a:p>
            <a:fld id="{FDD168D7-8B5D-44E5-BA17-F4D0943FBF6E}" type="slidenum">
              <a:rPr lang="en-AU" smtClean="0"/>
              <a:t>27</a:t>
            </a:fld>
            <a:endParaRPr lang="en-AU"/>
          </a:p>
        </p:txBody>
      </p:sp>
    </p:spTree>
    <p:extLst>
      <p:ext uri="{BB962C8B-B14F-4D97-AF65-F5344CB8AC3E}">
        <p14:creationId xmlns:p14="http://schemas.microsoft.com/office/powerpoint/2010/main" val="117671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assume that it is unlikely these exoplanets would be able to conserve water. </a:t>
            </a:r>
          </a:p>
        </p:txBody>
      </p:sp>
      <p:sp>
        <p:nvSpPr>
          <p:cNvPr id="4" name="Slide Number Placeholder 3"/>
          <p:cNvSpPr>
            <a:spLocks noGrp="1"/>
          </p:cNvSpPr>
          <p:nvPr>
            <p:ph type="sldNum" sz="quarter" idx="10"/>
          </p:nvPr>
        </p:nvSpPr>
        <p:spPr/>
        <p:txBody>
          <a:bodyPr/>
          <a:lstStyle/>
          <a:p>
            <a:fld id="{FDD168D7-8B5D-44E5-BA17-F4D0943FBF6E}" type="slidenum">
              <a:rPr lang="en-AU" smtClean="0"/>
              <a:t>28</a:t>
            </a:fld>
            <a:endParaRPr lang="en-AU"/>
          </a:p>
        </p:txBody>
      </p:sp>
    </p:spTree>
    <p:extLst>
      <p:ext uri="{BB962C8B-B14F-4D97-AF65-F5344CB8AC3E}">
        <p14:creationId xmlns:p14="http://schemas.microsoft.com/office/powerpoint/2010/main" val="37033173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Looking at the maximum magnetic moment strength in the context of the CHZ we </a:t>
            </a:r>
            <a:r>
              <a:rPr lang="en-AU" sz="1200" kern="1200" dirty="0">
                <a:solidFill>
                  <a:schemeClr val="tx1"/>
                </a:solidFill>
                <a:effectLst/>
                <a:latin typeface="+mn-lt"/>
                <a:ea typeface="+mn-ea"/>
                <a:cs typeface="+mn-cs"/>
              </a:rPr>
              <a:t>find that only Kepler-186 f has a median ℳ</a:t>
            </a:r>
            <a:r>
              <a:rPr lang="en-AU" sz="1200" kern="1200" baseline="-25000" dirty="0">
                <a:solidFill>
                  <a:schemeClr val="tx1"/>
                </a:solidFill>
                <a:effectLst/>
                <a:latin typeface="+mn-lt"/>
                <a:ea typeface="+mn-ea"/>
                <a:cs typeface="+mn-cs"/>
              </a:rPr>
              <a:t>𝑚𝑎𝑥</a:t>
            </a:r>
            <a:r>
              <a:rPr lang="en-AU" sz="1200" kern="1200" dirty="0">
                <a:solidFill>
                  <a:schemeClr val="tx1"/>
                </a:solidFill>
                <a:effectLst/>
                <a:latin typeface="+mn-lt"/>
                <a:ea typeface="+mn-ea"/>
                <a:cs typeface="+mn-cs"/>
              </a:rPr>
              <a:t> larger than Earth’s current dipole moment.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D168D7-8B5D-44E5-BA17-F4D0943FBF6E}" type="slidenum">
              <a:rPr lang="en-AU" smtClean="0"/>
              <a:t>29</a:t>
            </a:fld>
            <a:endParaRPr lang="en-AU"/>
          </a:p>
        </p:txBody>
      </p:sp>
    </p:spTree>
    <p:extLst>
      <p:ext uri="{BB962C8B-B14F-4D97-AF65-F5344CB8AC3E}">
        <p14:creationId xmlns:p14="http://schemas.microsoft.com/office/powerpoint/2010/main" val="4010518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Within the next decade, upcoming observations with… </a:t>
            </a:r>
          </a:p>
          <a:p>
            <a:r>
              <a:rPr lang="en-AU" sz="1200" kern="1200" dirty="0">
                <a:solidFill>
                  <a:schemeClr val="tx1"/>
                </a:solidFill>
                <a:effectLst/>
                <a:latin typeface="+mn-lt"/>
                <a:ea typeface="+mn-ea"/>
                <a:cs typeface="+mn-cs"/>
              </a:rPr>
              <a:t>To make the most of the observational resources available…. </a:t>
            </a:r>
          </a:p>
          <a:p>
            <a:r>
              <a:rPr lang="en-AU" sz="1200" kern="1200" dirty="0">
                <a:solidFill>
                  <a:schemeClr val="tx1"/>
                </a:solidFill>
                <a:effectLst/>
                <a:latin typeface="+mn-lt"/>
                <a:ea typeface="+mn-ea"/>
                <a:cs typeface="+mn-cs"/>
              </a:rPr>
              <a:t>With the expected increase in the number of detected exoplanets from TESS and PLATO, we might end up with hundreds of planets that suit these criteria, therefore, it is imperative that we rethink our classification of what makes a planet habitable. </a:t>
            </a:r>
          </a:p>
          <a:p>
            <a:endParaRPr lang="en-AU" dirty="0"/>
          </a:p>
        </p:txBody>
      </p:sp>
      <p:sp>
        <p:nvSpPr>
          <p:cNvPr id="4" name="Slide Number Placeholder 3"/>
          <p:cNvSpPr>
            <a:spLocks noGrp="1"/>
          </p:cNvSpPr>
          <p:nvPr>
            <p:ph type="sldNum" sz="quarter" idx="10"/>
          </p:nvPr>
        </p:nvSpPr>
        <p:spPr/>
        <p:txBody>
          <a:bodyPr/>
          <a:lstStyle/>
          <a:p>
            <a:fld id="{FDD168D7-8B5D-44E5-BA17-F4D0943FBF6E}" type="slidenum">
              <a:rPr lang="en-AU" smtClean="0"/>
              <a:t>3</a:t>
            </a:fld>
            <a:endParaRPr lang="en-AU"/>
          </a:p>
        </p:txBody>
      </p:sp>
    </p:spTree>
    <p:extLst>
      <p:ext uri="{BB962C8B-B14F-4D97-AF65-F5344CB8AC3E}">
        <p14:creationId xmlns:p14="http://schemas.microsoft.com/office/powerpoint/2010/main" val="1744960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With a large magnetic moment and temperate orbit, this planet would be the most likely to maintain the presence of surface liquid water over prolonged periods of time. </a:t>
            </a:r>
          </a:p>
          <a:p>
            <a:endParaRPr lang="en-US" dirty="0"/>
          </a:p>
        </p:txBody>
      </p:sp>
      <p:sp>
        <p:nvSpPr>
          <p:cNvPr id="4" name="Slide Number Placeholder 3"/>
          <p:cNvSpPr>
            <a:spLocks noGrp="1"/>
          </p:cNvSpPr>
          <p:nvPr>
            <p:ph type="sldNum" sz="quarter" idx="5"/>
          </p:nvPr>
        </p:nvSpPr>
        <p:spPr/>
        <p:txBody>
          <a:bodyPr/>
          <a:lstStyle/>
          <a:p>
            <a:fld id="{FDD168D7-8B5D-44E5-BA17-F4D0943FBF6E}" type="slidenum">
              <a:rPr lang="en-AU" smtClean="0"/>
              <a:t>30</a:t>
            </a:fld>
            <a:endParaRPr lang="en-AU"/>
          </a:p>
        </p:txBody>
      </p:sp>
    </p:spTree>
    <p:extLst>
      <p:ext uri="{BB962C8B-B14F-4D97-AF65-F5344CB8AC3E}">
        <p14:creationId xmlns:p14="http://schemas.microsoft.com/office/powerpoint/2010/main" val="3342087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When the upper limits are taken into account, the purple planets, including Trappist-1 d, e, and g fall into the subgroup that has a median ℳ</a:t>
            </a:r>
            <a:r>
              <a:rPr lang="en-AU" sz="1200" kern="1200" baseline="-25000" dirty="0">
                <a:solidFill>
                  <a:schemeClr val="tx1"/>
                </a:solidFill>
                <a:effectLst/>
                <a:latin typeface="+mn-lt"/>
                <a:ea typeface="+mn-ea"/>
                <a:cs typeface="+mn-cs"/>
              </a:rPr>
              <a:t>𝑚𝑎𝑥</a:t>
            </a:r>
            <a:r>
              <a:rPr lang="en-AU" sz="1200" kern="1200" dirty="0">
                <a:solidFill>
                  <a:schemeClr val="tx1"/>
                </a:solidFill>
                <a:effectLst/>
                <a:latin typeface="+mn-lt"/>
                <a:ea typeface="+mn-ea"/>
                <a:cs typeface="+mn-cs"/>
              </a:rPr>
              <a:t> larger than early Earth’s, but smaller than current Earth’s dipole moment.</a:t>
            </a:r>
            <a:r>
              <a:rPr lang="en-AU"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D168D7-8B5D-44E5-BA17-F4D0943FBF6E}" type="slidenum">
              <a:rPr lang="en-AU" smtClean="0"/>
              <a:t>31</a:t>
            </a:fld>
            <a:endParaRPr lang="en-AU"/>
          </a:p>
        </p:txBody>
      </p:sp>
    </p:spTree>
    <p:extLst>
      <p:ext uri="{BB962C8B-B14F-4D97-AF65-F5344CB8AC3E}">
        <p14:creationId xmlns:p14="http://schemas.microsoft.com/office/powerpoint/2010/main" val="2012905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we know there was life and liquid water present on the surface of Earth during the Paleoarchean, there is the potential for an increased rate of atmospheric and water loss during this period, so it is uncertain that the planets in this subsample would continue to maintain water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DD168D7-8B5D-44E5-BA17-F4D0943FBF6E}" type="slidenum">
              <a:rPr lang="en-AU" smtClean="0"/>
              <a:t>32</a:t>
            </a:fld>
            <a:endParaRPr lang="en-AU"/>
          </a:p>
        </p:txBody>
      </p:sp>
    </p:spTree>
    <p:extLst>
      <p:ext uri="{BB962C8B-B14F-4D97-AF65-F5344CB8AC3E}">
        <p14:creationId xmlns:p14="http://schemas.microsoft.com/office/powerpoint/2010/main" val="41870399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Since a small magnetic moment has been connected with a loss of atmosphere, depletion of water supplies, and lack of plate tectonics</a:t>
            </a:r>
            <a:r>
              <a:rPr lang="en-AU" sz="1200" kern="1200" dirty="0">
                <a:solidFill>
                  <a:schemeClr val="tx1"/>
                </a:solidFill>
                <a:effectLst/>
                <a:latin typeface="+mn-lt"/>
                <a:ea typeface="+mn-ea"/>
                <a:cs typeface="+mn-cs"/>
              </a:rPr>
              <a:t>, the orange planets which fall between Early mars and early Earth and the black planets </a:t>
            </a:r>
            <a:r>
              <a:rPr lang="en-US" sz="1200" kern="1200" dirty="0">
                <a:solidFill>
                  <a:schemeClr val="tx1"/>
                </a:solidFill>
                <a:effectLst/>
                <a:latin typeface="+mn-lt"/>
                <a:ea typeface="+mn-ea"/>
                <a:cs typeface="+mn-cs"/>
              </a:rPr>
              <a:t>with </a:t>
            </a:r>
            <a:r>
              <a:rPr lang="en-US" sz="1200" kern="1200" dirty="0" err="1">
                <a:solidFill>
                  <a:schemeClr val="tx1"/>
                </a:solidFill>
                <a:effectLst/>
                <a:latin typeface="+mn-lt"/>
                <a:ea typeface="+mn-ea"/>
                <a:cs typeface="+mn-cs"/>
              </a:rPr>
              <a:t>Mmax</a:t>
            </a:r>
            <a:r>
              <a:rPr lang="en-US" sz="1200" kern="1200" dirty="0">
                <a:solidFill>
                  <a:schemeClr val="tx1"/>
                </a:solidFill>
                <a:effectLst/>
                <a:latin typeface="+mn-lt"/>
                <a:ea typeface="+mn-ea"/>
                <a:cs typeface="+mn-cs"/>
              </a:rPr>
              <a:t> less than that of early Mars are unlikely to retain surface liquid water over prolonged periods of time</a:t>
            </a:r>
          </a:p>
        </p:txBody>
      </p:sp>
      <p:sp>
        <p:nvSpPr>
          <p:cNvPr id="4" name="Slide Number Placeholder 3"/>
          <p:cNvSpPr>
            <a:spLocks noGrp="1"/>
          </p:cNvSpPr>
          <p:nvPr>
            <p:ph type="sldNum" sz="quarter" idx="10"/>
          </p:nvPr>
        </p:nvSpPr>
        <p:spPr/>
        <p:txBody>
          <a:bodyPr/>
          <a:lstStyle/>
          <a:p>
            <a:fld id="{FDD168D7-8B5D-44E5-BA17-F4D0943FBF6E}" type="slidenum">
              <a:rPr lang="en-AU" smtClean="0"/>
              <a:t>33</a:t>
            </a:fld>
            <a:endParaRPr lang="en-AU"/>
          </a:p>
        </p:txBody>
      </p:sp>
    </p:spTree>
    <p:extLst>
      <p:ext uri="{BB962C8B-B14F-4D97-AF65-F5344CB8AC3E}">
        <p14:creationId xmlns:p14="http://schemas.microsoft.com/office/powerpoint/2010/main" val="1531239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unless other circumstances were to counteract the effects of a lower magnetic moment, such as significant initial reservoir of water, high surface gravity, and/or a low amount of incident stellar irradiation. </a:t>
            </a:r>
            <a:endParaRPr lang="en-AU"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D168D7-8B5D-44E5-BA17-F4D0943FBF6E}" type="slidenum">
              <a:rPr lang="en-AU" smtClean="0"/>
              <a:t>34</a:t>
            </a:fld>
            <a:endParaRPr lang="en-AU"/>
          </a:p>
        </p:txBody>
      </p:sp>
    </p:spTree>
    <p:extLst>
      <p:ext uri="{BB962C8B-B14F-4D97-AF65-F5344CB8AC3E}">
        <p14:creationId xmlns:p14="http://schemas.microsoft.com/office/powerpoint/2010/main" val="2455818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Our analysis suggests that….. </a:t>
            </a:r>
          </a:p>
          <a:p>
            <a:r>
              <a:rPr lang="en-AU" sz="1200" kern="1200" dirty="0">
                <a:solidFill>
                  <a:schemeClr val="tx1"/>
                </a:solidFill>
                <a:effectLst/>
                <a:latin typeface="+mn-lt"/>
                <a:ea typeface="+mn-ea"/>
                <a:cs typeface="+mn-cs"/>
              </a:rPr>
              <a:t>CHZ might not be “the liquid water zone”. </a:t>
            </a:r>
          </a:p>
          <a:p>
            <a:r>
              <a:rPr lang="en-AU" sz="1200" kern="1200" dirty="0">
                <a:solidFill>
                  <a:schemeClr val="tx1"/>
                </a:solidFill>
                <a:effectLst/>
                <a:latin typeface="+mn-lt"/>
                <a:ea typeface="+mn-ea"/>
                <a:cs typeface="+mn-cs"/>
              </a:rPr>
              <a:t>Ultimately…</a:t>
            </a:r>
          </a:p>
        </p:txBody>
      </p:sp>
      <p:sp>
        <p:nvSpPr>
          <p:cNvPr id="4" name="Slide Number Placeholder 3"/>
          <p:cNvSpPr>
            <a:spLocks noGrp="1"/>
          </p:cNvSpPr>
          <p:nvPr>
            <p:ph type="sldNum" sz="quarter" idx="10"/>
          </p:nvPr>
        </p:nvSpPr>
        <p:spPr/>
        <p:txBody>
          <a:bodyPr/>
          <a:lstStyle/>
          <a:p>
            <a:fld id="{FDD168D7-8B5D-44E5-BA17-F4D0943FBF6E}" type="slidenum">
              <a:rPr lang="en-AU" smtClean="0"/>
              <a:t>35</a:t>
            </a:fld>
            <a:endParaRPr lang="en-AU"/>
          </a:p>
        </p:txBody>
      </p:sp>
    </p:spTree>
    <p:extLst>
      <p:ext uri="{BB962C8B-B14F-4D97-AF65-F5344CB8AC3E}">
        <p14:creationId xmlns:p14="http://schemas.microsoft.com/office/powerpoint/2010/main" val="3522912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So it’s sounding like good news for Kepler 186 f….</a:t>
            </a:r>
          </a:p>
        </p:txBody>
      </p:sp>
      <p:sp>
        <p:nvSpPr>
          <p:cNvPr id="4" name="Slide Number Placeholder 3"/>
          <p:cNvSpPr>
            <a:spLocks noGrp="1"/>
          </p:cNvSpPr>
          <p:nvPr>
            <p:ph type="sldNum" sz="quarter" idx="10"/>
          </p:nvPr>
        </p:nvSpPr>
        <p:spPr/>
        <p:txBody>
          <a:bodyPr/>
          <a:lstStyle/>
          <a:p>
            <a:fld id="{FDD168D7-8B5D-44E5-BA17-F4D0943FBF6E}" type="slidenum">
              <a:rPr lang="en-AU" smtClean="0"/>
              <a:t>36</a:t>
            </a:fld>
            <a:endParaRPr lang="en-AU"/>
          </a:p>
        </p:txBody>
      </p:sp>
    </p:spTree>
    <p:extLst>
      <p:ext uri="{BB962C8B-B14F-4D97-AF65-F5344CB8AC3E}">
        <p14:creationId xmlns:p14="http://schemas.microsoft.com/office/powerpoint/2010/main" val="4187157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But wait! </a:t>
            </a:r>
          </a:p>
          <a:p>
            <a:endParaRPr lang="en-AU" dirty="0"/>
          </a:p>
        </p:txBody>
      </p:sp>
      <p:sp>
        <p:nvSpPr>
          <p:cNvPr id="4" name="Slide Number Placeholder 3"/>
          <p:cNvSpPr>
            <a:spLocks noGrp="1"/>
          </p:cNvSpPr>
          <p:nvPr>
            <p:ph type="sldNum" sz="quarter" idx="10"/>
          </p:nvPr>
        </p:nvSpPr>
        <p:spPr/>
        <p:txBody>
          <a:bodyPr/>
          <a:lstStyle/>
          <a:p>
            <a:fld id="{FDD168D7-8B5D-44E5-BA17-F4D0943FBF6E}" type="slidenum">
              <a:rPr lang="en-AU" smtClean="0"/>
              <a:t>37</a:t>
            </a:fld>
            <a:endParaRPr lang="en-AU"/>
          </a:p>
        </p:txBody>
      </p:sp>
    </p:spTree>
    <p:extLst>
      <p:ext uri="{BB962C8B-B14F-4D97-AF65-F5344CB8AC3E}">
        <p14:creationId xmlns:p14="http://schemas.microsoft.com/office/powerpoint/2010/main" val="23510399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Planetary magnetism is just one more parameter amongst many astrophysical and geophysical properties of exoplanets and their host stars that could affect the habitability of a planet. </a:t>
            </a:r>
          </a:p>
        </p:txBody>
      </p:sp>
      <p:sp>
        <p:nvSpPr>
          <p:cNvPr id="4" name="Slide Number Placeholder 3"/>
          <p:cNvSpPr>
            <a:spLocks noGrp="1"/>
          </p:cNvSpPr>
          <p:nvPr>
            <p:ph type="sldNum" sz="quarter" idx="10"/>
          </p:nvPr>
        </p:nvSpPr>
        <p:spPr/>
        <p:txBody>
          <a:bodyPr/>
          <a:lstStyle/>
          <a:p>
            <a:fld id="{FDD168D7-8B5D-44E5-BA17-F4D0943FBF6E}" type="slidenum">
              <a:rPr lang="en-AU" smtClean="0"/>
              <a:t>38</a:t>
            </a:fld>
            <a:endParaRPr lang="en-AU"/>
          </a:p>
        </p:txBody>
      </p:sp>
    </p:spTree>
    <p:extLst>
      <p:ext uri="{BB962C8B-B14F-4D97-AF65-F5344CB8AC3E}">
        <p14:creationId xmlns:p14="http://schemas.microsoft.com/office/powerpoint/2010/main" val="18799183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In the follow paper (in review) focus is on modelling the tidal evolution of currently observed rocky exoplanets to determine the impact on the internal heating required for long-lived plate tectonics. </a:t>
                </a:r>
              </a:p>
            </p:txBody>
          </p:sp>
        </mc:Choice>
        <mc:Fallback xmlns="">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In our calculations we use Olson &amp; </a:t>
                </a:r>
                <a:r>
                  <a:rPr lang="en-AU" sz="1400" kern="1200" dirty="0" err="1">
                    <a:solidFill>
                      <a:srgbClr val="000000"/>
                    </a:solidFill>
                    <a:effectLst/>
                    <a:latin typeface="+mn-lt"/>
                    <a:ea typeface="Avenir Roman" charset="0"/>
                    <a:cs typeface="Avenir Roman" charset="0"/>
                    <a:sym typeface="Avenir Roman" charset="0"/>
                  </a:rPr>
                  <a:t>Christiensen’s</a:t>
                </a:r>
                <a:r>
                  <a:rPr lang="en-AU" sz="1400" kern="1200" dirty="0">
                    <a:solidFill>
                      <a:srgbClr val="000000"/>
                    </a:solidFill>
                    <a:effectLst/>
                    <a:latin typeface="+mn-lt"/>
                    <a:ea typeface="Avenir Roman" charset="0"/>
                    <a:cs typeface="Avenir Roman" charset="0"/>
                    <a:sym typeface="Avenir Roman" charset="0"/>
                  </a:rPr>
                  <a:t> (2006) magnetic moment scaling law:</a:t>
                </a:r>
                <a:r>
                  <a:rPr lang="en-AU" sz="1400" kern="1200" baseline="0" dirty="0">
                    <a:solidFill>
                      <a:srgbClr val="000000"/>
                    </a:solidFill>
                    <a:effectLst/>
                    <a:latin typeface="+mn-lt"/>
                    <a:ea typeface="Avenir Roman" charset="0"/>
                    <a:cs typeface="Avenir Roman" charset="0"/>
                    <a:sym typeface="Avenir Roman" charset="0"/>
                  </a:rPr>
                  <a:t> </a:t>
                </a:r>
                <a:r>
                  <a:rPr lang="en-AU" sz="1400" kern="1200" dirty="0">
                    <a:solidFill>
                      <a:srgbClr val="000000"/>
                    </a:solidFill>
                    <a:effectLst/>
                    <a:latin typeface="+mn-lt"/>
                    <a:ea typeface="Avenir Roman" charset="0"/>
                    <a:cs typeface="Avenir Roman" charset="0"/>
                    <a:sym typeface="Avenir Roman" charset="0"/>
                  </a:rPr>
                  <a:t>where </a:t>
                </a:r>
                <a:r>
                  <a:rPr lang="en-AU" sz="1400" i="0" kern="1200">
                    <a:solidFill>
                      <a:srgbClr val="000000"/>
                    </a:solidFill>
                    <a:effectLst/>
                    <a:latin typeface="+mn-lt"/>
                    <a:ea typeface="Avenir Roman" charset="0"/>
                    <a:cs typeface="Avenir Roman" charset="0"/>
                    <a:sym typeface="Avenir Roman" charset="0"/>
                  </a:rPr>
                  <a:t>ℳ</a:t>
                </a:r>
                <a:r>
                  <a:rPr lang="en-AU" sz="1400" kern="1200" dirty="0">
                    <a:solidFill>
                      <a:srgbClr val="000000"/>
                    </a:solidFill>
                    <a:effectLst/>
                    <a:latin typeface="+mn-lt"/>
                    <a:ea typeface="Avenir Roman" charset="0"/>
                    <a:cs typeface="Avenir Roman" charset="0"/>
                    <a:sym typeface="Avenir Roman" charset="0"/>
                  </a:rPr>
                  <a:t> is the magnetic dipole moment (in Am</a:t>
                </a:r>
                <a:r>
                  <a:rPr lang="en-AU" sz="1400" kern="1200" baseline="30000" dirty="0">
                    <a:solidFill>
                      <a:srgbClr val="000000"/>
                    </a:solidFill>
                    <a:effectLst/>
                    <a:latin typeface="+mn-lt"/>
                    <a:ea typeface="Avenir Roman" charset="0"/>
                    <a:cs typeface="Avenir Roman" charset="0"/>
                    <a:sym typeface="Avenir Roman" charset="0"/>
                  </a:rPr>
                  <a:t>2</a:t>
                </a:r>
                <a:r>
                  <a:rPr lang="en-AU" sz="1400" kern="1200" dirty="0">
                    <a:solidFill>
                      <a:srgbClr val="000000"/>
                    </a:solidFill>
                    <a:effectLst/>
                    <a:latin typeface="+mn-lt"/>
                    <a:ea typeface="Avenir Roman" charset="0"/>
                    <a:cs typeface="Avenir Roman" charset="0"/>
                    <a:sym typeface="Avenir Roman" charset="0"/>
                  </a:rPr>
                  <a:t>), </a:t>
                </a:r>
                <a:r>
                  <a:rPr lang="en-AU" sz="1400" kern="1200" dirty="0" err="1">
                    <a:solidFill>
                      <a:srgbClr val="000000"/>
                    </a:solidFill>
                    <a:effectLst/>
                    <a:latin typeface="+mn-lt"/>
                    <a:ea typeface="Avenir Roman" charset="0"/>
                    <a:cs typeface="Avenir Roman" charset="0"/>
                    <a:sym typeface="Avenir Roman" charset="0"/>
                  </a:rPr>
                  <a:t>r</a:t>
                </a:r>
                <a:r>
                  <a:rPr lang="en-AU" sz="1400" kern="1200" baseline="-25000" dirty="0" err="1">
                    <a:solidFill>
                      <a:srgbClr val="000000"/>
                    </a:solidFill>
                    <a:effectLst/>
                    <a:latin typeface="+mn-lt"/>
                    <a:ea typeface="Avenir Roman" charset="0"/>
                    <a:cs typeface="Avenir Roman" charset="0"/>
                    <a:sym typeface="Avenir Roman" charset="0"/>
                  </a:rPr>
                  <a:t>o</a:t>
                </a:r>
                <a:r>
                  <a:rPr lang="en-AU" sz="1400" kern="1200" dirty="0">
                    <a:solidFill>
                      <a:srgbClr val="000000"/>
                    </a:solidFill>
                    <a:effectLst/>
                    <a:latin typeface="+mn-lt"/>
                    <a:ea typeface="Avenir Roman" charset="0"/>
                    <a:cs typeface="Avenir Roman" charset="0"/>
                    <a:sym typeface="Avenir Roman" charset="0"/>
                  </a:rPr>
                  <a:t> is the planetary core radius, </a:t>
                </a:r>
                <a:r>
                  <a:rPr lang="en-AU" sz="1400" i="0" kern="1200">
                    <a:solidFill>
                      <a:srgbClr val="000000"/>
                    </a:solidFill>
                    <a:effectLst/>
                    <a:latin typeface="+mn-lt"/>
                    <a:ea typeface="Avenir Roman" charset="0"/>
                    <a:cs typeface="Avenir Roman" charset="0"/>
                    <a:sym typeface="Avenir Roman" charset="0"/>
                  </a:rPr>
                  <a:t>𝛾</a:t>
                </a:r>
                <a:r>
                  <a:rPr lang="en-AU" sz="1400" kern="1200" dirty="0">
                    <a:solidFill>
                      <a:srgbClr val="000000"/>
                    </a:solidFill>
                    <a:effectLst/>
                    <a:latin typeface="+mn-lt"/>
                    <a:ea typeface="Avenir Roman" charset="0"/>
                    <a:cs typeface="Avenir Roman" charset="0"/>
                    <a:sym typeface="Avenir Roman" charset="0"/>
                  </a:rPr>
                  <a:t> is a fitting coefficient with a value of 0.1 – 0.2 deduced from numerical simulations, </a:t>
                </a:r>
                <a:r>
                  <a:rPr lang="en-AU" sz="1400" i="0" kern="1200">
                    <a:solidFill>
                      <a:srgbClr val="000000"/>
                    </a:solidFill>
                    <a:effectLst/>
                    <a:latin typeface="+mn-lt"/>
                    <a:ea typeface="Avenir Roman" charset="0"/>
                    <a:cs typeface="Avenir Roman" charset="0"/>
                    <a:sym typeface="Avenir Roman" charset="0"/>
                  </a:rPr>
                  <a:t>𝜌 ̅_0</a:t>
                </a:r>
                <a:r>
                  <a:rPr lang="en-AU" sz="1400" kern="1200" dirty="0">
                    <a:solidFill>
                      <a:srgbClr val="000000"/>
                    </a:solidFill>
                    <a:effectLst/>
                    <a:latin typeface="+mn-lt"/>
                    <a:ea typeface="Avenir Roman" charset="0"/>
                    <a:cs typeface="Avenir Roman" charset="0"/>
                    <a:sym typeface="Avenir Roman" charset="0"/>
                  </a:rPr>
                  <a:t> is the bulk density of the fluid in the outer liquid core, which we have modelled based on Earth’s density models (</a:t>
                </a:r>
                <a:r>
                  <a:rPr lang="en-AU" sz="1400" i="0" kern="1200">
                    <a:solidFill>
                      <a:srgbClr val="000000"/>
                    </a:solidFill>
                    <a:effectLst/>
                    <a:latin typeface="+mn-lt"/>
                    <a:ea typeface="Avenir Roman" charset="0"/>
                    <a:cs typeface="Avenir Roman" charset="0"/>
                    <a:sym typeface="Avenir Roman" charset="0"/>
                  </a:rPr>
                  <a:t>𝜌 ̅_0=11×</a:t>
                </a:r>
                <a:r>
                  <a:rPr lang="en-AU" sz="1400" i="0" kern="1200">
                    <a:solidFill>
                      <a:srgbClr val="000000"/>
                    </a:solidFill>
                    <a:effectLst/>
                    <a:latin typeface="+mn-lt"/>
                    <a:sym typeface="Avenir Roman" charset="0"/>
                  </a:rPr>
                  <a:t>〖</a:t>
                </a:r>
                <a:r>
                  <a:rPr lang="en-AU" sz="1400" i="0" kern="1200">
                    <a:solidFill>
                      <a:srgbClr val="000000"/>
                    </a:solidFill>
                    <a:effectLst/>
                    <a:latin typeface="+mn-lt"/>
                    <a:ea typeface="Avenir Roman" charset="0"/>
                    <a:cs typeface="Avenir Roman" charset="0"/>
                    <a:sym typeface="Avenir Roman" charset="0"/>
                  </a:rPr>
                  <a:t>10〗^6  𝑔𝑚^(−3)</a:t>
                </a:r>
                <a:r>
                  <a:rPr lang="en-AU" sz="1400" kern="1200" dirty="0">
                    <a:solidFill>
                      <a:srgbClr val="000000"/>
                    </a:solidFill>
                    <a:effectLst/>
                    <a:latin typeface="+mn-lt"/>
                    <a:ea typeface="Avenir Roman" charset="0"/>
                    <a:cs typeface="Avenir Roman" charset="0"/>
                    <a:sym typeface="Avenir Roman" charset="0"/>
                  </a:rPr>
                  <a:t>) (</a:t>
                </a:r>
                <a:r>
                  <a:rPr lang="en-AU" sz="1400" kern="1200" dirty="0" err="1">
                    <a:solidFill>
                      <a:srgbClr val="000000"/>
                    </a:solidFill>
                    <a:effectLst/>
                    <a:latin typeface="+mn-lt"/>
                    <a:ea typeface="Avenir Roman" charset="0"/>
                    <a:cs typeface="Avenir Roman" charset="0"/>
                    <a:sym typeface="Avenir Roman" charset="0"/>
                  </a:rPr>
                  <a:t>Litasov</a:t>
                </a:r>
                <a:r>
                  <a:rPr lang="en-AU" sz="1400" kern="1200" dirty="0">
                    <a:solidFill>
                      <a:srgbClr val="000000"/>
                    </a:solidFill>
                    <a:effectLst/>
                    <a:latin typeface="+mn-lt"/>
                    <a:ea typeface="Avenir Roman" charset="0"/>
                    <a:cs typeface="Avenir Roman" charset="0"/>
                    <a:sym typeface="Avenir Roman" charset="0"/>
                  </a:rPr>
                  <a:t> &amp; </a:t>
                </a:r>
                <a:r>
                  <a:rPr lang="en-AU" sz="1400" kern="1200" dirty="0" err="1">
                    <a:solidFill>
                      <a:srgbClr val="000000"/>
                    </a:solidFill>
                    <a:effectLst/>
                    <a:latin typeface="+mn-lt"/>
                    <a:ea typeface="Avenir Roman" charset="0"/>
                    <a:cs typeface="Avenir Roman" charset="0"/>
                    <a:sym typeface="Avenir Roman" charset="0"/>
                  </a:rPr>
                  <a:t>Shatskiy</a:t>
                </a:r>
                <a:r>
                  <a:rPr lang="en-AU" sz="1400" kern="1200" dirty="0">
                    <a:solidFill>
                      <a:srgbClr val="000000"/>
                    </a:solidFill>
                    <a:effectLst/>
                    <a:latin typeface="+mn-lt"/>
                    <a:ea typeface="Avenir Roman" charset="0"/>
                    <a:cs typeface="Avenir Roman" charset="0"/>
                    <a:sym typeface="Avenir Roman" charset="0"/>
                  </a:rPr>
                  <a:t>, 2016), </a:t>
                </a:r>
                <a:r>
                  <a:rPr lang="en-AU" sz="1400" i="0" kern="1200">
                    <a:solidFill>
                      <a:srgbClr val="000000"/>
                    </a:solidFill>
                    <a:effectLst/>
                    <a:latin typeface="+mn-lt"/>
                    <a:ea typeface="Avenir Roman" charset="0"/>
                    <a:cs typeface="Avenir Roman" charset="0"/>
                    <a:sym typeface="Avenir Roman" charset="0"/>
                  </a:rPr>
                  <a:t>𝜇_0</a:t>
                </a:r>
                <a:r>
                  <a:rPr lang="en-AU" sz="1400" kern="1200" dirty="0">
                    <a:solidFill>
                      <a:srgbClr val="000000"/>
                    </a:solidFill>
                    <a:effectLst/>
                    <a:latin typeface="+mn-lt"/>
                    <a:ea typeface="Avenir Roman" charset="0"/>
                    <a:cs typeface="Avenir Roman" charset="0"/>
                    <a:sym typeface="Avenir Roman" charset="0"/>
                  </a:rPr>
                  <a:t> is the magnetic permeability of the vacuum (</a:t>
                </a:r>
                <a:r>
                  <a:rPr lang="en-AU" sz="1400" i="0" kern="1200">
                    <a:solidFill>
                      <a:srgbClr val="000000"/>
                    </a:solidFill>
                    <a:effectLst/>
                    <a:latin typeface="+mn-lt"/>
                    <a:ea typeface="Avenir Roman" charset="0"/>
                    <a:cs typeface="Avenir Roman" charset="0"/>
                    <a:sym typeface="Avenir Roman" charset="0"/>
                  </a:rPr>
                  <a:t>𝜇_0=4𝜋×</a:t>
                </a:r>
                <a:r>
                  <a:rPr lang="en-AU" sz="1400" i="0" kern="1200">
                    <a:solidFill>
                      <a:srgbClr val="000000"/>
                    </a:solidFill>
                    <a:effectLst/>
                    <a:latin typeface="+mn-lt"/>
                    <a:sym typeface="Avenir Roman" charset="0"/>
                  </a:rPr>
                  <a:t>〖</a:t>
                </a:r>
                <a:r>
                  <a:rPr lang="en-AU" sz="1400" i="0" kern="1200">
                    <a:solidFill>
                      <a:srgbClr val="000000"/>
                    </a:solidFill>
                    <a:effectLst/>
                    <a:latin typeface="+mn-lt"/>
                    <a:ea typeface="Avenir Roman" charset="0"/>
                    <a:cs typeface="Avenir Roman" charset="0"/>
                    <a:sym typeface="Avenir Roman" charset="0"/>
                  </a:rPr>
                  <a:t>10〗^(−7) 𝐻/𝑚</a:t>
                </a:r>
                <a:r>
                  <a:rPr lang="en-AU" sz="1400" kern="1200" dirty="0">
                    <a:solidFill>
                      <a:srgbClr val="000000"/>
                    </a:solidFill>
                    <a:effectLst/>
                    <a:latin typeface="+mn-lt"/>
                    <a:ea typeface="Avenir Roman" charset="0"/>
                    <a:cs typeface="Avenir Roman" charset="0"/>
                    <a:sym typeface="Avenir Roman" charset="0"/>
                  </a:rPr>
                  <a:t>), </a:t>
                </a:r>
                <a:r>
                  <a:rPr lang="en-AU" sz="1400" i="1" kern="1200" dirty="0">
                    <a:solidFill>
                      <a:srgbClr val="000000"/>
                    </a:solidFill>
                    <a:effectLst/>
                    <a:latin typeface="+mn-lt"/>
                    <a:ea typeface="Avenir Roman" charset="0"/>
                    <a:cs typeface="Avenir Roman" charset="0"/>
                    <a:sym typeface="Avenir Roman" charset="0"/>
                  </a:rPr>
                  <a:t>F</a:t>
                </a:r>
                <a:r>
                  <a:rPr lang="en-AU" sz="1400" kern="1200" dirty="0">
                    <a:solidFill>
                      <a:srgbClr val="000000"/>
                    </a:solidFill>
                    <a:effectLst/>
                    <a:latin typeface="+mn-lt"/>
                    <a:ea typeface="Avenir Roman" charset="0"/>
                    <a:cs typeface="Avenir Roman" charset="0"/>
                    <a:sym typeface="Avenir Roman" charset="0"/>
                  </a:rPr>
                  <a:t> is the average convective buoyancy flux, and </a:t>
                </a:r>
                <a:r>
                  <a:rPr lang="en-AU" sz="1400" i="1" kern="1200" dirty="0">
                    <a:solidFill>
                      <a:srgbClr val="000000"/>
                    </a:solidFill>
                    <a:effectLst/>
                    <a:latin typeface="+mn-lt"/>
                    <a:ea typeface="Avenir Roman" charset="0"/>
                    <a:cs typeface="Avenir Roman" charset="0"/>
                    <a:sym typeface="Avenir Roman" charset="0"/>
                  </a:rPr>
                  <a:t>D</a:t>
                </a:r>
                <a:r>
                  <a:rPr lang="en-AU" sz="1400" kern="1200" dirty="0">
                    <a:solidFill>
                      <a:srgbClr val="000000"/>
                    </a:solidFill>
                    <a:effectLst/>
                    <a:latin typeface="+mn-lt"/>
                    <a:ea typeface="Avenir Roman" charset="0"/>
                    <a:cs typeface="Avenir Roman" charset="0"/>
                    <a:sym typeface="Avenir Roman" charset="0"/>
                  </a:rPr>
                  <a:t> is the thickness of the outer liquid core where convection occurs.</a:t>
                </a:r>
              </a:p>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  </a:t>
                </a:r>
              </a:p>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One of the parameters defining interior structure that is needed for the Olson &amp; </a:t>
                </a:r>
                <a:r>
                  <a:rPr lang="en-AU" sz="1400" kern="1200" dirty="0" err="1">
                    <a:solidFill>
                      <a:srgbClr val="000000"/>
                    </a:solidFill>
                    <a:effectLst/>
                    <a:latin typeface="+mn-lt"/>
                    <a:ea typeface="Avenir Roman" charset="0"/>
                    <a:cs typeface="Avenir Roman" charset="0"/>
                    <a:sym typeface="Avenir Roman" charset="0"/>
                  </a:rPr>
                  <a:t>Christiensen</a:t>
                </a:r>
                <a:r>
                  <a:rPr lang="en-AU" sz="1400" kern="1200" dirty="0">
                    <a:solidFill>
                      <a:srgbClr val="000000"/>
                    </a:solidFill>
                    <a:effectLst/>
                    <a:latin typeface="+mn-lt"/>
                    <a:ea typeface="Avenir Roman" charset="0"/>
                    <a:cs typeface="Avenir Roman" charset="0"/>
                    <a:sym typeface="Avenir Roman" charset="0"/>
                  </a:rPr>
                  <a:t>’ equation is planetary core radius. Zeng et al. proposed a semi-empirical relationship between core radius fraction, planetary radius, and mass for rocky planets.</a:t>
                </a:r>
              </a:p>
              <a:p>
                <a:pPr marL="0" marR="0" indent="0" algn="l" defTabSz="457200" rtl="0" eaLnBrk="0" fontAlgn="base" latinLnBrk="0" hangingPunct="0">
                  <a:lnSpc>
                    <a:spcPct val="125000"/>
                  </a:lnSpc>
                  <a:spcBef>
                    <a:spcPct val="0"/>
                  </a:spcBef>
                  <a:spcAft>
                    <a:spcPct val="0"/>
                  </a:spcAft>
                  <a:buClrTx/>
                  <a:buSzTx/>
                  <a:buFontTx/>
                  <a:buNone/>
                  <a:tabLst/>
                  <a:defRPr/>
                </a:pPr>
                <a:endParaRPr lang="en-AU" sz="1400" kern="1200" dirty="0">
                  <a:solidFill>
                    <a:srgbClr val="000000"/>
                  </a:solidFill>
                  <a:effectLst/>
                  <a:latin typeface="+mn-lt"/>
                  <a:ea typeface="Avenir Roman" charset="0"/>
                  <a:cs typeface="Avenir Roman"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Another critical parameter in magnetic dipole moment model is the average convective buoyancy flux, and represents the combination of both thermal and chemical convection in the planetary cores. Where D is the thickness of the convection cell based on the </a:t>
                </a:r>
                <a:r>
                  <a:rPr lang="en-AU" sz="1400" kern="1200" dirty="0" err="1">
                    <a:solidFill>
                      <a:srgbClr val="000000"/>
                    </a:solidFill>
                    <a:effectLst/>
                    <a:latin typeface="+mn-lt"/>
                    <a:ea typeface="Avenir Roman" charset="0"/>
                    <a:cs typeface="Avenir Roman" charset="0"/>
                    <a:sym typeface="Avenir Roman" charset="0"/>
                  </a:rPr>
                  <a:t>Heimpel</a:t>
                </a:r>
                <a:r>
                  <a:rPr lang="en-AU" sz="1400" kern="1200" dirty="0">
                    <a:solidFill>
                      <a:srgbClr val="000000"/>
                    </a:solidFill>
                    <a:effectLst/>
                    <a:latin typeface="+mn-lt"/>
                    <a:ea typeface="Avenir Roman" charset="0"/>
                    <a:cs typeface="Avenir Roman" charset="0"/>
                    <a:sym typeface="Avenir Roman" charset="0"/>
                  </a:rPr>
                  <a:t> et al. model. Additionally, Olsen &amp; </a:t>
                </a:r>
                <a:r>
                  <a:rPr lang="en-AU" sz="1400" kern="1200" dirty="0" err="1">
                    <a:solidFill>
                      <a:srgbClr val="000000"/>
                    </a:solidFill>
                    <a:effectLst/>
                    <a:latin typeface="+mn-lt"/>
                    <a:ea typeface="Avenir Roman" charset="0"/>
                    <a:cs typeface="Avenir Roman" charset="0"/>
                    <a:sym typeface="Avenir Roman" charset="0"/>
                  </a:rPr>
                  <a:t>Christiensen</a:t>
                </a:r>
                <a:r>
                  <a:rPr lang="en-AU" sz="1400" kern="1200" dirty="0">
                    <a:solidFill>
                      <a:srgbClr val="000000"/>
                    </a:solidFill>
                    <a:effectLst/>
                    <a:latin typeface="+mn-lt"/>
                    <a:ea typeface="Avenir Roman" charset="0"/>
                    <a:cs typeface="Avenir Roman" charset="0"/>
                    <a:sym typeface="Avenir Roman" charset="0"/>
                  </a:rPr>
                  <a:t> determined that the transition from dipole-dominant to multipolar dynamos occurs in a narrow interval around </a:t>
                </a:r>
                <a:r>
                  <a:rPr lang="en-AU" sz="1400" i="0" kern="1200">
                    <a:solidFill>
                      <a:srgbClr val="000000"/>
                    </a:solidFill>
                    <a:effectLst/>
                    <a:latin typeface="+mn-lt"/>
                    <a:ea typeface="Avenir Roman" charset="0"/>
                    <a:cs typeface="Avenir Roman" charset="0"/>
                    <a:sym typeface="Avenir Roman" charset="0"/>
                  </a:rPr>
                  <a:t>𝑅_(𝑂_𝑙 )≈0.12</a:t>
                </a:r>
                <a:r>
                  <a:rPr lang="en-AU" sz="1400" kern="1200" dirty="0">
                    <a:solidFill>
                      <a:srgbClr val="000000"/>
                    </a:solidFill>
                    <a:effectLst/>
                    <a:latin typeface="+mn-lt"/>
                    <a:ea typeface="Avenir Roman" charset="0"/>
                    <a:cs typeface="Avenir Roman" charset="0"/>
                    <a:sym typeface="Avenir Roman" charset="0"/>
                  </a:rPr>
                  <a:t> for base-heated dynamos. Thus, in our model, we have set </a:t>
                </a:r>
                <a:r>
                  <a:rPr lang="en-AU" sz="1400" i="0" kern="1200">
                    <a:solidFill>
                      <a:srgbClr val="000000"/>
                    </a:solidFill>
                    <a:effectLst/>
                    <a:latin typeface="+mn-lt"/>
                    <a:ea typeface="Avenir Roman" charset="0"/>
                    <a:cs typeface="Avenir Roman" charset="0"/>
                    <a:sym typeface="Avenir Roman" charset="0"/>
                  </a:rPr>
                  <a:t>𝑅_(𝑂_𝑙 )=0.12</a:t>
                </a:r>
                <a:r>
                  <a:rPr lang="en-AU" sz="1400" kern="1200" dirty="0">
                    <a:solidFill>
                      <a:srgbClr val="000000"/>
                    </a:solidFill>
                    <a:effectLst/>
                    <a:latin typeface="+mn-lt"/>
                    <a:ea typeface="Avenir Roman" charset="0"/>
                    <a:cs typeface="Avenir Roman" charset="0"/>
                    <a:sym typeface="Avenir Roman" charset="0"/>
                  </a:rPr>
                  <a:t> to generate </a:t>
                </a:r>
                <a:r>
                  <a:rPr lang="en-AU" sz="1400" i="0" kern="1200">
                    <a:solidFill>
                      <a:srgbClr val="000000"/>
                    </a:solidFill>
                    <a:effectLst/>
                    <a:latin typeface="+mn-lt"/>
                    <a:ea typeface="Avenir Roman" charset="0"/>
                    <a:cs typeface="Avenir Roman" charset="0"/>
                    <a:sym typeface="Avenir Roman" charset="0"/>
                  </a:rPr>
                  <a:t>𝐹_𝑚𝑎𝑥</a:t>
                </a:r>
                <a:r>
                  <a:rPr lang="en-AU" sz="1400" kern="1200" dirty="0">
                    <a:solidFill>
                      <a:srgbClr val="000000"/>
                    </a:solidFill>
                    <a:effectLst/>
                    <a:latin typeface="+mn-lt"/>
                    <a:ea typeface="Avenir Roman" charset="0"/>
                    <a:cs typeface="Avenir Roman" charset="0"/>
                    <a:sym typeface="Avenir Roman" charset="0"/>
                  </a:rPr>
                  <a:t>, allowing us to estimate the maximum dipolar magnetic moment.</a:t>
                </a:r>
              </a:p>
              <a:p>
                <a:endParaRPr lang="en-AU" dirty="0"/>
              </a:p>
            </p:txBody>
          </p:sp>
        </mc:Fallback>
      </mc:AlternateContent>
      <p:sp>
        <p:nvSpPr>
          <p:cNvPr id="4" name="Slide Number Placeholder 3"/>
          <p:cNvSpPr>
            <a:spLocks noGrp="1"/>
          </p:cNvSpPr>
          <p:nvPr>
            <p:ph type="sldNum" sz="quarter" idx="10"/>
          </p:nvPr>
        </p:nvSpPr>
        <p:spPr/>
        <p:txBody>
          <a:bodyPr/>
          <a:lstStyle/>
          <a:p>
            <a:fld id="{FDD168D7-8B5D-44E5-BA17-F4D0943FBF6E}" type="slidenum">
              <a:rPr lang="en-AU" smtClean="0"/>
              <a:t>39</a:t>
            </a:fld>
            <a:endParaRPr lang="en-AU"/>
          </a:p>
        </p:txBody>
      </p:sp>
    </p:spTree>
    <p:extLst>
      <p:ext uri="{BB962C8B-B14F-4D97-AF65-F5344CB8AC3E}">
        <p14:creationId xmlns:p14="http://schemas.microsoft.com/office/powerpoint/2010/main" val="205581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Numerous planetary and astronomical factors influence an exoplanet's ability to maintain liquid water. It is increasingly important to expand our considerations and include factors such as magnetic field, albedo, stellar type, planet chemical composition, orbital eccentricity, inclination, tidal locking, impact events, and plate tectonics. </a:t>
            </a:r>
          </a:p>
        </p:txBody>
      </p:sp>
      <p:sp>
        <p:nvSpPr>
          <p:cNvPr id="4" name="Slide Number Placeholder 3"/>
          <p:cNvSpPr>
            <a:spLocks noGrp="1"/>
          </p:cNvSpPr>
          <p:nvPr>
            <p:ph type="sldNum" sz="quarter" idx="10"/>
          </p:nvPr>
        </p:nvSpPr>
        <p:spPr/>
        <p:txBody>
          <a:bodyPr/>
          <a:lstStyle/>
          <a:p>
            <a:fld id="{FDD168D7-8B5D-44E5-BA17-F4D0943FBF6E}" type="slidenum">
              <a:rPr lang="en-AU" smtClean="0"/>
              <a:t>4</a:t>
            </a:fld>
            <a:endParaRPr lang="en-AU"/>
          </a:p>
        </p:txBody>
      </p:sp>
    </p:spTree>
    <p:extLst>
      <p:ext uri="{BB962C8B-B14F-4D97-AF65-F5344CB8AC3E}">
        <p14:creationId xmlns:p14="http://schemas.microsoft.com/office/powerpoint/2010/main" val="1288886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Hopes for the future is that the exoplanet detections from the… </a:t>
            </a:r>
          </a:p>
          <a:p>
            <a:r>
              <a:rPr lang="en-AU" sz="1200" kern="1200" dirty="0">
                <a:solidFill>
                  <a:schemeClr val="tx1"/>
                </a:solidFill>
                <a:effectLst/>
                <a:latin typeface="+mn-lt"/>
                <a:ea typeface="+mn-ea"/>
                <a:cs typeface="+mn-cs"/>
              </a:rPr>
              <a:t>Expanding to a multi-parameter approach to habitability, and analysing, modelling and constraining how these factors interact on any given planetary body, we will be able to… </a:t>
            </a:r>
          </a:p>
          <a:p>
            <a:r>
              <a:rPr lang="en-AU" sz="1200" kern="1200" dirty="0">
                <a:solidFill>
                  <a:schemeClr val="tx1"/>
                </a:solidFill>
                <a:effectLst/>
                <a:latin typeface="+mn-lt"/>
                <a:ea typeface="+mn-ea"/>
                <a:cs typeface="+mn-cs"/>
              </a:rPr>
              <a:t>Based on the results, a revised model of planetary habitability should be constructed and strategies for future observations characterising rocky exoplanets expanded.</a:t>
            </a: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D168D7-8B5D-44E5-BA17-F4D0943FBF6E}" type="slidenum">
              <a:rPr lang="en-AU" smtClean="0"/>
              <a:t>40</a:t>
            </a:fld>
            <a:endParaRPr lang="en-AU"/>
          </a:p>
        </p:txBody>
      </p:sp>
    </p:spTree>
    <p:extLst>
      <p:ext uri="{BB962C8B-B14F-4D97-AF65-F5344CB8AC3E}">
        <p14:creationId xmlns:p14="http://schemas.microsoft.com/office/powerpoint/2010/main" val="3792554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majority of our assessments on habitability stems from what we have observed in our own solar system. One of the differences amongst the terrestrial planets in our solar system is the presence of a strong magnetic dipole moment on Earth that protects the surface and liquid water from solar winds and flares. </a:t>
            </a:r>
          </a:p>
        </p:txBody>
      </p:sp>
      <p:sp>
        <p:nvSpPr>
          <p:cNvPr id="4" name="Slide Number Placeholder 3"/>
          <p:cNvSpPr>
            <a:spLocks noGrp="1"/>
          </p:cNvSpPr>
          <p:nvPr>
            <p:ph type="sldNum" sz="quarter" idx="10"/>
          </p:nvPr>
        </p:nvSpPr>
        <p:spPr/>
        <p:txBody>
          <a:bodyPr/>
          <a:lstStyle/>
          <a:p>
            <a:fld id="{FDD168D7-8B5D-44E5-BA17-F4D0943FBF6E}" type="slidenum">
              <a:rPr lang="en-AU" smtClean="0"/>
              <a:t>5</a:t>
            </a:fld>
            <a:endParaRPr lang="en-AU"/>
          </a:p>
        </p:txBody>
      </p:sp>
    </p:spTree>
    <p:extLst>
      <p:ext uri="{BB962C8B-B14F-4D97-AF65-F5344CB8AC3E}">
        <p14:creationId xmlns:p14="http://schemas.microsoft.com/office/powerpoint/2010/main" val="1254964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Venus, Earth and Mars likely began with similar amounts of water since they are all about the same size and formed at the same time (~4.5 billion years ago).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D168D7-8B5D-44E5-BA17-F4D0943FBF6E}" type="slidenum">
              <a:rPr lang="en-AU" smtClean="0"/>
              <a:t>6</a:t>
            </a:fld>
            <a:endParaRPr lang="en-AU"/>
          </a:p>
        </p:txBody>
      </p:sp>
    </p:spTree>
    <p:extLst>
      <p:ext uri="{BB962C8B-B14F-4D97-AF65-F5344CB8AC3E}">
        <p14:creationId xmlns:p14="http://schemas.microsoft.com/office/powerpoint/2010/main" val="439154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corroborated by their deuterium to hydrogen ratios (D/H) which suggests that both Mars and Venus had more water early in their histories. Yet today, only Earth has retained liquid water. </a:t>
            </a:r>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DD168D7-8B5D-44E5-BA17-F4D0943FBF6E}" type="slidenum">
              <a:rPr lang="en-AU" smtClean="0"/>
              <a:t>7</a:t>
            </a:fld>
            <a:endParaRPr lang="en-AU"/>
          </a:p>
        </p:txBody>
      </p:sp>
    </p:spTree>
    <p:extLst>
      <p:ext uri="{BB962C8B-B14F-4D97-AF65-F5344CB8AC3E}">
        <p14:creationId xmlns:p14="http://schemas.microsoft.com/office/powerpoint/2010/main" val="2118507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As a part of this project we focus on modelling the strengths of the magnetic dipole moments of rocky exoplanets to assess their ability to protect their atmospheres from hydrogen loss. In our calculations we use Olson &amp; </a:t>
                </a:r>
                <a:r>
                  <a:rPr lang="en-AU" sz="1200" kern="1200" dirty="0" err="1">
                    <a:solidFill>
                      <a:schemeClr val="tx1"/>
                    </a:solidFill>
                    <a:effectLst/>
                    <a:latin typeface="+mn-lt"/>
                    <a:ea typeface="+mn-ea"/>
                    <a:cs typeface="+mn-cs"/>
                  </a:rPr>
                  <a:t>Christiensen’s</a:t>
                </a:r>
                <a:r>
                  <a:rPr lang="en-AU" sz="1200" kern="1200" dirty="0">
                    <a:solidFill>
                      <a:schemeClr val="tx1"/>
                    </a:solidFill>
                    <a:effectLst/>
                    <a:latin typeface="+mn-lt"/>
                    <a:ea typeface="+mn-ea"/>
                    <a:cs typeface="+mn-cs"/>
                  </a:rPr>
                  <a:t> magnetic moment scaling law…</a:t>
                </a:r>
              </a:p>
            </p:txBody>
          </p:sp>
        </mc:Choice>
        <mc:Fallback xmlns="">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In our calculations we use Olson &amp; </a:t>
                </a:r>
                <a:r>
                  <a:rPr lang="en-AU" sz="1400" kern="1200" dirty="0" err="1">
                    <a:solidFill>
                      <a:srgbClr val="000000"/>
                    </a:solidFill>
                    <a:effectLst/>
                    <a:latin typeface="+mn-lt"/>
                    <a:ea typeface="Avenir Roman" charset="0"/>
                    <a:cs typeface="Avenir Roman" charset="0"/>
                    <a:sym typeface="Avenir Roman" charset="0"/>
                  </a:rPr>
                  <a:t>Christiensen’s</a:t>
                </a:r>
                <a:r>
                  <a:rPr lang="en-AU" sz="1400" kern="1200" dirty="0">
                    <a:solidFill>
                      <a:srgbClr val="000000"/>
                    </a:solidFill>
                    <a:effectLst/>
                    <a:latin typeface="+mn-lt"/>
                    <a:ea typeface="Avenir Roman" charset="0"/>
                    <a:cs typeface="Avenir Roman" charset="0"/>
                    <a:sym typeface="Avenir Roman" charset="0"/>
                  </a:rPr>
                  <a:t> (2006) magnetic moment scaling law:</a:t>
                </a:r>
                <a:r>
                  <a:rPr lang="en-AU" sz="1400" kern="1200" baseline="0" dirty="0">
                    <a:solidFill>
                      <a:srgbClr val="000000"/>
                    </a:solidFill>
                    <a:effectLst/>
                    <a:latin typeface="+mn-lt"/>
                    <a:ea typeface="Avenir Roman" charset="0"/>
                    <a:cs typeface="Avenir Roman" charset="0"/>
                    <a:sym typeface="Avenir Roman" charset="0"/>
                  </a:rPr>
                  <a:t> </a:t>
                </a:r>
                <a:r>
                  <a:rPr lang="en-AU" sz="1400" kern="1200" dirty="0">
                    <a:solidFill>
                      <a:srgbClr val="000000"/>
                    </a:solidFill>
                    <a:effectLst/>
                    <a:latin typeface="+mn-lt"/>
                    <a:ea typeface="Avenir Roman" charset="0"/>
                    <a:cs typeface="Avenir Roman" charset="0"/>
                    <a:sym typeface="Avenir Roman" charset="0"/>
                  </a:rPr>
                  <a:t>where </a:t>
                </a:r>
                <a:r>
                  <a:rPr lang="en-AU" sz="1400" i="0" kern="1200">
                    <a:solidFill>
                      <a:srgbClr val="000000"/>
                    </a:solidFill>
                    <a:effectLst/>
                    <a:latin typeface="+mn-lt"/>
                    <a:ea typeface="Avenir Roman" charset="0"/>
                    <a:cs typeface="Avenir Roman" charset="0"/>
                    <a:sym typeface="Avenir Roman" charset="0"/>
                  </a:rPr>
                  <a:t>ℳ</a:t>
                </a:r>
                <a:r>
                  <a:rPr lang="en-AU" sz="1400" kern="1200" dirty="0">
                    <a:solidFill>
                      <a:srgbClr val="000000"/>
                    </a:solidFill>
                    <a:effectLst/>
                    <a:latin typeface="+mn-lt"/>
                    <a:ea typeface="Avenir Roman" charset="0"/>
                    <a:cs typeface="Avenir Roman" charset="0"/>
                    <a:sym typeface="Avenir Roman" charset="0"/>
                  </a:rPr>
                  <a:t> is the magnetic dipole moment (in Am</a:t>
                </a:r>
                <a:r>
                  <a:rPr lang="en-AU" sz="1400" kern="1200" baseline="30000" dirty="0">
                    <a:solidFill>
                      <a:srgbClr val="000000"/>
                    </a:solidFill>
                    <a:effectLst/>
                    <a:latin typeface="+mn-lt"/>
                    <a:ea typeface="Avenir Roman" charset="0"/>
                    <a:cs typeface="Avenir Roman" charset="0"/>
                    <a:sym typeface="Avenir Roman" charset="0"/>
                  </a:rPr>
                  <a:t>2</a:t>
                </a:r>
                <a:r>
                  <a:rPr lang="en-AU" sz="1400" kern="1200" dirty="0">
                    <a:solidFill>
                      <a:srgbClr val="000000"/>
                    </a:solidFill>
                    <a:effectLst/>
                    <a:latin typeface="+mn-lt"/>
                    <a:ea typeface="Avenir Roman" charset="0"/>
                    <a:cs typeface="Avenir Roman" charset="0"/>
                    <a:sym typeface="Avenir Roman" charset="0"/>
                  </a:rPr>
                  <a:t>), </a:t>
                </a:r>
                <a:r>
                  <a:rPr lang="en-AU" sz="1400" kern="1200" dirty="0" err="1">
                    <a:solidFill>
                      <a:srgbClr val="000000"/>
                    </a:solidFill>
                    <a:effectLst/>
                    <a:latin typeface="+mn-lt"/>
                    <a:ea typeface="Avenir Roman" charset="0"/>
                    <a:cs typeface="Avenir Roman" charset="0"/>
                    <a:sym typeface="Avenir Roman" charset="0"/>
                  </a:rPr>
                  <a:t>r</a:t>
                </a:r>
                <a:r>
                  <a:rPr lang="en-AU" sz="1400" kern="1200" baseline="-25000" dirty="0" err="1">
                    <a:solidFill>
                      <a:srgbClr val="000000"/>
                    </a:solidFill>
                    <a:effectLst/>
                    <a:latin typeface="+mn-lt"/>
                    <a:ea typeface="Avenir Roman" charset="0"/>
                    <a:cs typeface="Avenir Roman" charset="0"/>
                    <a:sym typeface="Avenir Roman" charset="0"/>
                  </a:rPr>
                  <a:t>o</a:t>
                </a:r>
                <a:r>
                  <a:rPr lang="en-AU" sz="1400" kern="1200" dirty="0">
                    <a:solidFill>
                      <a:srgbClr val="000000"/>
                    </a:solidFill>
                    <a:effectLst/>
                    <a:latin typeface="+mn-lt"/>
                    <a:ea typeface="Avenir Roman" charset="0"/>
                    <a:cs typeface="Avenir Roman" charset="0"/>
                    <a:sym typeface="Avenir Roman" charset="0"/>
                  </a:rPr>
                  <a:t> is the planetary core radius, </a:t>
                </a:r>
                <a:r>
                  <a:rPr lang="en-AU" sz="1400" i="0" kern="1200">
                    <a:solidFill>
                      <a:srgbClr val="000000"/>
                    </a:solidFill>
                    <a:effectLst/>
                    <a:latin typeface="+mn-lt"/>
                    <a:ea typeface="Avenir Roman" charset="0"/>
                    <a:cs typeface="Avenir Roman" charset="0"/>
                    <a:sym typeface="Avenir Roman" charset="0"/>
                  </a:rPr>
                  <a:t>𝛾</a:t>
                </a:r>
                <a:r>
                  <a:rPr lang="en-AU" sz="1400" kern="1200" dirty="0">
                    <a:solidFill>
                      <a:srgbClr val="000000"/>
                    </a:solidFill>
                    <a:effectLst/>
                    <a:latin typeface="+mn-lt"/>
                    <a:ea typeface="Avenir Roman" charset="0"/>
                    <a:cs typeface="Avenir Roman" charset="0"/>
                    <a:sym typeface="Avenir Roman" charset="0"/>
                  </a:rPr>
                  <a:t> is a fitting coefficient with a value of 0.1 – 0.2 deduced from numerical simulations, </a:t>
                </a:r>
                <a:r>
                  <a:rPr lang="en-AU" sz="1400" i="0" kern="1200">
                    <a:solidFill>
                      <a:srgbClr val="000000"/>
                    </a:solidFill>
                    <a:effectLst/>
                    <a:latin typeface="+mn-lt"/>
                    <a:ea typeface="Avenir Roman" charset="0"/>
                    <a:cs typeface="Avenir Roman" charset="0"/>
                    <a:sym typeface="Avenir Roman" charset="0"/>
                  </a:rPr>
                  <a:t>𝜌 ̅_0</a:t>
                </a:r>
                <a:r>
                  <a:rPr lang="en-AU" sz="1400" kern="1200" dirty="0">
                    <a:solidFill>
                      <a:srgbClr val="000000"/>
                    </a:solidFill>
                    <a:effectLst/>
                    <a:latin typeface="+mn-lt"/>
                    <a:ea typeface="Avenir Roman" charset="0"/>
                    <a:cs typeface="Avenir Roman" charset="0"/>
                    <a:sym typeface="Avenir Roman" charset="0"/>
                  </a:rPr>
                  <a:t> is the bulk density of the fluid in the outer liquid core, which we have modelled based on Earth’s density models (</a:t>
                </a:r>
                <a:r>
                  <a:rPr lang="en-AU" sz="1400" i="0" kern="1200">
                    <a:solidFill>
                      <a:srgbClr val="000000"/>
                    </a:solidFill>
                    <a:effectLst/>
                    <a:latin typeface="+mn-lt"/>
                    <a:ea typeface="Avenir Roman" charset="0"/>
                    <a:cs typeface="Avenir Roman" charset="0"/>
                    <a:sym typeface="Avenir Roman" charset="0"/>
                  </a:rPr>
                  <a:t>𝜌 ̅_0=11×</a:t>
                </a:r>
                <a:r>
                  <a:rPr lang="en-AU" sz="1400" i="0" kern="1200">
                    <a:solidFill>
                      <a:srgbClr val="000000"/>
                    </a:solidFill>
                    <a:effectLst/>
                    <a:latin typeface="+mn-lt"/>
                    <a:sym typeface="Avenir Roman" charset="0"/>
                  </a:rPr>
                  <a:t>〖</a:t>
                </a:r>
                <a:r>
                  <a:rPr lang="en-AU" sz="1400" i="0" kern="1200">
                    <a:solidFill>
                      <a:srgbClr val="000000"/>
                    </a:solidFill>
                    <a:effectLst/>
                    <a:latin typeface="+mn-lt"/>
                    <a:ea typeface="Avenir Roman" charset="0"/>
                    <a:cs typeface="Avenir Roman" charset="0"/>
                    <a:sym typeface="Avenir Roman" charset="0"/>
                  </a:rPr>
                  <a:t>10〗^6  𝑔𝑚^(−3)</a:t>
                </a:r>
                <a:r>
                  <a:rPr lang="en-AU" sz="1400" kern="1200" dirty="0">
                    <a:solidFill>
                      <a:srgbClr val="000000"/>
                    </a:solidFill>
                    <a:effectLst/>
                    <a:latin typeface="+mn-lt"/>
                    <a:ea typeface="Avenir Roman" charset="0"/>
                    <a:cs typeface="Avenir Roman" charset="0"/>
                    <a:sym typeface="Avenir Roman" charset="0"/>
                  </a:rPr>
                  <a:t>) (</a:t>
                </a:r>
                <a:r>
                  <a:rPr lang="en-AU" sz="1400" kern="1200" dirty="0" err="1">
                    <a:solidFill>
                      <a:srgbClr val="000000"/>
                    </a:solidFill>
                    <a:effectLst/>
                    <a:latin typeface="+mn-lt"/>
                    <a:ea typeface="Avenir Roman" charset="0"/>
                    <a:cs typeface="Avenir Roman" charset="0"/>
                    <a:sym typeface="Avenir Roman" charset="0"/>
                  </a:rPr>
                  <a:t>Litasov</a:t>
                </a:r>
                <a:r>
                  <a:rPr lang="en-AU" sz="1400" kern="1200" dirty="0">
                    <a:solidFill>
                      <a:srgbClr val="000000"/>
                    </a:solidFill>
                    <a:effectLst/>
                    <a:latin typeface="+mn-lt"/>
                    <a:ea typeface="Avenir Roman" charset="0"/>
                    <a:cs typeface="Avenir Roman" charset="0"/>
                    <a:sym typeface="Avenir Roman" charset="0"/>
                  </a:rPr>
                  <a:t> &amp; </a:t>
                </a:r>
                <a:r>
                  <a:rPr lang="en-AU" sz="1400" kern="1200" dirty="0" err="1">
                    <a:solidFill>
                      <a:srgbClr val="000000"/>
                    </a:solidFill>
                    <a:effectLst/>
                    <a:latin typeface="+mn-lt"/>
                    <a:ea typeface="Avenir Roman" charset="0"/>
                    <a:cs typeface="Avenir Roman" charset="0"/>
                    <a:sym typeface="Avenir Roman" charset="0"/>
                  </a:rPr>
                  <a:t>Shatskiy</a:t>
                </a:r>
                <a:r>
                  <a:rPr lang="en-AU" sz="1400" kern="1200" dirty="0">
                    <a:solidFill>
                      <a:srgbClr val="000000"/>
                    </a:solidFill>
                    <a:effectLst/>
                    <a:latin typeface="+mn-lt"/>
                    <a:ea typeface="Avenir Roman" charset="0"/>
                    <a:cs typeface="Avenir Roman" charset="0"/>
                    <a:sym typeface="Avenir Roman" charset="0"/>
                  </a:rPr>
                  <a:t>, 2016), </a:t>
                </a:r>
                <a:r>
                  <a:rPr lang="en-AU" sz="1400" i="0" kern="1200">
                    <a:solidFill>
                      <a:srgbClr val="000000"/>
                    </a:solidFill>
                    <a:effectLst/>
                    <a:latin typeface="+mn-lt"/>
                    <a:ea typeface="Avenir Roman" charset="0"/>
                    <a:cs typeface="Avenir Roman" charset="0"/>
                    <a:sym typeface="Avenir Roman" charset="0"/>
                  </a:rPr>
                  <a:t>𝜇_0</a:t>
                </a:r>
                <a:r>
                  <a:rPr lang="en-AU" sz="1400" kern="1200" dirty="0">
                    <a:solidFill>
                      <a:srgbClr val="000000"/>
                    </a:solidFill>
                    <a:effectLst/>
                    <a:latin typeface="+mn-lt"/>
                    <a:ea typeface="Avenir Roman" charset="0"/>
                    <a:cs typeface="Avenir Roman" charset="0"/>
                    <a:sym typeface="Avenir Roman" charset="0"/>
                  </a:rPr>
                  <a:t> is the magnetic permeability of the vacuum (</a:t>
                </a:r>
                <a:r>
                  <a:rPr lang="en-AU" sz="1400" i="0" kern="1200">
                    <a:solidFill>
                      <a:srgbClr val="000000"/>
                    </a:solidFill>
                    <a:effectLst/>
                    <a:latin typeface="+mn-lt"/>
                    <a:ea typeface="Avenir Roman" charset="0"/>
                    <a:cs typeface="Avenir Roman" charset="0"/>
                    <a:sym typeface="Avenir Roman" charset="0"/>
                  </a:rPr>
                  <a:t>𝜇_0=4𝜋×</a:t>
                </a:r>
                <a:r>
                  <a:rPr lang="en-AU" sz="1400" i="0" kern="1200">
                    <a:solidFill>
                      <a:srgbClr val="000000"/>
                    </a:solidFill>
                    <a:effectLst/>
                    <a:latin typeface="+mn-lt"/>
                    <a:sym typeface="Avenir Roman" charset="0"/>
                  </a:rPr>
                  <a:t>〖</a:t>
                </a:r>
                <a:r>
                  <a:rPr lang="en-AU" sz="1400" i="0" kern="1200">
                    <a:solidFill>
                      <a:srgbClr val="000000"/>
                    </a:solidFill>
                    <a:effectLst/>
                    <a:latin typeface="+mn-lt"/>
                    <a:ea typeface="Avenir Roman" charset="0"/>
                    <a:cs typeface="Avenir Roman" charset="0"/>
                    <a:sym typeface="Avenir Roman" charset="0"/>
                  </a:rPr>
                  <a:t>10〗^(−7) 𝐻/𝑚</a:t>
                </a:r>
                <a:r>
                  <a:rPr lang="en-AU" sz="1400" kern="1200" dirty="0">
                    <a:solidFill>
                      <a:srgbClr val="000000"/>
                    </a:solidFill>
                    <a:effectLst/>
                    <a:latin typeface="+mn-lt"/>
                    <a:ea typeface="Avenir Roman" charset="0"/>
                    <a:cs typeface="Avenir Roman" charset="0"/>
                    <a:sym typeface="Avenir Roman" charset="0"/>
                  </a:rPr>
                  <a:t>), </a:t>
                </a:r>
                <a:r>
                  <a:rPr lang="en-AU" sz="1400" i="1" kern="1200" dirty="0">
                    <a:solidFill>
                      <a:srgbClr val="000000"/>
                    </a:solidFill>
                    <a:effectLst/>
                    <a:latin typeface="+mn-lt"/>
                    <a:ea typeface="Avenir Roman" charset="0"/>
                    <a:cs typeface="Avenir Roman" charset="0"/>
                    <a:sym typeface="Avenir Roman" charset="0"/>
                  </a:rPr>
                  <a:t>F</a:t>
                </a:r>
                <a:r>
                  <a:rPr lang="en-AU" sz="1400" kern="1200" dirty="0">
                    <a:solidFill>
                      <a:srgbClr val="000000"/>
                    </a:solidFill>
                    <a:effectLst/>
                    <a:latin typeface="+mn-lt"/>
                    <a:ea typeface="Avenir Roman" charset="0"/>
                    <a:cs typeface="Avenir Roman" charset="0"/>
                    <a:sym typeface="Avenir Roman" charset="0"/>
                  </a:rPr>
                  <a:t> is the average convective buoyancy flux, and </a:t>
                </a:r>
                <a:r>
                  <a:rPr lang="en-AU" sz="1400" i="1" kern="1200" dirty="0">
                    <a:solidFill>
                      <a:srgbClr val="000000"/>
                    </a:solidFill>
                    <a:effectLst/>
                    <a:latin typeface="+mn-lt"/>
                    <a:ea typeface="Avenir Roman" charset="0"/>
                    <a:cs typeface="Avenir Roman" charset="0"/>
                    <a:sym typeface="Avenir Roman" charset="0"/>
                  </a:rPr>
                  <a:t>D</a:t>
                </a:r>
                <a:r>
                  <a:rPr lang="en-AU" sz="1400" kern="1200" dirty="0">
                    <a:solidFill>
                      <a:srgbClr val="000000"/>
                    </a:solidFill>
                    <a:effectLst/>
                    <a:latin typeface="+mn-lt"/>
                    <a:ea typeface="Avenir Roman" charset="0"/>
                    <a:cs typeface="Avenir Roman" charset="0"/>
                    <a:sym typeface="Avenir Roman" charset="0"/>
                  </a:rPr>
                  <a:t> is the thickness of the outer liquid core where convection occurs.</a:t>
                </a:r>
              </a:p>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  </a:t>
                </a:r>
              </a:p>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One of the parameters defining interior structure that is needed for the Olson &amp; </a:t>
                </a:r>
                <a:r>
                  <a:rPr lang="en-AU" sz="1400" kern="1200" dirty="0" err="1">
                    <a:solidFill>
                      <a:srgbClr val="000000"/>
                    </a:solidFill>
                    <a:effectLst/>
                    <a:latin typeface="+mn-lt"/>
                    <a:ea typeface="Avenir Roman" charset="0"/>
                    <a:cs typeface="Avenir Roman" charset="0"/>
                    <a:sym typeface="Avenir Roman" charset="0"/>
                  </a:rPr>
                  <a:t>Christiensen</a:t>
                </a:r>
                <a:r>
                  <a:rPr lang="en-AU" sz="1400" kern="1200" dirty="0">
                    <a:solidFill>
                      <a:srgbClr val="000000"/>
                    </a:solidFill>
                    <a:effectLst/>
                    <a:latin typeface="+mn-lt"/>
                    <a:ea typeface="Avenir Roman" charset="0"/>
                    <a:cs typeface="Avenir Roman" charset="0"/>
                    <a:sym typeface="Avenir Roman" charset="0"/>
                  </a:rPr>
                  <a:t>’ equation is planetary core radius. Zeng et al. proposed a semi-empirical relationship between core radius fraction, planetary radius, and mass for rocky planets.</a:t>
                </a:r>
              </a:p>
              <a:p>
                <a:pPr marL="0" marR="0" indent="0" algn="l" defTabSz="457200" rtl="0" eaLnBrk="0" fontAlgn="base" latinLnBrk="0" hangingPunct="0">
                  <a:lnSpc>
                    <a:spcPct val="125000"/>
                  </a:lnSpc>
                  <a:spcBef>
                    <a:spcPct val="0"/>
                  </a:spcBef>
                  <a:spcAft>
                    <a:spcPct val="0"/>
                  </a:spcAft>
                  <a:buClrTx/>
                  <a:buSzTx/>
                  <a:buFontTx/>
                  <a:buNone/>
                  <a:tabLst/>
                  <a:defRPr/>
                </a:pPr>
                <a:endParaRPr lang="en-AU" sz="1400" kern="1200" dirty="0">
                  <a:solidFill>
                    <a:srgbClr val="000000"/>
                  </a:solidFill>
                  <a:effectLst/>
                  <a:latin typeface="+mn-lt"/>
                  <a:ea typeface="Avenir Roman" charset="0"/>
                  <a:cs typeface="Avenir Roman"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Another critical parameter in magnetic dipole moment model is the average convective buoyancy flux, and represents the combination of both thermal and chemical convection in the planetary cores. Where D is the thickness of the convection cell based on the </a:t>
                </a:r>
                <a:r>
                  <a:rPr lang="en-AU" sz="1400" kern="1200" dirty="0" err="1">
                    <a:solidFill>
                      <a:srgbClr val="000000"/>
                    </a:solidFill>
                    <a:effectLst/>
                    <a:latin typeface="+mn-lt"/>
                    <a:ea typeface="Avenir Roman" charset="0"/>
                    <a:cs typeface="Avenir Roman" charset="0"/>
                    <a:sym typeface="Avenir Roman" charset="0"/>
                  </a:rPr>
                  <a:t>Heimpel</a:t>
                </a:r>
                <a:r>
                  <a:rPr lang="en-AU" sz="1400" kern="1200" dirty="0">
                    <a:solidFill>
                      <a:srgbClr val="000000"/>
                    </a:solidFill>
                    <a:effectLst/>
                    <a:latin typeface="+mn-lt"/>
                    <a:ea typeface="Avenir Roman" charset="0"/>
                    <a:cs typeface="Avenir Roman" charset="0"/>
                    <a:sym typeface="Avenir Roman" charset="0"/>
                  </a:rPr>
                  <a:t> et al. model. Additionally, Olsen &amp; </a:t>
                </a:r>
                <a:r>
                  <a:rPr lang="en-AU" sz="1400" kern="1200" dirty="0" err="1">
                    <a:solidFill>
                      <a:srgbClr val="000000"/>
                    </a:solidFill>
                    <a:effectLst/>
                    <a:latin typeface="+mn-lt"/>
                    <a:ea typeface="Avenir Roman" charset="0"/>
                    <a:cs typeface="Avenir Roman" charset="0"/>
                    <a:sym typeface="Avenir Roman" charset="0"/>
                  </a:rPr>
                  <a:t>Christiensen</a:t>
                </a:r>
                <a:r>
                  <a:rPr lang="en-AU" sz="1400" kern="1200" dirty="0">
                    <a:solidFill>
                      <a:srgbClr val="000000"/>
                    </a:solidFill>
                    <a:effectLst/>
                    <a:latin typeface="+mn-lt"/>
                    <a:ea typeface="Avenir Roman" charset="0"/>
                    <a:cs typeface="Avenir Roman" charset="0"/>
                    <a:sym typeface="Avenir Roman" charset="0"/>
                  </a:rPr>
                  <a:t> determined that the transition from dipole-dominant to multipolar dynamos occurs in a narrow interval around </a:t>
                </a:r>
                <a:r>
                  <a:rPr lang="en-AU" sz="1400" i="0" kern="1200">
                    <a:solidFill>
                      <a:srgbClr val="000000"/>
                    </a:solidFill>
                    <a:effectLst/>
                    <a:latin typeface="+mn-lt"/>
                    <a:ea typeface="Avenir Roman" charset="0"/>
                    <a:cs typeface="Avenir Roman" charset="0"/>
                    <a:sym typeface="Avenir Roman" charset="0"/>
                  </a:rPr>
                  <a:t>𝑅_(𝑂_𝑙 )≈0.12</a:t>
                </a:r>
                <a:r>
                  <a:rPr lang="en-AU" sz="1400" kern="1200" dirty="0">
                    <a:solidFill>
                      <a:srgbClr val="000000"/>
                    </a:solidFill>
                    <a:effectLst/>
                    <a:latin typeface="+mn-lt"/>
                    <a:ea typeface="Avenir Roman" charset="0"/>
                    <a:cs typeface="Avenir Roman" charset="0"/>
                    <a:sym typeface="Avenir Roman" charset="0"/>
                  </a:rPr>
                  <a:t> for base-heated dynamos. Thus, in our model, we have set </a:t>
                </a:r>
                <a:r>
                  <a:rPr lang="en-AU" sz="1400" i="0" kern="1200">
                    <a:solidFill>
                      <a:srgbClr val="000000"/>
                    </a:solidFill>
                    <a:effectLst/>
                    <a:latin typeface="+mn-lt"/>
                    <a:ea typeface="Avenir Roman" charset="0"/>
                    <a:cs typeface="Avenir Roman" charset="0"/>
                    <a:sym typeface="Avenir Roman" charset="0"/>
                  </a:rPr>
                  <a:t>𝑅_(𝑂_𝑙 )=0.12</a:t>
                </a:r>
                <a:r>
                  <a:rPr lang="en-AU" sz="1400" kern="1200" dirty="0">
                    <a:solidFill>
                      <a:srgbClr val="000000"/>
                    </a:solidFill>
                    <a:effectLst/>
                    <a:latin typeface="+mn-lt"/>
                    <a:ea typeface="Avenir Roman" charset="0"/>
                    <a:cs typeface="Avenir Roman" charset="0"/>
                    <a:sym typeface="Avenir Roman" charset="0"/>
                  </a:rPr>
                  <a:t> to generate </a:t>
                </a:r>
                <a:r>
                  <a:rPr lang="en-AU" sz="1400" i="0" kern="1200">
                    <a:solidFill>
                      <a:srgbClr val="000000"/>
                    </a:solidFill>
                    <a:effectLst/>
                    <a:latin typeface="+mn-lt"/>
                    <a:ea typeface="Avenir Roman" charset="0"/>
                    <a:cs typeface="Avenir Roman" charset="0"/>
                    <a:sym typeface="Avenir Roman" charset="0"/>
                  </a:rPr>
                  <a:t>𝐹_𝑚𝑎𝑥</a:t>
                </a:r>
                <a:r>
                  <a:rPr lang="en-AU" sz="1400" kern="1200" dirty="0">
                    <a:solidFill>
                      <a:srgbClr val="000000"/>
                    </a:solidFill>
                    <a:effectLst/>
                    <a:latin typeface="+mn-lt"/>
                    <a:ea typeface="Avenir Roman" charset="0"/>
                    <a:cs typeface="Avenir Roman" charset="0"/>
                    <a:sym typeface="Avenir Roman" charset="0"/>
                  </a:rPr>
                  <a:t>, allowing us to estimate the maximum dipolar magnetic moment.</a:t>
                </a:r>
              </a:p>
              <a:p>
                <a:endParaRPr lang="en-AU" dirty="0"/>
              </a:p>
            </p:txBody>
          </p:sp>
        </mc:Fallback>
      </mc:AlternateContent>
      <p:sp>
        <p:nvSpPr>
          <p:cNvPr id="4" name="Slide Number Placeholder 3"/>
          <p:cNvSpPr>
            <a:spLocks noGrp="1"/>
          </p:cNvSpPr>
          <p:nvPr>
            <p:ph type="sldNum" sz="quarter" idx="10"/>
          </p:nvPr>
        </p:nvSpPr>
        <p:spPr/>
        <p:txBody>
          <a:bodyPr/>
          <a:lstStyle/>
          <a:p>
            <a:fld id="{FDD168D7-8B5D-44E5-BA17-F4D0943FBF6E}" type="slidenum">
              <a:rPr lang="en-AU" smtClean="0"/>
              <a:t>8</a:t>
            </a:fld>
            <a:endParaRPr lang="en-AU"/>
          </a:p>
        </p:txBody>
      </p:sp>
    </p:spTree>
    <p:extLst>
      <p:ext uri="{BB962C8B-B14F-4D97-AF65-F5344CB8AC3E}">
        <p14:creationId xmlns:p14="http://schemas.microsoft.com/office/powerpoint/2010/main" val="2891043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in combination with Zhang’s planetary core radius calculation…</a:t>
                </a:r>
              </a:p>
            </p:txBody>
          </p:sp>
        </mc:Choice>
        <mc:Fallback xmlns="">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In our calculations we use Olson &amp; </a:t>
                </a:r>
                <a:r>
                  <a:rPr lang="en-AU" sz="1400" kern="1200" dirty="0" err="1">
                    <a:solidFill>
                      <a:srgbClr val="000000"/>
                    </a:solidFill>
                    <a:effectLst/>
                    <a:latin typeface="+mn-lt"/>
                    <a:ea typeface="Avenir Roman" charset="0"/>
                    <a:cs typeface="Avenir Roman" charset="0"/>
                    <a:sym typeface="Avenir Roman" charset="0"/>
                  </a:rPr>
                  <a:t>Christiensen’s</a:t>
                </a:r>
                <a:r>
                  <a:rPr lang="en-AU" sz="1400" kern="1200" dirty="0">
                    <a:solidFill>
                      <a:srgbClr val="000000"/>
                    </a:solidFill>
                    <a:effectLst/>
                    <a:latin typeface="+mn-lt"/>
                    <a:ea typeface="Avenir Roman" charset="0"/>
                    <a:cs typeface="Avenir Roman" charset="0"/>
                    <a:sym typeface="Avenir Roman" charset="0"/>
                  </a:rPr>
                  <a:t> (2006) magnetic moment scaling law:</a:t>
                </a:r>
                <a:r>
                  <a:rPr lang="en-AU" sz="1400" kern="1200" baseline="0" dirty="0">
                    <a:solidFill>
                      <a:srgbClr val="000000"/>
                    </a:solidFill>
                    <a:effectLst/>
                    <a:latin typeface="+mn-lt"/>
                    <a:ea typeface="Avenir Roman" charset="0"/>
                    <a:cs typeface="Avenir Roman" charset="0"/>
                    <a:sym typeface="Avenir Roman" charset="0"/>
                  </a:rPr>
                  <a:t> </a:t>
                </a:r>
                <a:r>
                  <a:rPr lang="en-AU" sz="1400" kern="1200" dirty="0">
                    <a:solidFill>
                      <a:srgbClr val="000000"/>
                    </a:solidFill>
                    <a:effectLst/>
                    <a:latin typeface="+mn-lt"/>
                    <a:ea typeface="Avenir Roman" charset="0"/>
                    <a:cs typeface="Avenir Roman" charset="0"/>
                    <a:sym typeface="Avenir Roman" charset="0"/>
                  </a:rPr>
                  <a:t>where </a:t>
                </a:r>
                <a:r>
                  <a:rPr lang="en-AU" sz="1400" i="0" kern="1200">
                    <a:solidFill>
                      <a:srgbClr val="000000"/>
                    </a:solidFill>
                    <a:effectLst/>
                    <a:latin typeface="+mn-lt"/>
                    <a:ea typeface="Avenir Roman" charset="0"/>
                    <a:cs typeface="Avenir Roman" charset="0"/>
                    <a:sym typeface="Avenir Roman" charset="0"/>
                  </a:rPr>
                  <a:t>ℳ</a:t>
                </a:r>
                <a:r>
                  <a:rPr lang="en-AU" sz="1400" kern="1200" dirty="0">
                    <a:solidFill>
                      <a:srgbClr val="000000"/>
                    </a:solidFill>
                    <a:effectLst/>
                    <a:latin typeface="+mn-lt"/>
                    <a:ea typeface="Avenir Roman" charset="0"/>
                    <a:cs typeface="Avenir Roman" charset="0"/>
                    <a:sym typeface="Avenir Roman" charset="0"/>
                  </a:rPr>
                  <a:t> is the magnetic dipole moment (in Am</a:t>
                </a:r>
                <a:r>
                  <a:rPr lang="en-AU" sz="1400" kern="1200" baseline="30000" dirty="0">
                    <a:solidFill>
                      <a:srgbClr val="000000"/>
                    </a:solidFill>
                    <a:effectLst/>
                    <a:latin typeface="+mn-lt"/>
                    <a:ea typeface="Avenir Roman" charset="0"/>
                    <a:cs typeface="Avenir Roman" charset="0"/>
                    <a:sym typeface="Avenir Roman" charset="0"/>
                  </a:rPr>
                  <a:t>2</a:t>
                </a:r>
                <a:r>
                  <a:rPr lang="en-AU" sz="1400" kern="1200" dirty="0">
                    <a:solidFill>
                      <a:srgbClr val="000000"/>
                    </a:solidFill>
                    <a:effectLst/>
                    <a:latin typeface="+mn-lt"/>
                    <a:ea typeface="Avenir Roman" charset="0"/>
                    <a:cs typeface="Avenir Roman" charset="0"/>
                    <a:sym typeface="Avenir Roman" charset="0"/>
                  </a:rPr>
                  <a:t>), </a:t>
                </a:r>
                <a:r>
                  <a:rPr lang="en-AU" sz="1400" kern="1200" dirty="0" err="1">
                    <a:solidFill>
                      <a:srgbClr val="000000"/>
                    </a:solidFill>
                    <a:effectLst/>
                    <a:latin typeface="+mn-lt"/>
                    <a:ea typeface="Avenir Roman" charset="0"/>
                    <a:cs typeface="Avenir Roman" charset="0"/>
                    <a:sym typeface="Avenir Roman" charset="0"/>
                  </a:rPr>
                  <a:t>r</a:t>
                </a:r>
                <a:r>
                  <a:rPr lang="en-AU" sz="1400" kern="1200" baseline="-25000" dirty="0" err="1">
                    <a:solidFill>
                      <a:srgbClr val="000000"/>
                    </a:solidFill>
                    <a:effectLst/>
                    <a:latin typeface="+mn-lt"/>
                    <a:ea typeface="Avenir Roman" charset="0"/>
                    <a:cs typeface="Avenir Roman" charset="0"/>
                    <a:sym typeface="Avenir Roman" charset="0"/>
                  </a:rPr>
                  <a:t>o</a:t>
                </a:r>
                <a:r>
                  <a:rPr lang="en-AU" sz="1400" kern="1200" dirty="0">
                    <a:solidFill>
                      <a:srgbClr val="000000"/>
                    </a:solidFill>
                    <a:effectLst/>
                    <a:latin typeface="+mn-lt"/>
                    <a:ea typeface="Avenir Roman" charset="0"/>
                    <a:cs typeface="Avenir Roman" charset="0"/>
                    <a:sym typeface="Avenir Roman" charset="0"/>
                  </a:rPr>
                  <a:t> is the planetary core radius, </a:t>
                </a:r>
                <a:r>
                  <a:rPr lang="en-AU" sz="1400" i="0" kern="1200">
                    <a:solidFill>
                      <a:srgbClr val="000000"/>
                    </a:solidFill>
                    <a:effectLst/>
                    <a:latin typeface="+mn-lt"/>
                    <a:ea typeface="Avenir Roman" charset="0"/>
                    <a:cs typeface="Avenir Roman" charset="0"/>
                    <a:sym typeface="Avenir Roman" charset="0"/>
                  </a:rPr>
                  <a:t>𝛾</a:t>
                </a:r>
                <a:r>
                  <a:rPr lang="en-AU" sz="1400" kern="1200" dirty="0">
                    <a:solidFill>
                      <a:srgbClr val="000000"/>
                    </a:solidFill>
                    <a:effectLst/>
                    <a:latin typeface="+mn-lt"/>
                    <a:ea typeface="Avenir Roman" charset="0"/>
                    <a:cs typeface="Avenir Roman" charset="0"/>
                    <a:sym typeface="Avenir Roman" charset="0"/>
                  </a:rPr>
                  <a:t> is a fitting coefficient with a value of 0.1 – 0.2 deduced from numerical simulations, </a:t>
                </a:r>
                <a:r>
                  <a:rPr lang="en-AU" sz="1400" i="0" kern="1200">
                    <a:solidFill>
                      <a:srgbClr val="000000"/>
                    </a:solidFill>
                    <a:effectLst/>
                    <a:latin typeface="+mn-lt"/>
                    <a:ea typeface="Avenir Roman" charset="0"/>
                    <a:cs typeface="Avenir Roman" charset="0"/>
                    <a:sym typeface="Avenir Roman" charset="0"/>
                  </a:rPr>
                  <a:t>𝜌 ̅_0</a:t>
                </a:r>
                <a:r>
                  <a:rPr lang="en-AU" sz="1400" kern="1200" dirty="0">
                    <a:solidFill>
                      <a:srgbClr val="000000"/>
                    </a:solidFill>
                    <a:effectLst/>
                    <a:latin typeface="+mn-lt"/>
                    <a:ea typeface="Avenir Roman" charset="0"/>
                    <a:cs typeface="Avenir Roman" charset="0"/>
                    <a:sym typeface="Avenir Roman" charset="0"/>
                  </a:rPr>
                  <a:t> is the bulk density of the fluid in the outer liquid core, which we have modelled based on Earth’s density models (</a:t>
                </a:r>
                <a:r>
                  <a:rPr lang="en-AU" sz="1400" i="0" kern="1200">
                    <a:solidFill>
                      <a:srgbClr val="000000"/>
                    </a:solidFill>
                    <a:effectLst/>
                    <a:latin typeface="+mn-lt"/>
                    <a:ea typeface="Avenir Roman" charset="0"/>
                    <a:cs typeface="Avenir Roman" charset="0"/>
                    <a:sym typeface="Avenir Roman" charset="0"/>
                  </a:rPr>
                  <a:t>𝜌 ̅_0=11×</a:t>
                </a:r>
                <a:r>
                  <a:rPr lang="en-AU" sz="1400" i="0" kern="1200">
                    <a:solidFill>
                      <a:srgbClr val="000000"/>
                    </a:solidFill>
                    <a:effectLst/>
                    <a:latin typeface="+mn-lt"/>
                    <a:sym typeface="Avenir Roman" charset="0"/>
                  </a:rPr>
                  <a:t>〖</a:t>
                </a:r>
                <a:r>
                  <a:rPr lang="en-AU" sz="1400" i="0" kern="1200">
                    <a:solidFill>
                      <a:srgbClr val="000000"/>
                    </a:solidFill>
                    <a:effectLst/>
                    <a:latin typeface="+mn-lt"/>
                    <a:ea typeface="Avenir Roman" charset="0"/>
                    <a:cs typeface="Avenir Roman" charset="0"/>
                    <a:sym typeface="Avenir Roman" charset="0"/>
                  </a:rPr>
                  <a:t>10〗^6  𝑔𝑚^(−3)</a:t>
                </a:r>
                <a:r>
                  <a:rPr lang="en-AU" sz="1400" kern="1200" dirty="0">
                    <a:solidFill>
                      <a:srgbClr val="000000"/>
                    </a:solidFill>
                    <a:effectLst/>
                    <a:latin typeface="+mn-lt"/>
                    <a:ea typeface="Avenir Roman" charset="0"/>
                    <a:cs typeface="Avenir Roman" charset="0"/>
                    <a:sym typeface="Avenir Roman" charset="0"/>
                  </a:rPr>
                  <a:t>) (</a:t>
                </a:r>
                <a:r>
                  <a:rPr lang="en-AU" sz="1400" kern="1200" dirty="0" err="1">
                    <a:solidFill>
                      <a:srgbClr val="000000"/>
                    </a:solidFill>
                    <a:effectLst/>
                    <a:latin typeface="+mn-lt"/>
                    <a:ea typeface="Avenir Roman" charset="0"/>
                    <a:cs typeface="Avenir Roman" charset="0"/>
                    <a:sym typeface="Avenir Roman" charset="0"/>
                  </a:rPr>
                  <a:t>Litasov</a:t>
                </a:r>
                <a:r>
                  <a:rPr lang="en-AU" sz="1400" kern="1200" dirty="0">
                    <a:solidFill>
                      <a:srgbClr val="000000"/>
                    </a:solidFill>
                    <a:effectLst/>
                    <a:latin typeface="+mn-lt"/>
                    <a:ea typeface="Avenir Roman" charset="0"/>
                    <a:cs typeface="Avenir Roman" charset="0"/>
                    <a:sym typeface="Avenir Roman" charset="0"/>
                  </a:rPr>
                  <a:t> &amp; </a:t>
                </a:r>
                <a:r>
                  <a:rPr lang="en-AU" sz="1400" kern="1200" dirty="0" err="1">
                    <a:solidFill>
                      <a:srgbClr val="000000"/>
                    </a:solidFill>
                    <a:effectLst/>
                    <a:latin typeface="+mn-lt"/>
                    <a:ea typeface="Avenir Roman" charset="0"/>
                    <a:cs typeface="Avenir Roman" charset="0"/>
                    <a:sym typeface="Avenir Roman" charset="0"/>
                  </a:rPr>
                  <a:t>Shatskiy</a:t>
                </a:r>
                <a:r>
                  <a:rPr lang="en-AU" sz="1400" kern="1200" dirty="0">
                    <a:solidFill>
                      <a:srgbClr val="000000"/>
                    </a:solidFill>
                    <a:effectLst/>
                    <a:latin typeface="+mn-lt"/>
                    <a:ea typeface="Avenir Roman" charset="0"/>
                    <a:cs typeface="Avenir Roman" charset="0"/>
                    <a:sym typeface="Avenir Roman" charset="0"/>
                  </a:rPr>
                  <a:t>, 2016), </a:t>
                </a:r>
                <a:r>
                  <a:rPr lang="en-AU" sz="1400" i="0" kern="1200">
                    <a:solidFill>
                      <a:srgbClr val="000000"/>
                    </a:solidFill>
                    <a:effectLst/>
                    <a:latin typeface="+mn-lt"/>
                    <a:ea typeface="Avenir Roman" charset="0"/>
                    <a:cs typeface="Avenir Roman" charset="0"/>
                    <a:sym typeface="Avenir Roman" charset="0"/>
                  </a:rPr>
                  <a:t>𝜇_0</a:t>
                </a:r>
                <a:r>
                  <a:rPr lang="en-AU" sz="1400" kern="1200" dirty="0">
                    <a:solidFill>
                      <a:srgbClr val="000000"/>
                    </a:solidFill>
                    <a:effectLst/>
                    <a:latin typeface="+mn-lt"/>
                    <a:ea typeface="Avenir Roman" charset="0"/>
                    <a:cs typeface="Avenir Roman" charset="0"/>
                    <a:sym typeface="Avenir Roman" charset="0"/>
                  </a:rPr>
                  <a:t> is the magnetic permeability of the vacuum (</a:t>
                </a:r>
                <a:r>
                  <a:rPr lang="en-AU" sz="1400" i="0" kern="1200">
                    <a:solidFill>
                      <a:srgbClr val="000000"/>
                    </a:solidFill>
                    <a:effectLst/>
                    <a:latin typeface="+mn-lt"/>
                    <a:ea typeface="Avenir Roman" charset="0"/>
                    <a:cs typeface="Avenir Roman" charset="0"/>
                    <a:sym typeface="Avenir Roman" charset="0"/>
                  </a:rPr>
                  <a:t>𝜇_0=4𝜋×</a:t>
                </a:r>
                <a:r>
                  <a:rPr lang="en-AU" sz="1400" i="0" kern="1200">
                    <a:solidFill>
                      <a:srgbClr val="000000"/>
                    </a:solidFill>
                    <a:effectLst/>
                    <a:latin typeface="+mn-lt"/>
                    <a:sym typeface="Avenir Roman" charset="0"/>
                  </a:rPr>
                  <a:t>〖</a:t>
                </a:r>
                <a:r>
                  <a:rPr lang="en-AU" sz="1400" i="0" kern="1200">
                    <a:solidFill>
                      <a:srgbClr val="000000"/>
                    </a:solidFill>
                    <a:effectLst/>
                    <a:latin typeface="+mn-lt"/>
                    <a:ea typeface="Avenir Roman" charset="0"/>
                    <a:cs typeface="Avenir Roman" charset="0"/>
                    <a:sym typeface="Avenir Roman" charset="0"/>
                  </a:rPr>
                  <a:t>10〗^(−7) 𝐻/𝑚</a:t>
                </a:r>
                <a:r>
                  <a:rPr lang="en-AU" sz="1400" kern="1200" dirty="0">
                    <a:solidFill>
                      <a:srgbClr val="000000"/>
                    </a:solidFill>
                    <a:effectLst/>
                    <a:latin typeface="+mn-lt"/>
                    <a:ea typeface="Avenir Roman" charset="0"/>
                    <a:cs typeface="Avenir Roman" charset="0"/>
                    <a:sym typeface="Avenir Roman" charset="0"/>
                  </a:rPr>
                  <a:t>), </a:t>
                </a:r>
                <a:r>
                  <a:rPr lang="en-AU" sz="1400" i="1" kern="1200" dirty="0">
                    <a:solidFill>
                      <a:srgbClr val="000000"/>
                    </a:solidFill>
                    <a:effectLst/>
                    <a:latin typeface="+mn-lt"/>
                    <a:ea typeface="Avenir Roman" charset="0"/>
                    <a:cs typeface="Avenir Roman" charset="0"/>
                    <a:sym typeface="Avenir Roman" charset="0"/>
                  </a:rPr>
                  <a:t>F</a:t>
                </a:r>
                <a:r>
                  <a:rPr lang="en-AU" sz="1400" kern="1200" dirty="0">
                    <a:solidFill>
                      <a:srgbClr val="000000"/>
                    </a:solidFill>
                    <a:effectLst/>
                    <a:latin typeface="+mn-lt"/>
                    <a:ea typeface="Avenir Roman" charset="0"/>
                    <a:cs typeface="Avenir Roman" charset="0"/>
                    <a:sym typeface="Avenir Roman" charset="0"/>
                  </a:rPr>
                  <a:t> is the average convective buoyancy flux, and </a:t>
                </a:r>
                <a:r>
                  <a:rPr lang="en-AU" sz="1400" i="1" kern="1200" dirty="0">
                    <a:solidFill>
                      <a:srgbClr val="000000"/>
                    </a:solidFill>
                    <a:effectLst/>
                    <a:latin typeface="+mn-lt"/>
                    <a:ea typeface="Avenir Roman" charset="0"/>
                    <a:cs typeface="Avenir Roman" charset="0"/>
                    <a:sym typeface="Avenir Roman" charset="0"/>
                  </a:rPr>
                  <a:t>D</a:t>
                </a:r>
                <a:r>
                  <a:rPr lang="en-AU" sz="1400" kern="1200" dirty="0">
                    <a:solidFill>
                      <a:srgbClr val="000000"/>
                    </a:solidFill>
                    <a:effectLst/>
                    <a:latin typeface="+mn-lt"/>
                    <a:ea typeface="Avenir Roman" charset="0"/>
                    <a:cs typeface="Avenir Roman" charset="0"/>
                    <a:sym typeface="Avenir Roman" charset="0"/>
                  </a:rPr>
                  <a:t> is the thickness of the outer liquid core where convection occurs.</a:t>
                </a:r>
              </a:p>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  </a:t>
                </a:r>
              </a:p>
              <a:p>
                <a:pPr marL="0" marR="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One of the parameters defining interior structure that is needed for the Olson &amp; </a:t>
                </a:r>
                <a:r>
                  <a:rPr lang="en-AU" sz="1400" kern="1200" dirty="0" err="1">
                    <a:solidFill>
                      <a:srgbClr val="000000"/>
                    </a:solidFill>
                    <a:effectLst/>
                    <a:latin typeface="+mn-lt"/>
                    <a:ea typeface="Avenir Roman" charset="0"/>
                    <a:cs typeface="Avenir Roman" charset="0"/>
                    <a:sym typeface="Avenir Roman" charset="0"/>
                  </a:rPr>
                  <a:t>Christiensen</a:t>
                </a:r>
                <a:r>
                  <a:rPr lang="en-AU" sz="1400" kern="1200" dirty="0">
                    <a:solidFill>
                      <a:srgbClr val="000000"/>
                    </a:solidFill>
                    <a:effectLst/>
                    <a:latin typeface="+mn-lt"/>
                    <a:ea typeface="Avenir Roman" charset="0"/>
                    <a:cs typeface="Avenir Roman" charset="0"/>
                    <a:sym typeface="Avenir Roman" charset="0"/>
                  </a:rPr>
                  <a:t>’ equation is planetary core radius. Zeng et al. proposed a semi-empirical relationship between core radius fraction, planetary radius, and mass for rocky planets.</a:t>
                </a:r>
              </a:p>
              <a:p>
                <a:pPr marL="0" marR="0" indent="0" algn="l" defTabSz="457200" rtl="0" eaLnBrk="0" fontAlgn="base" latinLnBrk="0" hangingPunct="0">
                  <a:lnSpc>
                    <a:spcPct val="125000"/>
                  </a:lnSpc>
                  <a:spcBef>
                    <a:spcPct val="0"/>
                  </a:spcBef>
                  <a:spcAft>
                    <a:spcPct val="0"/>
                  </a:spcAft>
                  <a:buClrTx/>
                  <a:buSzTx/>
                  <a:buFontTx/>
                  <a:buNone/>
                  <a:tabLst/>
                  <a:defRPr/>
                </a:pPr>
                <a:endParaRPr lang="en-AU" sz="1400" kern="1200" dirty="0">
                  <a:solidFill>
                    <a:srgbClr val="000000"/>
                  </a:solidFill>
                  <a:effectLst/>
                  <a:latin typeface="+mn-lt"/>
                  <a:ea typeface="Avenir Roman" charset="0"/>
                  <a:cs typeface="Avenir Roman" charset="0"/>
                  <a:sym typeface="Avenir Roman" charset="0"/>
                </a:endParaRPr>
              </a:p>
              <a:p>
                <a:pPr marL="0" marR="0" lvl="0" indent="0" algn="l" defTabSz="457200" rtl="0" eaLnBrk="0" fontAlgn="base" latinLnBrk="0" hangingPunct="0">
                  <a:lnSpc>
                    <a:spcPct val="125000"/>
                  </a:lnSpc>
                  <a:spcBef>
                    <a:spcPct val="0"/>
                  </a:spcBef>
                  <a:spcAft>
                    <a:spcPct val="0"/>
                  </a:spcAft>
                  <a:buClrTx/>
                  <a:buSzTx/>
                  <a:buFontTx/>
                  <a:buNone/>
                  <a:tabLst/>
                  <a:defRPr/>
                </a:pPr>
                <a:r>
                  <a:rPr lang="en-AU" sz="1400" kern="1200" dirty="0">
                    <a:solidFill>
                      <a:srgbClr val="000000"/>
                    </a:solidFill>
                    <a:effectLst/>
                    <a:latin typeface="+mn-lt"/>
                    <a:ea typeface="Avenir Roman" charset="0"/>
                    <a:cs typeface="Avenir Roman" charset="0"/>
                    <a:sym typeface="Avenir Roman" charset="0"/>
                  </a:rPr>
                  <a:t>Another critical parameter in magnetic dipole moment model is the average convective buoyancy flux, and represents the combination of both thermal and chemical convection in the planetary cores. Where D is the thickness of the convection cell based on the </a:t>
                </a:r>
                <a:r>
                  <a:rPr lang="en-AU" sz="1400" kern="1200" dirty="0" err="1">
                    <a:solidFill>
                      <a:srgbClr val="000000"/>
                    </a:solidFill>
                    <a:effectLst/>
                    <a:latin typeface="+mn-lt"/>
                    <a:ea typeface="Avenir Roman" charset="0"/>
                    <a:cs typeface="Avenir Roman" charset="0"/>
                    <a:sym typeface="Avenir Roman" charset="0"/>
                  </a:rPr>
                  <a:t>Heimpel</a:t>
                </a:r>
                <a:r>
                  <a:rPr lang="en-AU" sz="1400" kern="1200" dirty="0">
                    <a:solidFill>
                      <a:srgbClr val="000000"/>
                    </a:solidFill>
                    <a:effectLst/>
                    <a:latin typeface="+mn-lt"/>
                    <a:ea typeface="Avenir Roman" charset="0"/>
                    <a:cs typeface="Avenir Roman" charset="0"/>
                    <a:sym typeface="Avenir Roman" charset="0"/>
                  </a:rPr>
                  <a:t> et al. model. Additionally, Olsen &amp; </a:t>
                </a:r>
                <a:r>
                  <a:rPr lang="en-AU" sz="1400" kern="1200" dirty="0" err="1">
                    <a:solidFill>
                      <a:srgbClr val="000000"/>
                    </a:solidFill>
                    <a:effectLst/>
                    <a:latin typeface="+mn-lt"/>
                    <a:ea typeface="Avenir Roman" charset="0"/>
                    <a:cs typeface="Avenir Roman" charset="0"/>
                    <a:sym typeface="Avenir Roman" charset="0"/>
                  </a:rPr>
                  <a:t>Christiensen</a:t>
                </a:r>
                <a:r>
                  <a:rPr lang="en-AU" sz="1400" kern="1200" dirty="0">
                    <a:solidFill>
                      <a:srgbClr val="000000"/>
                    </a:solidFill>
                    <a:effectLst/>
                    <a:latin typeface="+mn-lt"/>
                    <a:ea typeface="Avenir Roman" charset="0"/>
                    <a:cs typeface="Avenir Roman" charset="0"/>
                    <a:sym typeface="Avenir Roman" charset="0"/>
                  </a:rPr>
                  <a:t> determined that the transition from dipole-dominant to multipolar dynamos occurs in a narrow interval around </a:t>
                </a:r>
                <a:r>
                  <a:rPr lang="en-AU" sz="1400" i="0" kern="1200">
                    <a:solidFill>
                      <a:srgbClr val="000000"/>
                    </a:solidFill>
                    <a:effectLst/>
                    <a:latin typeface="+mn-lt"/>
                    <a:ea typeface="Avenir Roman" charset="0"/>
                    <a:cs typeface="Avenir Roman" charset="0"/>
                    <a:sym typeface="Avenir Roman" charset="0"/>
                  </a:rPr>
                  <a:t>𝑅_(𝑂_𝑙 )≈0.12</a:t>
                </a:r>
                <a:r>
                  <a:rPr lang="en-AU" sz="1400" kern="1200" dirty="0">
                    <a:solidFill>
                      <a:srgbClr val="000000"/>
                    </a:solidFill>
                    <a:effectLst/>
                    <a:latin typeface="+mn-lt"/>
                    <a:ea typeface="Avenir Roman" charset="0"/>
                    <a:cs typeface="Avenir Roman" charset="0"/>
                    <a:sym typeface="Avenir Roman" charset="0"/>
                  </a:rPr>
                  <a:t> for base-heated dynamos. Thus, in our model, we have set </a:t>
                </a:r>
                <a:r>
                  <a:rPr lang="en-AU" sz="1400" i="0" kern="1200">
                    <a:solidFill>
                      <a:srgbClr val="000000"/>
                    </a:solidFill>
                    <a:effectLst/>
                    <a:latin typeface="+mn-lt"/>
                    <a:ea typeface="Avenir Roman" charset="0"/>
                    <a:cs typeface="Avenir Roman" charset="0"/>
                    <a:sym typeface="Avenir Roman" charset="0"/>
                  </a:rPr>
                  <a:t>𝑅_(𝑂_𝑙 )=0.12</a:t>
                </a:r>
                <a:r>
                  <a:rPr lang="en-AU" sz="1400" kern="1200" dirty="0">
                    <a:solidFill>
                      <a:srgbClr val="000000"/>
                    </a:solidFill>
                    <a:effectLst/>
                    <a:latin typeface="+mn-lt"/>
                    <a:ea typeface="Avenir Roman" charset="0"/>
                    <a:cs typeface="Avenir Roman" charset="0"/>
                    <a:sym typeface="Avenir Roman" charset="0"/>
                  </a:rPr>
                  <a:t> to generate </a:t>
                </a:r>
                <a:r>
                  <a:rPr lang="en-AU" sz="1400" i="0" kern="1200">
                    <a:solidFill>
                      <a:srgbClr val="000000"/>
                    </a:solidFill>
                    <a:effectLst/>
                    <a:latin typeface="+mn-lt"/>
                    <a:ea typeface="Avenir Roman" charset="0"/>
                    <a:cs typeface="Avenir Roman" charset="0"/>
                    <a:sym typeface="Avenir Roman" charset="0"/>
                  </a:rPr>
                  <a:t>𝐹_𝑚𝑎𝑥</a:t>
                </a:r>
                <a:r>
                  <a:rPr lang="en-AU" sz="1400" kern="1200" dirty="0">
                    <a:solidFill>
                      <a:srgbClr val="000000"/>
                    </a:solidFill>
                    <a:effectLst/>
                    <a:latin typeface="+mn-lt"/>
                    <a:ea typeface="Avenir Roman" charset="0"/>
                    <a:cs typeface="Avenir Roman" charset="0"/>
                    <a:sym typeface="Avenir Roman" charset="0"/>
                  </a:rPr>
                  <a:t>, allowing us to estimate the maximum dipolar magnetic moment.</a:t>
                </a:r>
              </a:p>
              <a:p>
                <a:endParaRPr lang="en-AU" dirty="0"/>
              </a:p>
            </p:txBody>
          </p:sp>
        </mc:Fallback>
      </mc:AlternateContent>
      <p:sp>
        <p:nvSpPr>
          <p:cNvPr id="4" name="Slide Number Placeholder 3"/>
          <p:cNvSpPr>
            <a:spLocks noGrp="1"/>
          </p:cNvSpPr>
          <p:nvPr>
            <p:ph type="sldNum" sz="quarter" idx="10"/>
          </p:nvPr>
        </p:nvSpPr>
        <p:spPr/>
        <p:txBody>
          <a:bodyPr/>
          <a:lstStyle/>
          <a:p>
            <a:fld id="{FDD168D7-8B5D-44E5-BA17-F4D0943FBF6E}" type="slidenum">
              <a:rPr lang="en-AU" smtClean="0"/>
              <a:t>9</a:t>
            </a:fld>
            <a:endParaRPr lang="en-AU"/>
          </a:p>
        </p:txBody>
      </p:sp>
    </p:spTree>
    <p:extLst>
      <p:ext uri="{BB962C8B-B14F-4D97-AF65-F5344CB8AC3E}">
        <p14:creationId xmlns:p14="http://schemas.microsoft.com/office/powerpoint/2010/main" val="10568583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pic>
        <p:nvPicPr>
          <p:cNvPr id="7" name="그림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직사각형 13"/>
          <p:cNvSpPr/>
          <p:nvPr userDrawn="1"/>
        </p:nvSpPr>
        <p:spPr>
          <a:xfrm>
            <a:off x="0" y="0"/>
            <a:ext cx="9143999" cy="5143500"/>
          </a:xfrm>
          <a:prstGeom prst="rect">
            <a:avLst/>
          </a:prstGeom>
          <a:solidFill>
            <a:schemeClr val="tx1">
              <a:lumMod val="85000"/>
              <a:lumOff val="1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407880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제목 및 내용">
    <p:spTree>
      <p:nvGrpSpPr>
        <p:cNvPr id="1" name=""/>
        <p:cNvGrpSpPr/>
        <p:nvPr/>
      </p:nvGrpSpPr>
      <p:grpSpPr>
        <a:xfrm>
          <a:off x="0" y="0"/>
          <a:ext cx="0" cy="0"/>
          <a:chOff x="0" y="0"/>
          <a:chExt cx="0" cy="0"/>
        </a:xfrm>
      </p:grpSpPr>
      <p:pic>
        <p:nvPicPr>
          <p:cNvPr id="2" name="그림 1"/>
          <p:cNvPicPr>
            <a:picLocks noChangeAspect="1"/>
          </p:cNvPicPr>
          <p:nvPr userDrawn="1"/>
        </p:nvPicPr>
        <p:blipFill rotWithShape="1">
          <a:blip r:embed="rId2">
            <a:extLst>
              <a:ext uri="{28A0092B-C50C-407E-A947-70E740481C1C}">
                <a14:useLocalDpi xmlns:a14="http://schemas.microsoft.com/office/drawing/2010/main" val="0"/>
              </a:ext>
            </a:extLst>
          </a:blip>
          <a:srcRect r="38152"/>
          <a:stretch/>
        </p:blipFill>
        <p:spPr>
          <a:xfrm>
            <a:off x="0" y="0"/>
            <a:ext cx="5655365" cy="5143500"/>
          </a:xfrm>
          <a:prstGeom prst="rect">
            <a:avLst/>
          </a:prstGeom>
        </p:spPr>
      </p:pic>
      <p:grpSp>
        <p:nvGrpSpPr>
          <p:cNvPr id="9" name="그룹 8"/>
          <p:cNvGrpSpPr/>
          <p:nvPr userDrawn="1"/>
        </p:nvGrpSpPr>
        <p:grpSpPr>
          <a:xfrm>
            <a:off x="4652621" y="0"/>
            <a:ext cx="4491379" cy="5143500"/>
            <a:chOff x="4652621" y="0"/>
            <a:chExt cx="4491379" cy="6858000"/>
          </a:xfrm>
        </p:grpSpPr>
        <p:sp>
          <p:nvSpPr>
            <p:cNvPr id="7" name="직사각형 6"/>
            <p:cNvSpPr/>
            <p:nvPr userDrawn="1"/>
          </p:nvSpPr>
          <p:spPr>
            <a:xfrm>
              <a:off x="4716016" y="0"/>
              <a:ext cx="4427984" cy="6858000"/>
            </a:xfrm>
            <a:prstGeom prst="rect">
              <a:avLst/>
            </a:prstGeom>
            <a:solidFill>
              <a:schemeClr val="tx1">
                <a:lumMod val="85000"/>
                <a:lumOff val="15000"/>
              </a:schemeClr>
            </a:solidFill>
            <a:ln>
              <a:noFill/>
            </a:ln>
            <a:effectLst>
              <a:innerShdw blurRad="393700" dist="2413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8" name="직선 연결선 7"/>
            <p:cNvCxnSpPr/>
            <p:nvPr userDrawn="1"/>
          </p:nvCxnSpPr>
          <p:spPr>
            <a:xfrm flipV="1">
              <a:off x="4652621" y="1"/>
              <a:ext cx="0" cy="685799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4158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제목 및 내용">
    <p:spTree>
      <p:nvGrpSpPr>
        <p:cNvPr id="1" name=""/>
        <p:cNvGrpSpPr/>
        <p:nvPr/>
      </p:nvGrpSpPr>
      <p:grpSpPr>
        <a:xfrm>
          <a:off x="0" y="0"/>
          <a:ext cx="0" cy="0"/>
          <a:chOff x="0" y="0"/>
          <a:chExt cx="0" cy="0"/>
        </a:xfrm>
      </p:grpSpPr>
      <p:pic>
        <p:nvPicPr>
          <p:cNvPr id="2" name="그림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1" name="그룹 10"/>
          <p:cNvGrpSpPr/>
          <p:nvPr userDrawn="1"/>
        </p:nvGrpSpPr>
        <p:grpSpPr>
          <a:xfrm>
            <a:off x="-30145" y="2658657"/>
            <a:ext cx="9174145" cy="2484844"/>
            <a:chOff x="869447" y="2658657"/>
            <a:chExt cx="9174145" cy="2484844"/>
          </a:xfrm>
        </p:grpSpPr>
        <p:sp>
          <p:nvSpPr>
            <p:cNvPr id="9" name="직사각형 8"/>
            <p:cNvSpPr/>
            <p:nvPr userDrawn="1"/>
          </p:nvSpPr>
          <p:spPr>
            <a:xfrm>
              <a:off x="899592" y="2715767"/>
              <a:ext cx="9144000" cy="2427734"/>
            </a:xfrm>
            <a:prstGeom prst="rect">
              <a:avLst/>
            </a:prstGeom>
            <a:solidFill>
              <a:schemeClr val="tx1">
                <a:lumMod val="85000"/>
                <a:lumOff val="15000"/>
              </a:schemeClr>
            </a:solidFill>
            <a:ln>
              <a:noFill/>
            </a:ln>
            <a:effectLst>
              <a:innerShdw blurRad="393700" dist="2413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0" name="직선 연결선 9"/>
            <p:cNvCxnSpPr/>
            <p:nvPr userDrawn="1"/>
          </p:nvCxnSpPr>
          <p:spPr>
            <a:xfrm>
              <a:off x="869447" y="2658657"/>
              <a:ext cx="9174145"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41583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제목 및 내용">
    <p:spTree>
      <p:nvGrpSpPr>
        <p:cNvPr id="1" name=""/>
        <p:cNvGrpSpPr/>
        <p:nvPr/>
      </p:nvGrpSpPr>
      <p:grpSpPr>
        <a:xfrm>
          <a:off x="0" y="0"/>
          <a:ext cx="0" cy="0"/>
          <a:chOff x="0" y="0"/>
          <a:chExt cx="0" cy="0"/>
        </a:xfrm>
      </p:grpSpPr>
      <p:grpSp>
        <p:nvGrpSpPr>
          <p:cNvPr id="5" name="그룹 4"/>
          <p:cNvGrpSpPr/>
          <p:nvPr userDrawn="1"/>
        </p:nvGrpSpPr>
        <p:grpSpPr>
          <a:xfrm>
            <a:off x="-30145" y="0"/>
            <a:ext cx="9174145" cy="789435"/>
            <a:chOff x="-30145" y="278296"/>
            <a:chExt cx="9174145" cy="789435"/>
          </a:xfrm>
        </p:grpSpPr>
        <p:cxnSp>
          <p:nvCxnSpPr>
            <p:cNvPr id="2" name="직선 연결선 1"/>
            <p:cNvCxnSpPr/>
            <p:nvPr userDrawn="1"/>
          </p:nvCxnSpPr>
          <p:spPr>
            <a:xfrm>
              <a:off x="0" y="1052736"/>
              <a:ext cx="9144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직사각형 2"/>
            <p:cNvSpPr/>
            <p:nvPr userDrawn="1"/>
          </p:nvSpPr>
          <p:spPr>
            <a:xfrm>
              <a:off x="0" y="278296"/>
              <a:ext cx="9144000" cy="736588"/>
            </a:xfrm>
            <a:prstGeom prst="rect">
              <a:avLst/>
            </a:prstGeom>
            <a:solidFill>
              <a:schemeClr val="tx1">
                <a:lumMod val="85000"/>
                <a:lumOff val="15000"/>
              </a:schemeClr>
            </a:solidFill>
            <a:ln>
              <a:noFill/>
            </a:ln>
            <a:effectLst>
              <a:innerShdw blurRad="393700" dist="2413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 name="직선 연결선 3"/>
            <p:cNvCxnSpPr/>
            <p:nvPr userDrawn="1"/>
          </p:nvCxnSpPr>
          <p:spPr>
            <a:xfrm>
              <a:off x="-30145" y="1067731"/>
              <a:ext cx="9174145"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41583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제목 및 내용">
    <p:spTree>
      <p:nvGrpSpPr>
        <p:cNvPr id="1" name=""/>
        <p:cNvGrpSpPr/>
        <p:nvPr/>
      </p:nvGrpSpPr>
      <p:grpSpPr>
        <a:xfrm>
          <a:off x="0" y="0"/>
          <a:ext cx="0" cy="0"/>
          <a:chOff x="0" y="0"/>
          <a:chExt cx="0" cy="0"/>
        </a:xfrm>
      </p:grpSpPr>
      <p:pic>
        <p:nvPicPr>
          <p:cNvPr id="6" name="그림 5"/>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48"/>
                    </a14:imgEffect>
                  </a14:imgLayer>
                </a14:imgProps>
              </a:ext>
              <a:ext uri="{28A0092B-C50C-407E-A947-70E740481C1C}">
                <a14:useLocalDpi xmlns:a14="http://schemas.microsoft.com/office/drawing/2010/main" val="0"/>
              </a:ext>
            </a:extLst>
          </a:blip>
          <a:srcRect t="528" r="9469" b="31574"/>
          <a:stretch/>
        </p:blipFill>
        <p:spPr>
          <a:xfrm>
            <a:off x="-1" y="0"/>
            <a:ext cx="9144001" cy="5143500"/>
          </a:xfrm>
          <a:prstGeom prst="rect">
            <a:avLst/>
          </a:prstGeom>
        </p:spPr>
      </p:pic>
      <p:grpSp>
        <p:nvGrpSpPr>
          <p:cNvPr id="5" name="그룹 4"/>
          <p:cNvGrpSpPr/>
          <p:nvPr userDrawn="1"/>
        </p:nvGrpSpPr>
        <p:grpSpPr>
          <a:xfrm>
            <a:off x="-30145" y="0"/>
            <a:ext cx="9174145" cy="789435"/>
            <a:chOff x="-30145" y="278296"/>
            <a:chExt cx="9174145" cy="789435"/>
          </a:xfrm>
        </p:grpSpPr>
        <p:cxnSp>
          <p:nvCxnSpPr>
            <p:cNvPr id="2" name="직선 연결선 1"/>
            <p:cNvCxnSpPr/>
            <p:nvPr userDrawn="1"/>
          </p:nvCxnSpPr>
          <p:spPr>
            <a:xfrm>
              <a:off x="0" y="1052736"/>
              <a:ext cx="9144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직사각형 2"/>
            <p:cNvSpPr/>
            <p:nvPr userDrawn="1"/>
          </p:nvSpPr>
          <p:spPr>
            <a:xfrm>
              <a:off x="0" y="278296"/>
              <a:ext cx="9144000" cy="736588"/>
            </a:xfrm>
            <a:prstGeom prst="rect">
              <a:avLst/>
            </a:prstGeom>
            <a:solidFill>
              <a:schemeClr val="tx1">
                <a:lumMod val="85000"/>
                <a:lumOff val="15000"/>
              </a:schemeClr>
            </a:solidFill>
            <a:ln>
              <a:noFill/>
            </a:ln>
            <a:effectLst>
              <a:innerShdw blurRad="393700" dist="2413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 name="직선 연결선 3"/>
            <p:cNvCxnSpPr/>
            <p:nvPr userDrawn="1"/>
          </p:nvCxnSpPr>
          <p:spPr>
            <a:xfrm>
              <a:off x="-30145" y="1067731"/>
              <a:ext cx="9174145"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0510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234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제목 및 내용">
    <p:spTree>
      <p:nvGrpSpPr>
        <p:cNvPr id="1" name=""/>
        <p:cNvGrpSpPr/>
        <p:nvPr/>
      </p:nvGrpSpPr>
      <p:grpSpPr>
        <a:xfrm>
          <a:off x="0" y="0"/>
          <a:ext cx="0" cy="0"/>
          <a:chOff x="0" y="0"/>
          <a:chExt cx="0" cy="0"/>
        </a:xfrm>
      </p:grpSpPr>
      <p:sp>
        <p:nvSpPr>
          <p:cNvPr id="4" name="직사각형 3"/>
          <p:cNvSpPr/>
          <p:nvPr userDrawn="1"/>
        </p:nvSpPr>
        <p:spPr>
          <a:xfrm>
            <a:off x="0" y="0"/>
            <a:ext cx="9144000"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7530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642759"/>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62" r:id="rId5"/>
    <p:sldLayoutId id="2147483661" r:id="rId6"/>
    <p:sldLayoutId id="2147483659" r:id="rId7"/>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2.png"/><Relationship Id="rId10" Type="http://schemas.openxmlformats.org/officeDocument/2006/relationships/image" Target="../media/image18.svg"/><Relationship Id="rId4" Type="http://schemas.openxmlformats.org/officeDocument/2006/relationships/image" Target="../media/image9.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4.tiff"/></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9.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9.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텍스트 개체 틀 3"/>
          <p:cNvSpPr txBox="1">
            <a:spLocks/>
          </p:cNvSpPr>
          <p:nvPr/>
        </p:nvSpPr>
        <p:spPr>
          <a:xfrm>
            <a:off x="467544" y="598457"/>
            <a:ext cx="6552728" cy="1677506"/>
          </a:xfrm>
          <a:prstGeom prst="rect">
            <a:avLst/>
          </a:prstGeom>
        </p:spPr>
        <p:txBody>
          <a:bodyPr/>
          <a:lstStyle>
            <a:lvl1pPr marL="0" indent="0" algn="r" defTabSz="914400" rtl="0" eaLnBrk="1" latinLnBrk="1" hangingPunct="1">
              <a:spcBef>
                <a:spcPct val="20000"/>
              </a:spcBef>
              <a:buFont typeface="Arial" pitchFamily="34" charset="0"/>
              <a:buNone/>
              <a:defRPr sz="54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l"/>
            <a:r>
              <a:rPr lang="en-AU" altLang="ko-KR" sz="2500" b="0" dirty="0">
                <a:solidFill>
                  <a:schemeClr val="bg1"/>
                </a:solidFill>
                <a:latin typeface="Montserrat Light" panose="00000400000000000000" pitchFamily="50" charset="0"/>
              </a:rPr>
              <a:t>Planetary Magnetism as a Parameter in Exoplanet Habitability</a:t>
            </a:r>
          </a:p>
          <a:p>
            <a:pPr algn="ctr">
              <a:lnSpc>
                <a:spcPct val="80000"/>
              </a:lnSpc>
            </a:pPr>
            <a:endParaRPr lang="ko-KR" altLang="en-US" sz="4000" dirty="0">
              <a:solidFill>
                <a:srgbClr val="EA6B5C"/>
              </a:solidFill>
            </a:endParaRPr>
          </a:p>
        </p:txBody>
      </p:sp>
      <p:sp>
        <p:nvSpPr>
          <p:cNvPr id="3" name="텍스트 개체 틀 3"/>
          <p:cNvSpPr txBox="1">
            <a:spLocks/>
          </p:cNvSpPr>
          <p:nvPr/>
        </p:nvSpPr>
        <p:spPr>
          <a:xfrm>
            <a:off x="499756" y="1570547"/>
            <a:ext cx="7240596" cy="353131"/>
          </a:xfrm>
          <a:prstGeom prst="rect">
            <a:avLst/>
          </a:prstGeom>
        </p:spPr>
        <p:txBody>
          <a:bodyPr/>
          <a:lstStyle>
            <a:lvl1pPr marL="0" indent="0" algn="r" defTabSz="914400" rtl="0" eaLnBrk="1" latinLnBrk="1" hangingPunct="1">
              <a:spcBef>
                <a:spcPct val="20000"/>
              </a:spcBef>
              <a:buFont typeface="Arial" pitchFamily="34" charset="0"/>
              <a:buNone/>
              <a:defRPr sz="28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altLang="ko-KR" sz="1500" b="0" dirty="0">
                <a:solidFill>
                  <a:schemeClr val="bg1"/>
                </a:solidFill>
                <a:latin typeface="Montserrat Light" panose="00000400000000000000" pitchFamily="50" charset="0"/>
              </a:rPr>
              <a:t>Sarah R.N. McIntyre </a:t>
            </a:r>
          </a:p>
        </p:txBody>
      </p:sp>
      <p:sp>
        <p:nvSpPr>
          <p:cNvPr id="5" name="텍스트 개체 틀 3">
            <a:extLst>
              <a:ext uri="{FF2B5EF4-FFF2-40B4-BE49-F238E27FC236}">
                <a16:creationId xmlns:a16="http://schemas.microsoft.com/office/drawing/2014/main" id="{3D0BDC57-02D8-43C3-8A13-D11CE7408402}"/>
              </a:ext>
            </a:extLst>
          </p:cNvPr>
          <p:cNvSpPr txBox="1">
            <a:spLocks/>
          </p:cNvSpPr>
          <p:nvPr/>
        </p:nvSpPr>
        <p:spPr>
          <a:xfrm>
            <a:off x="498516" y="1999930"/>
            <a:ext cx="6048672" cy="452176"/>
          </a:xfrm>
          <a:prstGeom prst="rect">
            <a:avLst/>
          </a:prstGeom>
        </p:spPr>
        <p:txBody>
          <a:bodyPr/>
          <a:lstStyle>
            <a:lvl1pPr marL="0" indent="0" algn="r" defTabSz="914400" rtl="0" eaLnBrk="1" latinLnBrk="1" hangingPunct="1">
              <a:spcBef>
                <a:spcPct val="20000"/>
              </a:spcBef>
              <a:buFont typeface="Arial" pitchFamily="34" charset="0"/>
              <a:buNone/>
              <a:defRPr sz="28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altLang="ko-KR" sz="1000" b="0" dirty="0">
                <a:solidFill>
                  <a:schemeClr val="bg1"/>
                </a:solidFill>
                <a:latin typeface="Montserrat Light" panose="00000400000000000000" pitchFamily="50" charset="0"/>
              </a:rPr>
              <a:t>Research School of Astronomy &amp; Astrophysics</a:t>
            </a:r>
          </a:p>
          <a:p>
            <a:pPr algn="l"/>
            <a:r>
              <a:rPr lang="en-US" altLang="ko-KR" sz="1000" b="0" dirty="0">
                <a:solidFill>
                  <a:schemeClr val="bg1"/>
                </a:solidFill>
                <a:latin typeface="Montserrat Light" panose="00000400000000000000" pitchFamily="50" charset="0"/>
              </a:rPr>
              <a:t>Australian National University</a:t>
            </a:r>
            <a:endParaRPr lang="ko-KR" altLang="en-US" sz="1000" b="0" dirty="0">
              <a:solidFill>
                <a:schemeClr val="bg1"/>
              </a:solidFill>
              <a:latin typeface="Montserrat Light" panose="00000400000000000000" pitchFamily="50" charset="0"/>
            </a:endParaRPr>
          </a:p>
        </p:txBody>
      </p:sp>
      <p:pic>
        <p:nvPicPr>
          <p:cNvPr id="6" name="Picture 5">
            <a:extLst>
              <a:ext uri="{FF2B5EF4-FFF2-40B4-BE49-F238E27FC236}">
                <a16:creationId xmlns:a16="http://schemas.microsoft.com/office/drawing/2014/main" id="{1112B825-C0D8-41D9-92F8-35A463DA7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7475" y="0"/>
            <a:ext cx="2644765" cy="5143500"/>
          </a:xfrm>
          <a:prstGeom prst="rect">
            <a:avLst/>
          </a:prstGeom>
        </p:spPr>
      </p:pic>
      <p:sp>
        <p:nvSpPr>
          <p:cNvPr id="8" name="텍스트 개체 틀 3">
            <a:extLst>
              <a:ext uri="{FF2B5EF4-FFF2-40B4-BE49-F238E27FC236}">
                <a16:creationId xmlns:a16="http://schemas.microsoft.com/office/drawing/2014/main" id="{4106234B-3B56-4006-945D-7678BAED65B0}"/>
              </a:ext>
            </a:extLst>
          </p:cNvPr>
          <p:cNvSpPr txBox="1">
            <a:spLocks/>
          </p:cNvSpPr>
          <p:nvPr/>
        </p:nvSpPr>
        <p:spPr>
          <a:xfrm>
            <a:off x="539552" y="4318955"/>
            <a:ext cx="7632848" cy="452176"/>
          </a:xfrm>
          <a:prstGeom prst="rect">
            <a:avLst/>
          </a:prstGeom>
        </p:spPr>
        <p:txBody>
          <a:bodyPr/>
          <a:lstStyle>
            <a:lvl1pPr marL="0" indent="0" algn="r" defTabSz="914400" rtl="0" eaLnBrk="1" latinLnBrk="1" hangingPunct="1">
              <a:spcBef>
                <a:spcPct val="20000"/>
              </a:spcBef>
              <a:buFont typeface="Arial" pitchFamily="34" charset="0"/>
              <a:buNone/>
              <a:defRPr sz="28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sz="1000" dirty="0">
                <a:solidFill>
                  <a:schemeClr val="bg1"/>
                </a:solidFill>
                <a:latin typeface="Roboto"/>
              </a:rPr>
              <a:t>Rocky Worlds: from the Solar System to Exoplanets</a:t>
            </a:r>
            <a:br>
              <a:rPr lang="en-US" sz="1000" dirty="0">
                <a:solidFill>
                  <a:schemeClr val="bg1"/>
                </a:solidFill>
                <a:latin typeface="Roboto"/>
              </a:rPr>
            </a:br>
            <a:r>
              <a:rPr lang="en-US" altLang="ko-KR" sz="900" b="0" dirty="0" err="1">
                <a:solidFill>
                  <a:schemeClr val="bg1"/>
                </a:solidFill>
                <a:latin typeface="Montserrat Light" panose="00000400000000000000" pitchFamily="50" charset="0"/>
              </a:rPr>
              <a:t>Kavli</a:t>
            </a:r>
            <a:r>
              <a:rPr lang="en-US" altLang="ko-KR" sz="900" b="0" dirty="0">
                <a:solidFill>
                  <a:schemeClr val="bg1"/>
                </a:solidFill>
                <a:latin typeface="Montserrat Light" panose="00000400000000000000" pitchFamily="50" charset="0"/>
              </a:rPr>
              <a:t> Institute, Cambridge, 6 – 8 January 2020</a:t>
            </a:r>
            <a:endParaRPr lang="ko-KR" altLang="en-US" sz="900" b="0" dirty="0">
              <a:solidFill>
                <a:schemeClr val="bg1"/>
              </a:solidFill>
              <a:latin typeface="Montserrat Light" panose="00000400000000000000" pitchFamily="50" charset="0"/>
            </a:endParaRPr>
          </a:p>
        </p:txBody>
      </p:sp>
      <p:sp>
        <p:nvSpPr>
          <p:cNvPr id="10" name="TextBox 9">
            <a:extLst>
              <a:ext uri="{FF2B5EF4-FFF2-40B4-BE49-F238E27FC236}">
                <a16:creationId xmlns:a16="http://schemas.microsoft.com/office/drawing/2014/main" id="{FC1FF133-6BBD-47CF-8834-7917E1DA64C8}"/>
              </a:ext>
            </a:extLst>
          </p:cNvPr>
          <p:cNvSpPr txBox="1"/>
          <p:nvPr/>
        </p:nvSpPr>
        <p:spPr>
          <a:xfrm>
            <a:off x="8518508" y="4928056"/>
            <a:ext cx="625492" cy="215444"/>
          </a:xfrm>
          <a:prstGeom prst="rect">
            <a:avLst/>
          </a:prstGeom>
          <a:noFill/>
        </p:spPr>
        <p:txBody>
          <a:bodyPr wrap="none" rtlCol="0">
            <a:spAutoFit/>
          </a:bodyPr>
          <a:lstStyle/>
          <a:p>
            <a:r>
              <a:rPr lang="en-AU" sz="800" dirty="0">
                <a:solidFill>
                  <a:schemeClr val="bg1"/>
                </a:solidFill>
                <a:latin typeface="Montserrat Light" panose="00000400000000000000" pitchFamily="50" charset="0"/>
              </a:rPr>
              <a:t>(©NASA)</a:t>
            </a:r>
          </a:p>
        </p:txBody>
      </p:sp>
    </p:spTree>
    <p:extLst>
      <p:ext uri="{BB962C8B-B14F-4D97-AF65-F5344CB8AC3E}">
        <p14:creationId xmlns:p14="http://schemas.microsoft.com/office/powerpoint/2010/main" val="3114461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그룹 41"/>
          <p:cNvGrpSpPr/>
          <p:nvPr/>
        </p:nvGrpSpPr>
        <p:grpSpPr>
          <a:xfrm>
            <a:off x="-30145" y="843557"/>
            <a:ext cx="9174145" cy="4299943"/>
            <a:chOff x="-30145" y="3717032"/>
            <a:chExt cx="9174145" cy="3771567"/>
          </a:xfrm>
        </p:grpSpPr>
        <p:sp>
          <p:nvSpPr>
            <p:cNvPr id="43" name="직사각형 42"/>
            <p:cNvSpPr/>
            <p:nvPr userDrawn="1"/>
          </p:nvSpPr>
          <p:spPr>
            <a:xfrm>
              <a:off x="0" y="3774142"/>
              <a:ext cx="9144000" cy="3714457"/>
            </a:xfrm>
            <a:prstGeom prst="rect">
              <a:avLst/>
            </a:prstGeom>
            <a:solidFill>
              <a:schemeClr val="tx1"/>
            </a:solidFill>
            <a:ln>
              <a:noFill/>
            </a:ln>
            <a:effectLst>
              <a:innerShdw blurRad="393700" dist="2413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4" name="직선 연결선 43"/>
            <p:cNvCxnSpPr/>
            <p:nvPr userDrawn="1"/>
          </p:nvCxnSpPr>
          <p:spPr>
            <a:xfrm>
              <a:off x="-30145" y="3717032"/>
              <a:ext cx="9174145" cy="0"/>
            </a:xfrm>
            <a:prstGeom prst="line">
              <a:avLst/>
            </a:prstGeom>
            <a:ln w="19050">
              <a:solidFill>
                <a:srgbClr val="36242D"/>
              </a:solidFill>
            </a:ln>
          </p:spPr>
          <p:style>
            <a:lnRef idx="1">
              <a:schemeClr val="accent1"/>
            </a:lnRef>
            <a:fillRef idx="0">
              <a:schemeClr val="accent1"/>
            </a:fillRef>
            <a:effectRef idx="0">
              <a:schemeClr val="accent1"/>
            </a:effectRef>
            <a:fontRef idx="minor">
              <a:schemeClr val="tx1"/>
            </a:fontRef>
          </p:style>
        </p:cxnSp>
      </p:grpSp>
      <p:sp>
        <p:nvSpPr>
          <p:cNvPr id="8" name="텍스트 개체 틀 3"/>
          <p:cNvSpPr txBox="1">
            <a:spLocks/>
          </p:cNvSpPr>
          <p:nvPr/>
        </p:nvSpPr>
        <p:spPr>
          <a:xfrm>
            <a:off x="245833" y="208603"/>
            <a:ext cx="7866065" cy="558939"/>
          </a:xfrm>
          <a:prstGeom prst="rect">
            <a:avLst/>
          </a:prstGeom>
        </p:spPr>
        <p:txBody>
          <a:bodyPr/>
          <a:lstStyle>
            <a:lvl1pPr marL="0" indent="0" algn="l" defTabSz="914400" rtl="0" eaLnBrk="1" latinLnBrk="1" hangingPunct="1">
              <a:spcBef>
                <a:spcPct val="20000"/>
              </a:spcBef>
              <a:buFont typeface="Arial" pitchFamily="34" charset="0"/>
              <a:buNone/>
              <a:defRPr sz="48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2400" dirty="0">
                <a:solidFill>
                  <a:schemeClr val="tx1"/>
                </a:solidFill>
                <a:latin typeface="Montserrat Medium" panose="00000600000000000000" pitchFamily="50" charset="0"/>
                <a:ea typeface="Tahoma" panose="020B0604030504040204" pitchFamily="34" charset="0"/>
                <a:cs typeface="Tahoma" panose="020B0604030504040204" pitchFamily="34" charset="0"/>
              </a:rPr>
              <a:t>Magnetic Moment Model </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6CF2B37-92CF-6C4B-A665-E1C72E407C61}"/>
                  </a:ext>
                </a:extLst>
              </p:cNvPr>
              <p:cNvSpPr/>
              <p:nvPr/>
            </p:nvSpPr>
            <p:spPr>
              <a:xfrm>
                <a:off x="870050" y="949102"/>
                <a:ext cx="3287503" cy="720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b="1" i="1">
                          <a:solidFill>
                            <a:schemeClr val="bg1"/>
                          </a:solidFill>
                          <a:latin typeface="Cambria Math" charset="0"/>
                          <a:ea typeface="Avenir Roman" charset="0"/>
                          <a:cs typeface="Avenir Roman" charset="0"/>
                          <a:sym typeface="Avenir Roman" charset="0"/>
                        </a:rPr>
                        <m:t>𝓜</m:t>
                      </m:r>
                      <m:r>
                        <a:rPr lang="en-AU" b="1" i="1">
                          <a:solidFill>
                            <a:schemeClr val="bg1"/>
                          </a:solidFill>
                          <a:latin typeface="Cambria Math" charset="0"/>
                        </a:rPr>
                        <m:t>=</m:t>
                      </m:r>
                      <m:r>
                        <a:rPr lang="en-AU" b="1" i="1">
                          <a:solidFill>
                            <a:schemeClr val="bg1"/>
                          </a:solidFill>
                          <a:latin typeface="Cambria Math" charset="0"/>
                        </a:rPr>
                        <m:t>𝟒</m:t>
                      </m:r>
                      <m:r>
                        <a:rPr lang="en-AU" b="1" i="1">
                          <a:solidFill>
                            <a:schemeClr val="bg1"/>
                          </a:solidFill>
                          <a:latin typeface="Cambria Math" charset="0"/>
                        </a:rPr>
                        <m:t>𝝅</m:t>
                      </m:r>
                      <m:sSup>
                        <m:sSupPr>
                          <m:ctrlPr>
                            <a:rPr lang="en-AU" b="1" i="1">
                              <a:solidFill>
                                <a:schemeClr val="bg1"/>
                              </a:solidFill>
                              <a:latin typeface="Cambria Math" panose="02040503050406030204" pitchFamily="18" charset="0"/>
                            </a:rPr>
                          </m:ctrlPr>
                        </m:sSupPr>
                        <m:e>
                          <m:sSub>
                            <m:sSubPr>
                              <m:ctrlPr>
                                <a:rPr lang="en-AU" b="1" i="1">
                                  <a:solidFill>
                                    <a:schemeClr val="bg1"/>
                                  </a:solidFill>
                                  <a:latin typeface="Cambria Math" panose="02040503050406030204" pitchFamily="18" charset="0"/>
                                </a:rPr>
                              </m:ctrlPr>
                            </m:sSubPr>
                            <m:e>
                              <m:r>
                                <a:rPr lang="en-AU" b="1" i="1">
                                  <a:solidFill>
                                    <a:schemeClr val="bg1"/>
                                  </a:solidFill>
                                  <a:latin typeface="Cambria Math" charset="0"/>
                                </a:rPr>
                                <m:t>𝒓</m:t>
                              </m:r>
                            </m:e>
                            <m:sub>
                              <m:r>
                                <a:rPr lang="en-AU" b="1" i="1">
                                  <a:solidFill>
                                    <a:schemeClr val="bg1"/>
                                  </a:solidFill>
                                  <a:latin typeface="Cambria Math" charset="0"/>
                                </a:rPr>
                                <m:t>𝟎</m:t>
                              </m:r>
                            </m:sub>
                          </m:sSub>
                        </m:e>
                        <m:sup>
                          <m:r>
                            <a:rPr lang="en-AU" b="1" i="1">
                              <a:solidFill>
                                <a:schemeClr val="bg1"/>
                              </a:solidFill>
                              <a:latin typeface="Cambria Math" charset="0"/>
                            </a:rPr>
                            <m:t>𝟑</m:t>
                          </m:r>
                        </m:sup>
                      </m:sSup>
                      <m:r>
                        <a:rPr lang="en-AU" b="1" i="1">
                          <a:solidFill>
                            <a:schemeClr val="bg1"/>
                          </a:solidFill>
                          <a:latin typeface="Cambria Math" charset="0"/>
                        </a:rPr>
                        <m:t>𝜸</m:t>
                      </m:r>
                      <m:sSup>
                        <m:sSupPr>
                          <m:ctrlPr>
                            <a:rPr lang="en-AU" b="1" i="1">
                              <a:solidFill>
                                <a:schemeClr val="bg1"/>
                              </a:solidFill>
                              <a:latin typeface="Cambria Math" panose="02040503050406030204" pitchFamily="18" charset="0"/>
                            </a:rPr>
                          </m:ctrlPr>
                        </m:sSupPr>
                        <m:e>
                          <m:d>
                            <m:dPr>
                              <m:ctrlPr>
                                <a:rPr lang="en-AU" b="1" i="1">
                                  <a:solidFill>
                                    <a:schemeClr val="bg1"/>
                                  </a:solidFill>
                                  <a:latin typeface="Cambria Math" panose="02040503050406030204" pitchFamily="18" charset="0"/>
                                </a:rPr>
                              </m:ctrlPr>
                            </m:dPr>
                            <m:e>
                              <m:f>
                                <m:fPr>
                                  <m:ctrlPr>
                                    <a:rPr lang="en-AU" b="1" i="1">
                                      <a:solidFill>
                                        <a:schemeClr val="bg1"/>
                                      </a:solidFill>
                                      <a:latin typeface="Cambria Math" panose="02040503050406030204" pitchFamily="18" charset="0"/>
                                    </a:rPr>
                                  </m:ctrlPr>
                                </m:fPr>
                                <m:num>
                                  <m:sSub>
                                    <m:sSubPr>
                                      <m:ctrlPr>
                                        <a:rPr lang="en-AU" b="1" i="1">
                                          <a:solidFill>
                                            <a:schemeClr val="bg1"/>
                                          </a:solidFill>
                                          <a:latin typeface="Cambria Math" panose="02040503050406030204" pitchFamily="18" charset="0"/>
                                        </a:rPr>
                                      </m:ctrlPr>
                                    </m:sSubPr>
                                    <m:e>
                                      <m:acc>
                                        <m:accPr>
                                          <m:chr m:val="̅"/>
                                          <m:ctrlPr>
                                            <a:rPr lang="en-AU" b="1" i="1">
                                              <a:solidFill>
                                                <a:schemeClr val="bg1"/>
                                              </a:solidFill>
                                              <a:latin typeface="Cambria Math" panose="02040503050406030204" pitchFamily="18" charset="0"/>
                                            </a:rPr>
                                          </m:ctrlPr>
                                        </m:accPr>
                                        <m:e>
                                          <m:r>
                                            <a:rPr lang="en-AU" b="1" i="1">
                                              <a:solidFill>
                                                <a:schemeClr val="bg1"/>
                                              </a:solidFill>
                                              <a:latin typeface="Cambria Math" charset="0"/>
                                            </a:rPr>
                                            <m:t>𝝆</m:t>
                                          </m:r>
                                        </m:e>
                                      </m:acc>
                                    </m:e>
                                    <m:sub>
                                      <m:r>
                                        <a:rPr lang="en-AU" b="1" i="1">
                                          <a:solidFill>
                                            <a:schemeClr val="bg1"/>
                                          </a:solidFill>
                                          <a:latin typeface="Cambria Math" charset="0"/>
                                        </a:rPr>
                                        <m:t>𝟎</m:t>
                                      </m:r>
                                    </m:sub>
                                  </m:sSub>
                                </m:num>
                                <m:den>
                                  <m:sSub>
                                    <m:sSubPr>
                                      <m:ctrlPr>
                                        <a:rPr lang="en-AU" b="1" i="1">
                                          <a:solidFill>
                                            <a:schemeClr val="bg1"/>
                                          </a:solidFill>
                                          <a:latin typeface="Cambria Math" panose="02040503050406030204" pitchFamily="18" charset="0"/>
                                        </a:rPr>
                                      </m:ctrlPr>
                                    </m:sSubPr>
                                    <m:e>
                                      <m:r>
                                        <a:rPr lang="en-AU" b="1" i="1">
                                          <a:solidFill>
                                            <a:schemeClr val="bg1"/>
                                          </a:solidFill>
                                          <a:latin typeface="Cambria Math" charset="0"/>
                                        </a:rPr>
                                        <m:t>𝝁</m:t>
                                      </m:r>
                                    </m:e>
                                    <m:sub>
                                      <m:r>
                                        <a:rPr lang="en-AU" b="1" i="1">
                                          <a:solidFill>
                                            <a:schemeClr val="bg1"/>
                                          </a:solidFill>
                                          <a:latin typeface="Cambria Math" charset="0"/>
                                        </a:rPr>
                                        <m:t>𝟎</m:t>
                                      </m:r>
                                    </m:sub>
                                  </m:sSub>
                                </m:den>
                              </m:f>
                            </m:e>
                          </m:d>
                        </m:e>
                        <m:sup>
                          <m:r>
                            <a:rPr lang="en-AU" b="1" i="1">
                              <a:solidFill>
                                <a:schemeClr val="bg1"/>
                              </a:solidFill>
                              <a:latin typeface="Cambria Math" charset="0"/>
                            </a:rPr>
                            <m:t>𝟏</m:t>
                          </m:r>
                          <m:r>
                            <a:rPr lang="en-AU" b="1" i="1">
                              <a:solidFill>
                                <a:schemeClr val="bg1"/>
                              </a:solidFill>
                              <a:latin typeface="Cambria Math" charset="0"/>
                            </a:rPr>
                            <m:t>/</m:t>
                          </m:r>
                          <m:r>
                            <a:rPr lang="en-AU" b="1" i="1">
                              <a:solidFill>
                                <a:schemeClr val="bg1"/>
                              </a:solidFill>
                              <a:latin typeface="Cambria Math" charset="0"/>
                            </a:rPr>
                            <m:t>𝟐</m:t>
                          </m:r>
                        </m:sup>
                      </m:sSup>
                      <m:sSup>
                        <m:sSupPr>
                          <m:ctrlPr>
                            <a:rPr lang="en-AU" b="1" i="1">
                              <a:solidFill>
                                <a:schemeClr val="bg1"/>
                              </a:solidFill>
                              <a:latin typeface="Cambria Math" panose="02040503050406030204" pitchFamily="18" charset="0"/>
                            </a:rPr>
                          </m:ctrlPr>
                        </m:sSupPr>
                        <m:e>
                          <m:d>
                            <m:dPr>
                              <m:ctrlPr>
                                <a:rPr lang="en-AU" b="1" i="1">
                                  <a:solidFill>
                                    <a:schemeClr val="bg1"/>
                                  </a:solidFill>
                                  <a:latin typeface="Cambria Math" panose="02040503050406030204" pitchFamily="18" charset="0"/>
                                </a:rPr>
                              </m:ctrlPr>
                            </m:dPr>
                            <m:e>
                              <m:r>
                                <a:rPr lang="en-AU" b="1" i="1">
                                  <a:solidFill>
                                    <a:schemeClr val="bg1"/>
                                  </a:solidFill>
                                  <a:latin typeface="Cambria Math" charset="0"/>
                                </a:rPr>
                                <m:t>𝑭𝑫</m:t>
                              </m:r>
                            </m:e>
                          </m:d>
                        </m:e>
                        <m:sup>
                          <m:r>
                            <a:rPr lang="en-AU" b="1" i="1">
                              <a:solidFill>
                                <a:schemeClr val="bg1"/>
                              </a:solidFill>
                              <a:latin typeface="Cambria Math" charset="0"/>
                            </a:rPr>
                            <m:t>𝟏</m:t>
                          </m:r>
                          <m:r>
                            <a:rPr lang="en-AU" b="1" i="1">
                              <a:solidFill>
                                <a:schemeClr val="bg1"/>
                              </a:solidFill>
                              <a:latin typeface="Cambria Math" charset="0"/>
                            </a:rPr>
                            <m:t>/</m:t>
                          </m:r>
                          <m:r>
                            <a:rPr lang="en-AU" b="1" i="1">
                              <a:solidFill>
                                <a:schemeClr val="bg1"/>
                              </a:solidFill>
                              <a:latin typeface="Cambria Math" charset="0"/>
                            </a:rPr>
                            <m:t>𝟑</m:t>
                          </m:r>
                        </m:sup>
                      </m:sSup>
                    </m:oMath>
                  </m:oMathPara>
                </a14:m>
                <a:endParaRPr lang="en-AU" dirty="0">
                  <a:solidFill>
                    <a:schemeClr val="bg1"/>
                  </a:solidFill>
                </a:endParaRPr>
              </a:p>
            </p:txBody>
          </p:sp>
        </mc:Choice>
        <mc:Fallback xmlns="">
          <p:sp>
            <p:nvSpPr>
              <p:cNvPr id="5" name="Rectangle 4">
                <a:extLst>
                  <a:ext uri="{FF2B5EF4-FFF2-40B4-BE49-F238E27FC236}">
                    <a16:creationId xmlns:a16="http://schemas.microsoft.com/office/drawing/2014/main" id="{16CF2B37-92CF-6C4B-A665-E1C72E407C61}"/>
                  </a:ext>
                </a:extLst>
              </p:cNvPr>
              <p:cNvSpPr>
                <a:spLocks noRot="1" noChangeAspect="1" noMove="1" noResize="1" noEditPoints="1" noAdjustHandles="1" noChangeArrowheads="1" noChangeShapeType="1" noTextEdit="1"/>
              </p:cNvSpPr>
              <p:nvPr/>
            </p:nvSpPr>
            <p:spPr>
              <a:xfrm>
                <a:off x="870050" y="949102"/>
                <a:ext cx="3287503" cy="720005"/>
              </a:xfrm>
              <a:prstGeom prst="rect">
                <a:avLst/>
              </a:prstGeom>
              <a:blipFill>
                <a:blip r:embed="rId3"/>
                <a:stretch>
                  <a:fillRect b="-1695"/>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3DCCBE9-FD84-1D49-A0AD-15268716E7CB}"/>
                  </a:ext>
                </a:extLst>
              </p:cNvPr>
              <p:cNvSpPr/>
              <p:nvPr/>
            </p:nvSpPr>
            <p:spPr>
              <a:xfrm>
                <a:off x="363020" y="1873460"/>
                <a:ext cx="4301562"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𝑟</m:t>
                          </m:r>
                        </m:e>
                        <m:sub>
                          <m:r>
                            <a:rPr lang="en-AU" i="1">
                              <a:solidFill>
                                <a:schemeClr val="bg1"/>
                              </a:solidFill>
                              <a:latin typeface="Cambria Math" charset="0"/>
                            </a:rPr>
                            <m:t>0</m:t>
                          </m:r>
                        </m:sub>
                      </m:sSub>
                      <m:r>
                        <a:rPr lang="en-AU" i="1">
                          <a:solidFill>
                            <a:schemeClr val="bg1"/>
                          </a:solidFill>
                          <a:latin typeface="Cambria Math" charset="0"/>
                        </a:rPr>
                        <m:t>=</m:t>
                      </m:r>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𝑝</m:t>
                          </m:r>
                        </m:sub>
                      </m:sSub>
                      <m:rad>
                        <m:radPr>
                          <m:degHide m:val="on"/>
                          <m:ctrlPr>
                            <a:rPr lang="en-AU" i="1">
                              <a:solidFill>
                                <a:schemeClr val="bg1"/>
                              </a:solidFill>
                              <a:latin typeface="Cambria Math" panose="02040503050406030204" pitchFamily="18" charset="0"/>
                            </a:rPr>
                          </m:ctrlPr>
                        </m:radPr>
                        <m:deg/>
                        <m:e>
                          <m:f>
                            <m:fPr>
                              <m:ctrlPr>
                                <a:rPr lang="en-AU" i="1">
                                  <a:solidFill>
                                    <a:schemeClr val="bg1"/>
                                  </a:solidFill>
                                  <a:latin typeface="Cambria Math" panose="02040503050406030204" pitchFamily="18" charset="0"/>
                                </a:rPr>
                              </m:ctrlPr>
                            </m:fPr>
                            <m:num>
                              <m:r>
                                <a:rPr lang="en-AU" i="1">
                                  <a:solidFill>
                                    <a:schemeClr val="bg1"/>
                                  </a:solidFill>
                                  <a:latin typeface="Cambria Math" charset="0"/>
                                </a:rPr>
                                <m:t>1</m:t>
                              </m:r>
                            </m:num>
                            <m:den>
                              <m:r>
                                <a:rPr lang="en-AU" i="1">
                                  <a:solidFill>
                                    <a:schemeClr val="bg1"/>
                                  </a:solidFill>
                                  <a:latin typeface="Cambria Math" charset="0"/>
                                </a:rPr>
                                <m:t>0.21</m:t>
                              </m:r>
                            </m:den>
                          </m:f>
                          <m:d>
                            <m:dPr>
                              <m:begChr m:val="["/>
                              <m:endChr m:val="]"/>
                              <m:ctrlPr>
                                <a:rPr lang="en-AU" i="1">
                                  <a:solidFill>
                                    <a:schemeClr val="bg1"/>
                                  </a:solidFill>
                                  <a:latin typeface="Cambria Math" panose="02040503050406030204" pitchFamily="18" charset="0"/>
                                </a:rPr>
                              </m:ctrlPr>
                            </m:dPr>
                            <m:e>
                              <m:r>
                                <a:rPr lang="en-AU" i="1">
                                  <a:solidFill>
                                    <a:schemeClr val="bg1"/>
                                  </a:solidFill>
                                  <a:latin typeface="Cambria Math" charset="0"/>
                                </a:rPr>
                                <m:t>1.07−</m:t>
                              </m:r>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𝑝</m:t>
                                          </m:r>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m:t>
                                          </m:r>
                                        </m:sub>
                                      </m:sSub>
                                    </m:den>
                                  </m:f>
                                </m:e>
                              </m:d>
                              <m:r>
                                <a:rPr lang="en-AU" i="1">
                                  <a:solidFill>
                                    <a:schemeClr val="bg1"/>
                                  </a:solidFill>
                                  <a:latin typeface="Cambria Math" charset="0"/>
                                </a:rPr>
                                <m:t>/</m:t>
                              </m:r>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𝑀</m:t>
                                              </m:r>
                                            </m:e>
                                            <m:sub>
                                              <m:r>
                                                <a:rPr lang="en-AU" i="1">
                                                  <a:solidFill>
                                                    <a:schemeClr val="bg1"/>
                                                  </a:solidFill>
                                                  <a:latin typeface="Cambria Math" charset="0"/>
                                                </a:rPr>
                                                <m:t>𝑝</m:t>
                                              </m:r>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𝑀</m:t>
                                              </m:r>
                                            </m:e>
                                            <m:sub>
                                              <m:r>
                                                <a:rPr lang="en-AU" i="1">
                                                  <a:solidFill>
                                                    <a:schemeClr val="bg1"/>
                                                  </a:solidFill>
                                                  <a:latin typeface="Cambria Math" charset="0"/>
                                                </a:rPr>
                                                <m:t>⊕</m:t>
                                              </m:r>
                                            </m:sub>
                                          </m:sSub>
                                        </m:den>
                                      </m:f>
                                    </m:e>
                                  </m:d>
                                </m:e>
                                <m:sup>
                                  <m:r>
                                    <a:rPr lang="en-AU" i="1">
                                      <a:solidFill>
                                        <a:schemeClr val="bg1"/>
                                      </a:solidFill>
                                      <a:latin typeface="Cambria Math" charset="0"/>
                                    </a:rPr>
                                    <m:t>0.27</m:t>
                                  </m:r>
                                </m:sup>
                              </m:sSup>
                            </m:e>
                          </m:d>
                        </m:e>
                      </m:rad>
                    </m:oMath>
                  </m:oMathPara>
                </a14:m>
                <a:endParaRPr lang="en-AU" dirty="0">
                  <a:solidFill>
                    <a:schemeClr val="bg1"/>
                  </a:solidFill>
                </a:endParaRPr>
              </a:p>
            </p:txBody>
          </p:sp>
        </mc:Choice>
        <mc:Fallback xmlns="">
          <p:sp>
            <p:nvSpPr>
              <p:cNvPr id="6" name="Rectangle 5">
                <a:extLst>
                  <a:ext uri="{FF2B5EF4-FFF2-40B4-BE49-F238E27FC236}">
                    <a16:creationId xmlns:a16="http://schemas.microsoft.com/office/drawing/2014/main" id="{33DCCBE9-FD84-1D49-A0AD-15268716E7CB}"/>
                  </a:ext>
                </a:extLst>
              </p:cNvPr>
              <p:cNvSpPr>
                <a:spLocks noRot="1" noChangeAspect="1" noMove="1" noResize="1" noEditPoints="1" noAdjustHandles="1" noChangeArrowheads="1" noChangeShapeType="1" noTextEdit="1"/>
              </p:cNvSpPr>
              <p:nvPr/>
            </p:nvSpPr>
            <p:spPr>
              <a:xfrm>
                <a:off x="363020" y="1873460"/>
                <a:ext cx="4301562" cy="910699"/>
              </a:xfrm>
              <a:prstGeom prst="rect">
                <a:avLst/>
              </a:prstGeom>
              <a:blipFill>
                <a:blip r:embed="rId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9BCD938-D842-1648-8C14-DB43873DDA79}"/>
                  </a:ext>
                </a:extLst>
              </p:cNvPr>
              <p:cNvSpPr/>
              <p:nvPr/>
            </p:nvSpPr>
            <p:spPr>
              <a:xfrm>
                <a:off x="634305" y="2941294"/>
                <a:ext cx="3544560" cy="8076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AU" i="1">
                              <a:solidFill>
                                <a:schemeClr val="bg1"/>
                              </a:solidFill>
                              <a:latin typeface="Cambria Math" panose="02040503050406030204" pitchFamily="18" charset="0"/>
                            </a:rPr>
                          </m:ctrlPr>
                        </m:fPr>
                        <m:num>
                          <m:r>
                            <a:rPr lang="en-AU" i="1">
                              <a:solidFill>
                                <a:schemeClr val="bg1"/>
                              </a:solidFill>
                              <a:latin typeface="Cambria Math" charset="0"/>
                            </a:rPr>
                            <m:t>𝐹</m:t>
                          </m:r>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𝐹</m:t>
                              </m:r>
                            </m:e>
                            <m:sub>
                              <m:r>
                                <a:rPr lang="en-AU" i="1">
                                  <a:solidFill>
                                    <a:schemeClr val="bg1"/>
                                  </a:solidFill>
                                  <a:latin typeface="Cambria Math" charset="0"/>
                                </a:rPr>
                                <m:t>⊕</m:t>
                              </m:r>
                            </m:sub>
                          </m:sSub>
                        </m:den>
                      </m:f>
                      <m:r>
                        <a:rPr lang="en-AU" i="1">
                          <a:solidFill>
                            <a:schemeClr val="bg1"/>
                          </a:solidFill>
                          <a:latin typeface="Cambria Math" charset="0"/>
                        </a:rPr>
                        <m:t>=</m:t>
                      </m:r>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𝑂</m:t>
                                          </m:r>
                                        </m:e>
                                        <m:sub>
                                          <m:r>
                                            <a:rPr lang="en-AU" i="1">
                                              <a:solidFill>
                                                <a:schemeClr val="bg1"/>
                                              </a:solidFill>
                                              <a:latin typeface="Cambria Math" charset="0"/>
                                            </a:rPr>
                                            <m:t>𝑙</m:t>
                                          </m:r>
                                        </m:sub>
                                      </m:sSub>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𝑂</m:t>
                                          </m:r>
                                        </m:e>
                                        <m:sub>
                                          <m:r>
                                            <a:rPr lang="en-AU" i="1">
                                              <a:solidFill>
                                                <a:schemeClr val="bg1"/>
                                              </a:solidFill>
                                              <a:latin typeface="Cambria Math" charset="0"/>
                                            </a:rPr>
                                            <m:t>𝑙</m:t>
                                          </m:r>
                                          <m:r>
                                            <a:rPr lang="en-AU" i="1">
                                              <a:solidFill>
                                                <a:schemeClr val="bg1"/>
                                              </a:solidFill>
                                              <a:latin typeface="Cambria Math" charset="0"/>
                                            </a:rPr>
                                            <m:t>⊕</m:t>
                                          </m:r>
                                        </m:sub>
                                      </m:sSub>
                                    </m:sub>
                                  </m:sSub>
                                </m:den>
                              </m:f>
                            </m:e>
                          </m:d>
                        </m:e>
                        <m:sup>
                          <m:r>
                            <a:rPr lang="en-AU" i="1">
                              <a:solidFill>
                                <a:schemeClr val="bg1"/>
                              </a:solidFill>
                              <a:latin typeface="Cambria Math" charset="0"/>
                            </a:rPr>
                            <m:t>2</m:t>
                          </m:r>
                        </m:sup>
                      </m:sSup>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r>
                                    <a:rPr lang="en-AU" i="1">
                                      <a:solidFill>
                                        <a:schemeClr val="bg1"/>
                                      </a:solidFill>
                                      <a:latin typeface="Cambria Math" charset="0"/>
                                    </a:rPr>
                                    <m:t>𝐷</m:t>
                                  </m:r>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𝐷</m:t>
                                      </m:r>
                                    </m:e>
                                    <m:sub>
                                      <m:r>
                                        <a:rPr lang="en-AU" i="1">
                                          <a:solidFill>
                                            <a:schemeClr val="bg1"/>
                                          </a:solidFill>
                                          <a:latin typeface="Cambria Math" charset="0"/>
                                        </a:rPr>
                                        <m:t>⊕</m:t>
                                      </m:r>
                                    </m:sub>
                                  </m:sSub>
                                </m:den>
                              </m:f>
                            </m:e>
                          </m:d>
                        </m:e>
                        <m:sup>
                          <m:r>
                            <a:rPr lang="en-AU" i="1">
                              <a:solidFill>
                                <a:schemeClr val="bg1"/>
                              </a:solidFill>
                              <a:latin typeface="Cambria Math" charset="0"/>
                            </a:rPr>
                            <m:t>2/3</m:t>
                          </m:r>
                        </m:sup>
                      </m:sSup>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r>
                                    <m:rPr>
                                      <m:sty m:val="p"/>
                                    </m:rPr>
                                    <a:rPr lang="en-AU">
                                      <a:solidFill>
                                        <a:schemeClr val="bg1"/>
                                      </a:solidFill>
                                      <a:latin typeface="Cambria Math" charset="0"/>
                                    </a:rPr>
                                    <m:t>Ω</m:t>
                                  </m:r>
                                </m:num>
                                <m:den>
                                  <m:sSub>
                                    <m:sSubPr>
                                      <m:ctrlPr>
                                        <a:rPr lang="en-AU" i="1">
                                          <a:solidFill>
                                            <a:schemeClr val="bg1"/>
                                          </a:solidFill>
                                          <a:latin typeface="Cambria Math" panose="02040503050406030204" pitchFamily="18" charset="0"/>
                                        </a:rPr>
                                      </m:ctrlPr>
                                    </m:sSubPr>
                                    <m:e>
                                      <m:r>
                                        <m:rPr>
                                          <m:sty m:val="p"/>
                                        </m:rPr>
                                        <a:rPr lang="en-AU">
                                          <a:solidFill>
                                            <a:schemeClr val="bg1"/>
                                          </a:solidFill>
                                          <a:latin typeface="Cambria Math" charset="0"/>
                                        </a:rPr>
                                        <m:t>Ω</m:t>
                                      </m:r>
                                    </m:e>
                                    <m:sub>
                                      <m:r>
                                        <a:rPr lang="en-AU" i="1">
                                          <a:solidFill>
                                            <a:schemeClr val="bg1"/>
                                          </a:solidFill>
                                          <a:latin typeface="Cambria Math" charset="0"/>
                                        </a:rPr>
                                        <m:t>⊕</m:t>
                                      </m:r>
                                    </m:sub>
                                  </m:sSub>
                                </m:den>
                              </m:f>
                            </m:e>
                          </m:d>
                        </m:e>
                        <m:sup>
                          <m:r>
                            <a:rPr lang="en-AU" i="1">
                              <a:solidFill>
                                <a:schemeClr val="bg1"/>
                              </a:solidFill>
                              <a:latin typeface="Cambria Math" charset="0"/>
                            </a:rPr>
                            <m:t>7/3</m:t>
                          </m:r>
                        </m:sup>
                      </m:sSup>
                    </m:oMath>
                  </m:oMathPara>
                </a14:m>
                <a:endParaRPr lang="en-AU" dirty="0">
                  <a:solidFill>
                    <a:schemeClr val="bg1"/>
                  </a:solidFill>
                </a:endParaRPr>
              </a:p>
            </p:txBody>
          </p:sp>
        </mc:Choice>
        <mc:Fallback xmlns="">
          <p:sp>
            <p:nvSpPr>
              <p:cNvPr id="7" name="Rectangle 6">
                <a:extLst>
                  <a:ext uri="{FF2B5EF4-FFF2-40B4-BE49-F238E27FC236}">
                    <a16:creationId xmlns:a16="http://schemas.microsoft.com/office/drawing/2014/main" id="{09BCD938-D842-1648-8C14-DB43873DDA79}"/>
                  </a:ext>
                </a:extLst>
              </p:cNvPr>
              <p:cNvSpPr>
                <a:spLocks noRot="1" noChangeAspect="1" noMove="1" noResize="1" noEditPoints="1" noAdjustHandles="1" noChangeArrowheads="1" noChangeShapeType="1" noTextEdit="1"/>
              </p:cNvSpPr>
              <p:nvPr/>
            </p:nvSpPr>
            <p:spPr>
              <a:xfrm>
                <a:off x="634305" y="2941294"/>
                <a:ext cx="3544560" cy="807657"/>
              </a:xfrm>
              <a:prstGeom prst="rect">
                <a:avLst/>
              </a:prstGeom>
              <a:blipFill>
                <a:blip r:embed="rId5"/>
                <a:stretch>
                  <a:fillRect/>
                </a:stretch>
              </a:blipFill>
            </p:spPr>
            <p:txBody>
              <a:bodyPr/>
              <a:lstStyle/>
              <a:p>
                <a:r>
                  <a:rPr lang="en-AU">
                    <a:noFill/>
                  </a:rPr>
                  <a:t> </a:t>
                </a:r>
              </a:p>
            </p:txBody>
          </p:sp>
        </mc:Fallback>
      </mc:AlternateContent>
      <p:sp>
        <p:nvSpPr>
          <p:cNvPr id="2" name="TextBox 1">
            <a:extLst>
              <a:ext uri="{FF2B5EF4-FFF2-40B4-BE49-F238E27FC236}">
                <a16:creationId xmlns:a16="http://schemas.microsoft.com/office/drawing/2014/main" id="{FDB8769C-8871-473B-B26D-F7D77619A455}"/>
              </a:ext>
            </a:extLst>
          </p:cNvPr>
          <p:cNvSpPr txBox="1"/>
          <p:nvPr/>
        </p:nvSpPr>
        <p:spPr>
          <a:xfrm>
            <a:off x="5497656" y="1166297"/>
            <a:ext cx="3832592" cy="369332"/>
          </a:xfrm>
          <a:prstGeom prst="rect">
            <a:avLst/>
          </a:prstGeom>
          <a:noFill/>
        </p:spPr>
        <p:txBody>
          <a:bodyPr wrap="square" rtlCol="0">
            <a:spAutoFit/>
          </a:bodyPr>
          <a:lstStyle/>
          <a:p>
            <a:r>
              <a:rPr lang="en-US" altLang="ko-KR" sz="1400" dirty="0">
                <a:solidFill>
                  <a:schemeClr val="bg1"/>
                </a:solidFill>
                <a:latin typeface="Montserrat Light" panose="00000400000000000000" pitchFamily="50" charset="0"/>
              </a:rPr>
              <a:t>Olson &amp; Christensen (2006)</a:t>
            </a:r>
            <a:r>
              <a:rPr lang="en-US" altLang="ko-KR" sz="1400" dirty="0">
                <a:latin typeface="Montserrat Light" panose="00000400000000000000" pitchFamily="50" charset="0"/>
              </a:rPr>
              <a:t>(</a:t>
            </a:r>
            <a:r>
              <a:rPr lang="en-US" altLang="ko-KR" dirty="0"/>
              <a:t>2006)</a:t>
            </a:r>
            <a:endParaRPr lang="en-AU" dirty="0"/>
          </a:p>
        </p:txBody>
      </p:sp>
      <p:sp>
        <p:nvSpPr>
          <p:cNvPr id="10" name="TextBox 9">
            <a:extLst>
              <a:ext uri="{FF2B5EF4-FFF2-40B4-BE49-F238E27FC236}">
                <a16:creationId xmlns:a16="http://schemas.microsoft.com/office/drawing/2014/main" id="{4B1E1B98-47B1-4FAF-806B-A01C51FC3510}"/>
              </a:ext>
            </a:extLst>
          </p:cNvPr>
          <p:cNvSpPr txBox="1"/>
          <p:nvPr/>
        </p:nvSpPr>
        <p:spPr>
          <a:xfrm>
            <a:off x="5497656" y="1986975"/>
            <a:ext cx="3832592" cy="584775"/>
          </a:xfrm>
          <a:prstGeom prst="rect">
            <a:avLst/>
          </a:prstGeom>
          <a:noFill/>
        </p:spPr>
        <p:txBody>
          <a:bodyPr wrap="square" rtlCol="0">
            <a:spAutoFit/>
          </a:bodyPr>
          <a:lstStyle/>
          <a:p>
            <a:r>
              <a:rPr lang="en-US" altLang="ko-KR" sz="1400" dirty="0">
                <a:solidFill>
                  <a:schemeClr val="bg1"/>
                </a:solidFill>
                <a:latin typeface="Montserrat Light" panose="00000400000000000000" pitchFamily="50" charset="0"/>
              </a:rPr>
              <a:t>Zeng et al. (2016)</a:t>
            </a:r>
            <a:br>
              <a:rPr lang="en-US" altLang="ko-KR" sz="1400" dirty="0">
                <a:solidFill>
                  <a:schemeClr val="bg1"/>
                </a:solidFill>
                <a:latin typeface="Montserrat Light" panose="00000400000000000000" pitchFamily="50" charset="0"/>
              </a:rPr>
            </a:br>
            <a:r>
              <a:rPr lang="en-US" altLang="ko-KR" sz="1400" dirty="0">
                <a:solidFill>
                  <a:schemeClr val="bg1"/>
                </a:solidFill>
                <a:latin typeface="Montserrat Light" panose="00000400000000000000" pitchFamily="50" charset="0"/>
              </a:rPr>
              <a:t>Zeng &amp; Jacobsen (2017)</a:t>
            </a:r>
            <a:r>
              <a:rPr lang="en-US" altLang="ko-KR" sz="1400" dirty="0">
                <a:latin typeface="Montserrat Light" panose="00000400000000000000" pitchFamily="50" charset="0"/>
              </a:rPr>
              <a:t>2006</a:t>
            </a:r>
            <a:r>
              <a:rPr lang="en-US" altLang="ko-KR" dirty="0"/>
              <a:t>)</a:t>
            </a:r>
            <a:endParaRPr lang="en-AU" dirty="0"/>
          </a:p>
        </p:txBody>
      </p:sp>
      <p:sp>
        <p:nvSpPr>
          <p:cNvPr id="11" name="TextBox 10">
            <a:extLst>
              <a:ext uri="{FF2B5EF4-FFF2-40B4-BE49-F238E27FC236}">
                <a16:creationId xmlns:a16="http://schemas.microsoft.com/office/drawing/2014/main" id="{C43A88BE-6CE8-4532-98C4-49F1E5737815}"/>
              </a:ext>
            </a:extLst>
          </p:cNvPr>
          <p:cNvSpPr txBox="1"/>
          <p:nvPr/>
        </p:nvSpPr>
        <p:spPr>
          <a:xfrm>
            <a:off x="5496480" y="3122135"/>
            <a:ext cx="3832592" cy="307777"/>
          </a:xfrm>
          <a:prstGeom prst="rect">
            <a:avLst/>
          </a:prstGeom>
          <a:noFill/>
        </p:spPr>
        <p:txBody>
          <a:bodyPr wrap="square" rtlCol="0">
            <a:spAutoFit/>
          </a:bodyPr>
          <a:lstStyle/>
          <a:p>
            <a:r>
              <a:rPr lang="fr-FR" altLang="ko-KR" sz="1400" dirty="0">
                <a:solidFill>
                  <a:schemeClr val="bg1"/>
                </a:solidFill>
                <a:latin typeface="Montserrat Light" panose="00000400000000000000" pitchFamily="50" charset="0"/>
              </a:rPr>
              <a:t>Lopez-Morales et al. (2011)</a:t>
            </a:r>
            <a:r>
              <a:rPr lang="en-US" altLang="ko-KR" sz="1400" dirty="0">
                <a:latin typeface="Montserrat Light" panose="00000400000000000000" pitchFamily="50" charset="0"/>
              </a:rPr>
              <a:t>)</a:t>
            </a:r>
            <a:endParaRPr lang="en-AU" sz="1400" dirty="0">
              <a:latin typeface="Montserrat Light" panose="00000400000000000000" pitchFamily="50" charset="0"/>
            </a:endParaRPr>
          </a:p>
        </p:txBody>
      </p:sp>
    </p:spTree>
    <p:extLst>
      <p:ext uri="{BB962C8B-B14F-4D97-AF65-F5344CB8AC3E}">
        <p14:creationId xmlns:p14="http://schemas.microsoft.com/office/powerpoint/2010/main" val="1951334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그룹 41"/>
          <p:cNvGrpSpPr/>
          <p:nvPr/>
        </p:nvGrpSpPr>
        <p:grpSpPr>
          <a:xfrm>
            <a:off x="-30145" y="843557"/>
            <a:ext cx="9174145" cy="4299943"/>
            <a:chOff x="-30145" y="3717032"/>
            <a:chExt cx="9174145" cy="3771567"/>
          </a:xfrm>
        </p:grpSpPr>
        <p:sp>
          <p:nvSpPr>
            <p:cNvPr id="43" name="직사각형 42"/>
            <p:cNvSpPr/>
            <p:nvPr userDrawn="1"/>
          </p:nvSpPr>
          <p:spPr>
            <a:xfrm>
              <a:off x="0" y="3774142"/>
              <a:ext cx="9144000" cy="3714457"/>
            </a:xfrm>
            <a:prstGeom prst="rect">
              <a:avLst/>
            </a:prstGeom>
            <a:solidFill>
              <a:schemeClr val="tx1"/>
            </a:solidFill>
            <a:ln>
              <a:noFill/>
            </a:ln>
            <a:effectLst>
              <a:innerShdw blurRad="393700" dist="2413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4" name="직선 연결선 43"/>
            <p:cNvCxnSpPr/>
            <p:nvPr userDrawn="1"/>
          </p:nvCxnSpPr>
          <p:spPr>
            <a:xfrm>
              <a:off x="-30145" y="3717032"/>
              <a:ext cx="9174145" cy="0"/>
            </a:xfrm>
            <a:prstGeom prst="line">
              <a:avLst/>
            </a:prstGeom>
            <a:ln w="19050">
              <a:solidFill>
                <a:srgbClr val="36242D"/>
              </a:solidFill>
            </a:ln>
          </p:spPr>
          <p:style>
            <a:lnRef idx="1">
              <a:schemeClr val="accent1"/>
            </a:lnRef>
            <a:fillRef idx="0">
              <a:schemeClr val="accent1"/>
            </a:fillRef>
            <a:effectRef idx="0">
              <a:schemeClr val="accent1"/>
            </a:effectRef>
            <a:fontRef idx="minor">
              <a:schemeClr val="tx1"/>
            </a:fontRef>
          </p:style>
        </p:cxnSp>
      </p:grpSp>
      <p:sp>
        <p:nvSpPr>
          <p:cNvPr id="8" name="텍스트 개체 틀 3"/>
          <p:cNvSpPr txBox="1">
            <a:spLocks/>
          </p:cNvSpPr>
          <p:nvPr/>
        </p:nvSpPr>
        <p:spPr>
          <a:xfrm>
            <a:off x="245833" y="208603"/>
            <a:ext cx="7866065" cy="558939"/>
          </a:xfrm>
          <a:prstGeom prst="rect">
            <a:avLst/>
          </a:prstGeom>
        </p:spPr>
        <p:txBody>
          <a:bodyPr/>
          <a:lstStyle>
            <a:lvl1pPr marL="0" indent="0" algn="l" defTabSz="914400" rtl="0" eaLnBrk="1" latinLnBrk="1" hangingPunct="1">
              <a:spcBef>
                <a:spcPct val="20000"/>
              </a:spcBef>
              <a:buFont typeface="Arial" pitchFamily="34" charset="0"/>
              <a:buNone/>
              <a:defRPr sz="48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2400" dirty="0">
                <a:solidFill>
                  <a:schemeClr val="tx1"/>
                </a:solidFill>
                <a:latin typeface="Montserrat Medium" panose="00000600000000000000" pitchFamily="50" charset="0"/>
                <a:ea typeface="Tahoma" panose="020B0604030504040204" pitchFamily="34" charset="0"/>
                <a:cs typeface="Tahoma" panose="020B0604030504040204" pitchFamily="34" charset="0"/>
              </a:rPr>
              <a:t>Magnetic Moment Model </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6CF2B37-92CF-6C4B-A665-E1C72E407C61}"/>
                  </a:ext>
                </a:extLst>
              </p:cNvPr>
              <p:cNvSpPr/>
              <p:nvPr/>
            </p:nvSpPr>
            <p:spPr>
              <a:xfrm>
                <a:off x="870050" y="949102"/>
                <a:ext cx="3287503" cy="720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b="1" i="1">
                          <a:solidFill>
                            <a:schemeClr val="bg1"/>
                          </a:solidFill>
                          <a:latin typeface="Cambria Math" charset="0"/>
                          <a:ea typeface="Avenir Roman" charset="0"/>
                          <a:cs typeface="Avenir Roman" charset="0"/>
                          <a:sym typeface="Avenir Roman" charset="0"/>
                        </a:rPr>
                        <m:t>𝓜</m:t>
                      </m:r>
                      <m:r>
                        <a:rPr lang="en-AU" b="1" i="1">
                          <a:solidFill>
                            <a:schemeClr val="bg1"/>
                          </a:solidFill>
                          <a:latin typeface="Cambria Math" charset="0"/>
                        </a:rPr>
                        <m:t>=</m:t>
                      </m:r>
                      <m:r>
                        <a:rPr lang="en-AU" b="1" i="1">
                          <a:solidFill>
                            <a:schemeClr val="bg1"/>
                          </a:solidFill>
                          <a:latin typeface="Cambria Math" charset="0"/>
                        </a:rPr>
                        <m:t>𝟒</m:t>
                      </m:r>
                      <m:r>
                        <a:rPr lang="en-AU" b="1" i="1">
                          <a:solidFill>
                            <a:schemeClr val="bg1"/>
                          </a:solidFill>
                          <a:latin typeface="Cambria Math" charset="0"/>
                        </a:rPr>
                        <m:t>𝝅</m:t>
                      </m:r>
                      <m:sSup>
                        <m:sSupPr>
                          <m:ctrlPr>
                            <a:rPr lang="en-AU" b="1" i="1">
                              <a:solidFill>
                                <a:schemeClr val="bg1"/>
                              </a:solidFill>
                              <a:latin typeface="Cambria Math" panose="02040503050406030204" pitchFamily="18" charset="0"/>
                            </a:rPr>
                          </m:ctrlPr>
                        </m:sSupPr>
                        <m:e>
                          <m:sSub>
                            <m:sSubPr>
                              <m:ctrlPr>
                                <a:rPr lang="en-AU" b="1" i="1">
                                  <a:solidFill>
                                    <a:schemeClr val="bg1"/>
                                  </a:solidFill>
                                  <a:latin typeface="Cambria Math" panose="02040503050406030204" pitchFamily="18" charset="0"/>
                                </a:rPr>
                              </m:ctrlPr>
                            </m:sSubPr>
                            <m:e>
                              <m:r>
                                <a:rPr lang="en-AU" b="1" i="1">
                                  <a:solidFill>
                                    <a:schemeClr val="bg1"/>
                                  </a:solidFill>
                                  <a:latin typeface="Cambria Math" charset="0"/>
                                </a:rPr>
                                <m:t>𝒓</m:t>
                              </m:r>
                            </m:e>
                            <m:sub>
                              <m:r>
                                <a:rPr lang="en-AU" b="1" i="1">
                                  <a:solidFill>
                                    <a:schemeClr val="bg1"/>
                                  </a:solidFill>
                                  <a:latin typeface="Cambria Math" charset="0"/>
                                </a:rPr>
                                <m:t>𝟎</m:t>
                              </m:r>
                            </m:sub>
                          </m:sSub>
                        </m:e>
                        <m:sup>
                          <m:r>
                            <a:rPr lang="en-AU" b="1" i="1">
                              <a:solidFill>
                                <a:schemeClr val="bg1"/>
                              </a:solidFill>
                              <a:latin typeface="Cambria Math" charset="0"/>
                            </a:rPr>
                            <m:t>𝟑</m:t>
                          </m:r>
                        </m:sup>
                      </m:sSup>
                      <m:r>
                        <a:rPr lang="en-AU" b="1" i="1">
                          <a:solidFill>
                            <a:schemeClr val="bg1"/>
                          </a:solidFill>
                          <a:latin typeface="Cambria Math" charset="0"/>
                        </a:rPr>
                        <m:t>𝜸</m:t>
                      </m:r>
                      <m:sSup>
                        <m:sSupPr>
                          <m:ctrlPr>
                            <a:rPr lang="en-AU" b="1" i="1">
                              <a:solidFill>
                                <a:schemeClr val="bg1"/>
                              </a:solidFill>
                              <a:latin typeface="Cambria Math" panose="02040503050406030204" pitchFamily="18" charset="0"/>
                            </a:rPr>
                          </m:ctrlPr>
                        </m:sSupPr>
                        <m:e>
                          <m:d>
                            <m:dPr>
                              <m:ctrlPr>
                                <a:rPr lang="en-AU" b="1" i="1">
                                  <a:solidFill>
                                    <a:schemeClr val="bg1"/>
                                  </a:solidFill>
                                  <a:latin typeface="Cambria Math" panose="02040503050406030204" pitchFamily="18" charset="0"/>
                                </a:rPr>
                              </m:ctrlPr>
                            </m:dPr>
                            <m:e>
                              <m:f>
                                <m:fPr>
                                  <m:ctrlPr>
                                    <a:rPr lang="en-AU" b="1" i="1">
                                      <a:solidFill>
                                        <a:schemeClr val="bg1"/>
                                      </a:solidFill>
                                      <a:latin typeface="Cambria Math" panose="02040503050406030204" pitchFamily="18" charset="0"/>
                                    </a:rPr>
                                  </m:ctrlPr>
                                </m:fPr>
                                <m:num>
                                  <m:sSub>
                                    <m:sSubPr>
                                      <m:ctrlPr>
                                        <a:rPr lang="en-AU" b="1" i="1">
                                          <a:solidFill>
                                            <a:schemeClr val="bg1"/>
                                          </a:solidFill>
                                          <a:latin typeface="Cambria Math" panose="02040503050406030204" pitchFamily="18" charset="0"/>
                                        </a:rPr>
                                      </m:ctrlPr>
                                    </m:sSubPr>
                                    <m:e>
                                      <m:acc>
                                        <m:accPr>
                                          <m:chr m:val="̅"/>
                                          <m:ctrlPr>
                                            <a:rPr lang="en-AU" b="1" i="1">
                                              <a:solidFill>
                                                <a:schemeClr val="bg1"/>
                                              </a:solidFill>
                                              <a:latin typeface="Cambria Math" panose="02040503050406030204" pitchFamily="18" charset="0"/>
                                            </a:rPr>
                                          </m:ctrlPr>
                                        </m:accPr>
                                        <m:e>
                                          <m:r>
                                            <a:rPr lang="en-AU" b="1" i="1">
                                              <a:solidFill>
                                                <a:schemeClr val="bg1"/>
                                              </a:solidFill>
                                              <a:latin typeface="Cambria Math" charset="0"/>
                                            </a:rPr>
                                            <m:t>𝝆</m:t>
                                          </m:r>
                                        </m:e>
                                      </m:acc>
                                    </m:e>
                                    <m:sub>
                                      <m:r>
                                        <a:rPr lang="en-AU" b="1" i="1">
                                          <a:solidFill>
                                            <a:schemeClr val="bg1"/>
                                          </a:solidFill>
                                          <a:latin typeface="Cambria Math" charset="0"/>
                                        </a:rPr>
                                        <m:t>𝟎</m:t>
                                      </m:r>
                                    </m:sub>
                                  </m:sSub>
                                </m:num>
                                <m:den>
                                  <m:sSub>
                                    <m:sSubPr>
                                      <m:ctrlPr>
                                        <a:rPr lang="en-AU" b="1" i="1">
                                          <a:solidFill>
                                            <a:schemeClr val="bg1"/>
                                          </a:solidFill>
                                          <a:latin typeface="Cambria Math" panose="02040503050406030204" pitchFamily="18" charset="0"/>
                                        </a:rPr>
                                      </m:ctrlPr>
                                    </m:sSubPr>
                                    <m:e>
                                      <m:r>
                                        <a:rPr lang="en-AU" b="1" i="1">
                                          <a:solidFill>
                                            <a:schemeClr val="bg1"/>
                                          </a:solidFill>
                                          <a:latin typeface="Cambria Math" charset="0"/>
                                        </a:rPr>
                                        <m:t>𝝁</m:t>
                                      </m:r>
                                    </m:e>
                                    <m:sub>
                                      <m:r>
                                        <a:rPr lang="en-AU" b="1" i="1">
                                          <a:solidFill>
                                            <a:schemeClr val="bg1"/>
                                          </a:solidFill>
                                          <a:latin typeface="Cambria Math" charset="0"/>
                                        </a:rPr>
                                        <m:t>𝟎</m:t>
                                      </m:r>
                                    </m:sub>
                                  </m:sSub>
                                </m:den>
                              </m:f>
                            </m:e>
                          </m:d>
                        </m:e>
                        <m:sup>
                          <m:r>
                            <a:rPr lang="en-AU" b="1" i="1">
                              <a:solidFill>
                                <a:schemeClr val="bg1"/>
                              </a:solidFill>
                              <a:latin typeface="Cambria Math" charset="0"/>
                            </a:rPr>
                            <m:t>𝟏</m:t>
                          </m:r>
                          <m:r>
                            <a:rPr lang="en-AU" b="1" i="1">
                              <a:solidFill>
                                <a:schemeClr val="bg1"/>
                              </a:solidFill>
                              <a:latin typeface="Cambria Math" charset="0"/>
                            </a:rPr>
                            <m:t>/</m:t>
                          </m:r>
                          <m:r>
                            <a:rPr lang="en-AU" b="1" i="1">
                              <a:solidFill>
                                <a:schemeClr val="bg1"/>
                              </a:solidFill>
                              <a:latin typeface="Cambria Math" charset="0"/>
                            </a:rPr>
                            <m:t>𝟐</m:t>
                          </m:r>
                        </m:sup>
                      </m:sSup>
                      <m:sSup>
                        <m:sSupPr>
                          <m:ctrlPr>
                            <a:rPr lang="en-AU" b="1" i="1">
                              <a:solidFill>
                                <a:schemeClr val="bg1"/>
                              </a:solidFill>
                              <a:latin typeface="Cambria Math" panose="02040503050406030204" pitchFamily="18" charset="0"/>
                            </a:rPr>
                          </m:ctrlPr>
                        </m:sSupPr>
                        <m:e>
                          <m:d>
                            <m:dPr>
                              <m:ctrlPr>
                                <a:rPr lang="en-AU" b="1" i="1">
                                  <a:solidFill>
                                    <a:schemeClr val="bg1"/>
                                  </a:solidFill>
                                  <a:latin typeface="Cambria Math" panose="02040503050406030204" pitchFamily="18" charset="0"/>
                                </a:rPr>
                              </m:ctrlPr>
                            </m:dPr>
                            <m:e>
                              <m:r>
                                <a:rPr lang="en-AU" b="1" i="1">
                                  <a:solidFill>
                                    <a:schemeClr val="bg1"/>
                                  </a:solidFill>
                                  <a:latin typeface="Cambria Math" charset="0"/>
                                </a:rPr>
                                <m:t>𝑭𝑫</m:t>
                              </m:r>
                            </m:e>
                          </m:d>
                        </m:e>
                        <m:sup>
                          <m:r>
                            <a:rPr lang="en-AU" b="1" i="1">
                              <a:solidFill>
                                <a:schemeClr val="bg1"/>
                              </a:solidFill>
                              <a:latin typeface="Cambria Math" charset="0"/>
                            </a:rPr>
                            <m:t>𝟏</m:t>
                          </m:r>
                          <m:r>
                            <a:rPr lang="en-AU" b="1" i="1">
                              <a:solidFill>
                                <a:schemeClr val="bg1"/>
                              </a:solidFill>
                              <a:latin typeface="Cambria Math" charset="0"/>
                            </a:rPr>
                            <m:t>/</m:t>
                          </m:r>
                          <m:r>
                            <a:rPr lang="en-AU" b="1" i="1">
                              <a:solidFill>
                                <a:schemeClr val="bg1"/>
                              </a:solidFill>
                              <a:latin typeface="Cambria Math" charset="0"/>
                            </a:rPr>
                            <m:t>𝟑</m:t>
                          </m:r>
                        </m:sup>
                      </m:sSup>
                    </m:oMath>
                  </m:oMathPara>
                </a14:m>
                <a:endParaRPr lang="en-AU" dirty="0">
                  <a:solidFill>
                    <a:schemeClr val="bg1"/>
                  </a:solidFill>
                </a:endParaRPr>
              </a:p>
            </p:txBody>
          </p:sp>
        </mc:Choice>
        <mc:Fallback xmlns="">
          <p:sp>
            <p:nvSpPr>
              <p:cNvPr id="5" name="Rectangle 4">
                <a:extLst>
                  <a:ext uri="{FF2B5EF4-FFF2-40B4-BE49-F238E27FC236}">
                    <a16:creationId xmlns:a16="http://schemas.microsoft.com/office/drawing/2014/main" id="{16CF2B37-92CF-6C4B-A665-E1C72E407C61}"/>
                  </a:ext>
                </a:extLst>
              </p:cNvPr>
              <p:cNvSpPr>
                <a:spLocks noRot="1" noChangeAspect="1" noMove="1" noResize="1" noEditPoints="1" noAdjustHandles="1" noChangeArrowheads="1" noChangeShapeType="1" noTextEdit="1"/>
              </p:cNvSpPr>
              <p:nvPr/>
            </p:nvSpPr>
            <p:spPr>
              <a:xfrm>
                <a:off x="870050" y="949102"/>
                <a:ext cx="3287503" cy="720005"/>
              </a:xfrm>
              <a:prstGeom prst="rect">
                <a:avLst/>
              </a:prstGeom>
              <a:blipFill>
                <a:blip r:embed="rId3"/>
                <a:stretch>
                  <a:fillRect b="-1695"/>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3DCCBE9-FD84-1D49-A0AD-15268716E7CB}"/>
                  </a:ext>
                </a:extLst>
              </p:cNvPr>
              <p:cNvSpPr/>
              <p:nvPr/>
            </p:nvSpPr>
            <p:spPr>
              <a:xfrm>
                <a:off x="363020" y="1873460"/>
                <a:ext cx="4301562"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𝑟</m:t>
                          </m:r>
                        </m:e>
                        <m:sub>
                          <m:r>
                            <a:rPr lang="en-AU" i="1">
                              <a:solidFill>
                                <a:schemeClr val="bg1"/>
                              </a:solidFill>
                              <a:latin typeface="Cambria Math" charset="0"/>
                            </a:rPr>
                            <m:t>0</m:t>
                          </m:r>
                        </m:sub>
                      </m:sSub>
                      <m:r>
                        <a:rPr lang="en-AU" i="1">
                          <a:solidFill>
                            <a:schemeClr val="bg1"/>
                          </a:solidFill>
                          <a:latin typeface="Cambria Math" charset="0"/>
                        </a:rPr>
                        <m:t>=</m:t>
                      </m:r>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𝑝</m:t>
                          </m:r>
                        </m:sub>
                      </m:sSub>
                      <m:rad>
                        <m:radPr>
                          <m:degHide m:val="on"/>
                          <m:ctrlPr>
                            <a:rPr lang="en-AU" i="1">
                              <a:solidFill>
                                <a:schemeClr val="bg1"/>
                              </a:solidFill>
                              <a:latin typeface="Cambria Math" panose="02040503050406030204" pitchFamily="18" charset="0"/>
                            </a:rPr>
                          </m:ctrlPr>
                        </m:radPr>
                        <m:deg/>
                        <m:e>
                          <m:f>
                            <m:fPr>
                              <m:ctrlPr>
                                <a:rPr lang="en-AU" i="1">
                                  <a:solidFill>
                                    <a:schemeClr val="bg1"/>
                                  </a:solidFill>
                                  <a:latin typeface="Cambria Math" panose="02040503050406030204" pitchFamily="18" charset="0"/>
                                </a:rPr>
                              </m:ctrlPr>
                            </m:fPr>
                            <m:num>
                              <m:r>
                                <a:rPr lang="en-AU" i="1">
                                  <a:solidFill>
                                    <a:schemeClr val="bg1"/>
                                  </a:solidFill>
                                  <a:latin typeface="Cambria Math" charset="0"/>
                                </a:rPr>
                                <m:t>1</m:t>
                              </m:r>
                            </m:num>
                            <m:den>
                              <m:r>
                                <a:rPr lang="en-AU" i="1">
                                  <a:solidFill>
                                    <a:schemeClr val="bg1"/>
                                  </a:solidFill>
                                  <a:latin typeface="Cambria Math" charset="0"/>
                                </a:rPr>
                                <m:t>0.21</m:t>
                              </m:r>
                            </m:den>
                          </m:f>
                          <m:d>
                            <m:dPr>
                              <m:begChr m:val="["/>
                              <m:endChr m:val="]"/>
                              <m:ctrlPr>
                                <a:rPr lang="en-AU" i="1">
                                  <a:solidFill>
                                    <a:schemeClr val="bg1"/>
                                  </a:solidFill>
                                  <a:latin typeface="Cambria Math" panose="02040503050406030204" pitchFamily="18" charset="0"/>
                                </a:rPr>
                              </m:ctrlPr>
                            </m:dPr>
                            <m:e>
                              <m:r>
                                <a:rPr lang="en-AU" i="1">
                                  <a:solidFill>
                                    <a:schemeClr val="bg1"/>
                                  </a:solidFill>
                                  <a:latin typeface="Cambria Math" charset="0"/>
                                </a:rPr>
                                <m:t>1.07−</m:t>
                              </m:r>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𝑝</m:t>
                                          </m:r>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m:t>
                                          </m:r>
                                        </m:sub>
                                      </m:sSub>
                                    </m:den>
                                  </m:f>
                                </m:e>
                              </m:d>
                              <m:r>
                                <a:rPr lang="en-AU" i="1">
                                  <a:solidFill>
                                    <a:schemeClr val="bg1"/>
                                  </a:solidFill>
                                  <a:latin typeface="Cambria Math" charset="0"/>
                                </a:rPr>
                                <m:t>/</m:t>
                              </m:r>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𝑀</m:t>
                                              </m:r>
                                            </m:e>
                                            <m:sub>
                                              <m:r>
                                                <a:rPr lang="en-AU" i="1">
                                                  <a:solidFill>
                                                    <a:schemeClr val="bg1"/>
                                                  </a:solidFill>
                                                  <a:latin typeface="Cambria Math" charset="0"/>
                                                </a:rPr>
                                                <m:t>𝑝</m:t>
                                              </m:r>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𝑀</m:t>
                                              </m:r>
                                            </m:e>
                                            <m:sub>
                                              <m:r>
                                                <a:rPr lang="en-AU" i="1">
                                                  <a:solidFill>
                                                    <a:schemeClr val="bg1"/>
                                                  </a:solidFill>
                                                  <a:latin typeface="Cambria Math" charset="0"/>
                                                </a:rPr>
                                                <m:t>⊕</m:t>
                                              </m:r>
                                            </m:sub>
                                          </m:sSub>
                                        </m:den>
                                      </m:f>
                                    </m:e>
                                  </m:d>
                                </m:e>
                                <m:sup>
                                  <m:r>
                                    <a:rPr lang="en-AU" i="1">
                                      <a:solidFill>
                                        <a:schemeClr val="bg1"/>
                                      </a:solidFill>
                                      <a:latin typeface="Cambria Math" charset="0"/>
                                    </a:rPr>
                                    <m:t>0.27</m:t>
                                  </m:r>
                                </m:sup>
                              </m:sSup>
                            </m:e>
                          </m:d>
                        </m:e>
                      </m:rad>
                    </m:oMath>
                  </m:oMathPara>
                </a14:m>
                <a:endParaRPr lang="en-AU" dirty="0">
                  <a:solidFill>
                    <a:schemeClr val="bg1"/>
                  </a:solidFill>
                </a:endParaRPr>
              </a:p>
            </p:txBody>
          </p:sp>
        </mc:Choice>
        <mc:Fallback xmlns="">
          <p:sp>
            <p:nvSpPr>
              <p:cNvPr id="6" name="Rectangle 5">
                <a:extLst>
                  <a:ext uri="{FF2B5EF4-FFF2-40B4-BE49-F238E27FC236}">
                    <a16:creationId xmlns:a16="http://schemas.microsoft.com/office/drawing/2014/main" id="{33DCCBE9-FD84-1D49-A0AD-15268716E7CB}"/>
                  </a:ext>
                </a:extLst>
              </p:cNvPr>
              <p:cNvSpPr>
                <a:spLocks noRot="1" noChangeAspect="1" noMove="1" noResize="1" noEditPoints="1" noAdjustHandles="1" noChangeArrowheads="1" noChangeShapeType="1" noTextEdit="1"/>
              </p:cNvSpPr>
              <p:nvPr/>
            </p:nvSpPr>
            <p:spPr>
              <a:xfrm>
                <a:off x="363020" y="1873460"/>
                <a:ext cx="4301562" cy="910699"/>
              </a:xfrm>
              <a:prstGeom prst="rect">
                <a:avLst/>
              </a:prstGeom>
              <a:blipFill>
                <a:blip r:embed="rId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9BCD938-D842-1648-8C14-DB43873DDA79}"/>
                  </a:ext>
                </a:extLst>
              </p:cNvPr>
              <p:cNvSpPr/>
              <p:nvPr/>
            </p:nvSpPr>
            <p:spPr>
              <a:xfrm>
                <a:off x="634305" y="2941294"/>
                <a:ext cx="3544560" cy="8076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AU" i="1">
                              <a:solidFill>
                                <a:schemeClr val="bg1"/>
                              </a:solidFill>
                              <a:latin typeface="Cambria Math" panose="02040503050406030204" pitchFamily="18" charset="0"/>
                            </a:rPr>
                          </m:ctrlPr>
                        </m:fPr>
                        <m:num>
                          <m:r>
                            <a:rPr lang="en-AU" i="1">
                              <a:solidFill>
                                <a:schemeClr val="bg1"/>
                              </a:solidFill>
                              <a:latin typeface="Cambria Math" charset="0"/>
                            </a:rPr>
                            <m:t>𝐹</m:t>
                          </m:r>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𝐹</m:t>
                              </m:r>
                            </m:e>
                            <m:sub>
                              <m:r>
                                <a:rPr lang="en-AU" i="1">
                                  <a:solidFill>
                                    <a:schemeClr val="bg1"/>
                                  </a:solidFill>
                                  <a:latin typeface="Cambria Math" charset="0"/>
                                </a:rPr>
                                <m:t>⊕</m:t>
                              </m:r>
                            </m:sub>
                          </m:sSub>
                        </m:den>
                      </m:f>
                      <m:r>
                        <a:rPr lang="en-AU" i="1">
                          <a:solidFill>
                            <a:schemeClr val="bg1"/>
                          </a:solidFill>
                          <a:latin typeface="Cambria Math" charset="0"/>
                        </a:rPr>
                        <m:t>=</m:t>
                      </m:r>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𝑂</m:t>
                                          </m:r>
                                        </m:e>
                                        <m:sub>
                                          <m:r>
                                            <a:rPr lang="en-AU" i="1">
                                              <a:solidFill>
                                                <a:schemeClr val="bg1"/>
                                              </a:solidFill>
                                              <a:latin typeface="Cambria Math" charset="0"/>
                                            </a:rPr>
                                            <m:t>𝑙</m:t>
                                          </m:r>
                                        </m:sub>
                                      </m:sSub>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𝑂</m:t>
                                          </m:r>
                                        </m:e>
                                        <m:sub>
                                          <m:r>
                                            <a:rPr lang="en-AU" i="1">
                                              <a:solidFill>
                                                <a:schemeClr val="bg1"/>
                                              </a:solidFill>
                                              <a:latin typeface="Cambria Math" charset="0"/>
                                            </a:rPr>
                                            <m:t>𝑙</m:t>
                                          </m:r>
                                          <m:r>
                                            <a:rPr lang="en-AU" i="1">
                                              <a:solidFill>
                                                <a:schemeClr val="bg1"/>
                                              </a:solidFill>
                                              <a:latin typeface="Cambria Math" charset="0"/>
                                            </a:rPr>
                                            <m:t>⊕</m:t>
                                          </m:r>
                                        </m:sub>
                                      </m:sSub>
                                    </m:sub>
                                  </m:sSub>
                                </m:den>
                              </m:f>
                            </m:e>
                          </m:d>
                        </m:e>
                        <m:sup>
                          <m:r>
                            <a:rPr lang="en-AU" i="1">
                              <a:solidFill>
                                <a:schemeClr val="bg1"/>
                              </a:solidFill>
                              <a:latin typeface="Cambria Math" charset="0"/>
                            </a:rPr>
                            <m:t>2</m:t>
                          </m:r>
                        </m:sup>
                      </m:sSup>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r>
                                    <a:rPr lang="en-AU" i="1">
                                      <a:solidFill>
                                        <a:schemeClr val="bg1"/>
                                      </a:solidFill>
                                      <a:latin typeface="Cambria Math" charset="0"/>
                                    </a:rPr>
                                    <m:t>𝐷</m:t>
                                  </m:r>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𝐷</m:t>
                                      </m:r>
                                    </m:e>
                                    <m:sub>
                                      <m:r>
                                        <a:rPr lang="en-AU" i="1">
                                          <a:solidFill>
                                            <a:schemeClr val="bg1"/>
                                          </a:solidFill>
                                          <a:latin typeface="Cambria Math" charset="0"/>
                                        </a:rPr>
                                        <m:t>⊕</m:t>
                                      </m:r>
                                    </m:sub>
                                  </m:sSub>
                                </m:den>
                              </m:f>
                            </m:e>
                          </m:d>
                        </m:e>
                        <m:sup>
                          <m:r>
                            <a:rPr lang="en-AU" i="1">
                              <a:solidFill>
                                <a:schemeClr val="bg1"/>
                              </a:solidFill>
                              <a:latin typeface="Cambria Math" charset="0"/>
                            </a:rPr>
                            <m:t>2/3</m:t>
                          </m:r>
                        </m:sup>
                      </m:sSup>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r>
                                    <m:rPr>
                                      <m:sty m:val="p"/>
                                    </m:rPr>
                                    <a:rPr lang="en-AU">
                                      <a:solidFill>
                                        <a:schemeClr val="bg1"/>
                                      </a:solidFill>
                                      <a:latin typeface="Cambria Math" charset="0"/>
                                    </a:rPr>
                                    <m:t>Ω</m:t>
                                  </m:r>
                                </m:num>
                                <m:den>
                                  <m:sSub>
                                    <m:sSubPr>
                                      <m:ctrlPr>
                                        <a:rPr lang="en-AU" i="1">
                                          <a:solidFill>
                                            <a:schemeClr val="bg1"/>
                                          </a:solidFill>
                                          <a:latin typeface="Cambria Math" panose="02040503050406030204" pitchFamily="18" charset="0"/>
                                        </a:rPr>
                                      </m:ctrlPr>
                                    </m:sSubPr>
                                    <m:e>
                                      <m:r>
                                        <m:rPr>
                                          <m:sty m:val="p"/>
                                        </m:rPr>
                                        <a:rPr lang="en-AU">
                                          <a:solidFill>
                                            <a:schemeClr val="bg1"/>
                                          </a:solidFill>
                                          <a:latin typeface="Cambria Math" charset="0"/>
                                        </a:rPr>
                                        <m:t>Ω</m:t>
                                      </m:r>
                                    </m:e>
                                    <m:sub>
                                      <m:r>
                                        <a:rPr lang="en-AU" i="1">
                                          <a:solidFill>
                                            <a:schemeClr val="bg1"/>
                                          </a:solidFill>
                                          <a:latin typeface="Cambria Math" charset="0"/>
                                        </a:rPr>
                                        <m:t>⊕</m:t>
                                      </m:r>
                                    </m:sub>
                                  </m:sSub>
                                </m:den>
                              </m:f>
                            </m:e>
                          </m:d>
                        </m:e>
                        <m:sup>
                          <m:r>
                            <a:rPr lang="en-AU" i="1">
                              <a:solidFill>
                                <a:schemeClr val="bg1"/>
                              </a:solidFill>
                              <a:latin typeface="Cambria Math" charset="0"/>
                            </a:rPr>
                            <m:t>7/3</m:t>
                          </m:r>
                        </m:sup>
                      </m:sSup>
                    </m:oMath>
                  </m:oMathPara>
                </a14:m>
                <a:endParaRPr lang="en-AU" dirty="0">
                  <a:solidFill>
                    <a:schemeClr val="bg1"/>
                  </a:solidFill>
                </a:endParaRPr>
              </a:p>
            </p:txBody>
          </p:sp>
        </mc:Choice>
        <mc:Fallback xmlns="">
          <p:sp>
            <p:nvSpPr>
              <p:cNvPr id="7" name="Rectangle 6">
                <a:extLst>
                  <a:ext uri="{FF2B5EF4-FFF2-40B4-BE49-F238E27FC236}">
                    <a16:creationId xmlns:a16="http://schemas.microsoft.com/office/drawing/2014/main" id="{09BCD938-D842-1648-8C14-DB43873DDA79}"/>
                  </a:ext>
                </a:extLst>
              </p:cNvPr>
              <p:cNvSpPr>
                <a:spLocks noRot="1" noChangeAspect="1" noMove="1" noResize="1" noEditPoints="1" noAdjustHandles="1" noChangeArrowheads="1" noChangeShapeType="1" noTextEdit="1"/>
              </p:cNvSpPr>
              <p:nvPr/>
            </p:nvSpPr>
            <p:spPr>
              <a:xfrm>
                <a:off x="634305" y="2941294"/>
                <a:ext cx="3544560" cy="807657"/>
              </a:xfrm>
              <a:prstGeom prst="rect">
                <a:avLst/>
              </a:prstGeom>
              <a:blipFill>
                <a:blip r:embed="rId5"/>
                <a:stretch>
                  <a:fillRect/>
                </a:stretch>
              </a:blipFill>
            </p:spPr>
            <p:txBody>
              <a:bodyPr/>
              <a:lstStyle/>
              <a:p>
                <a:r>
                  <a:rPr lang="en-AU">
                    <a:noFill/>
                  </a:rPr>
                  <a:t> </a:t>
                </a:r>
              </a:p>
            </p:txBody>
          </p:sp>
        </mc:Fallback>
      </mc:AlternateContent>
      <p:sp>
        <p:nvSpPr>
          <p:cNvPr id="2" name="TextBox 1">
            <a:extLst>
              <a:ext uri="{FF2B5EF4-FFF2-40B4-BE49-F238E27FC236}">
                <a16:creationId xmlns:a16="http://schemas.microsoft.com/office/drawing/2014/main" id="{FDB8769C-8871-473B-B26D-F7D77619A455}"/>
              </a:ext>
            </a:extLst>
          </p:cNvPr>
          <p:cNvSpPr txBox="1"/>
          <p:nvPr/>
        </p:nvSpPr>
        <p:spPr>
          <a:xfrm>
            <a:off x="5497656" y="1166297"/>
            <a:ext cx="3832592" cy="369332"/>
          </a:xfrm>
          <a:prstGeom prst="rect">
            <a:avLst/>
          </a:prstGeom>
          <a:noFill/>
        </p:spPr>
        <p:txBody>
          <a:bodyPr wrap="square" rtlCol="0">
            <a:spAutoFit/>
          </a:bodyPr>
          <a:lstStyle/>
          <a:p>
            <a:r>
              <a:rPr lang="en-US" altLang="ko-KR" sz="1400" dirty="0">
                <a:solidFill>
                  <a:schemeClr val="bg1"/>
                </a:solidFill>
                <a:latin typeface="Montserrat Light" panose="00000400000000000000" pitchFamily="50" charset="0"/>
              </a:rPr>
              <a:t>Olson &amp; Christensen (2006)</a:t>
            </a:r>
            <a:r>
              <a:rPr lang="en-US" altLang="ko-KR" sz="1400" dirty="0">
                <a:latin typeface="Montserrat Light" panose="00000400000000000000" pitchFamily="50" charset="0"/>
              </a:rPr>
              <a:t>(</a:t>
            </a:r>
            <a:r>
              <a:rPr lang="en-US" altLang="ko-KR" dirty="0"/>
              <a:t>2006)</a:t>
            </a:r>
            <a:endParaRPr lang="en-AU" dirty="0"/>
          </a:p>
        </p:txBody>
      </p:sp>
      <p:sp>
        <p:nvSpPr>
          <p:cNvPr id="10" name="TextBox 9">
            <a:extLst>
              <a:ext uri="{FF2B5EF4-FFF2-40B4-BE49-F238E27FC236}">
                <a16:creationId xmlns:a16="http://schemas.microsoft.com/office/drawing/2014/main" id="{4B1E1B98-47B1-4FAF-806B-A01C51FC3510}"/>
              </a:ext>
            </a:extLst>
          </p:cNvPr>
          <p:cNvSpPr txBox="1"/>
          <p:nvPr/>
        </p:nvSpPr>
        <p:spPr>
          <a:xfrm>
            <a:off x="5497656" y="1986975"/>
            <a:ext cx="3832592" cy="584775"/>
          </a:xfrm>
          <a:prstGeom prst="rect">
            <a:avLst/>
          </a:prstGeom>
          <a:noFill/>
        </p:spPr>
        <p:txBody>
          <a:bodyPr wrap="square" rtlCol="0">
            <a:spAutoFit/>
          </a:bodyPr>
          <a:lstStyle/>
          <a:p>
            <a:r>
              <a:rPr lang="en-US" altLang="ko-KR" sz="1400" dirty="0">
                <a:solidFill>
                  <a:schemeClr val="bg1"/>
                </a:solidFill>
                <a:latin typeface="Montserrat Light" panose="00000400000000000000" pitchFamily="50" charset="0"/>
              </a:rPr>
              <a:t>Zeng et al. (2016)</a:t>
            </a:r>
            <a:br>
              <a:rPr lang="en-US" altLang="ko-KR" sz="1400" dirty="0">
                <a:solidFill>
                  <a:schemeClr val="bg1"/>
                </a:solidFill>
                <a:latin typeface="Montserrat Light" panose="00000400000000000000" pitchFamily="50" charset="0"/>
              </a:rPr>
            </a:br>
            <a:r>
              <a:rPr lang="en-US" altLang="ko-KR" sz="1400" dirty="0">
                <a:solidFill>
                  <a:schemeClr val="bg1"/>
                </a:solidFill>
                <a:latin typeface="Montserrat Light" panose="00000400000000000000" pitchFamily="50" charset="0"/>
              </a:rPr>
              <a:t>Zeng &amp; Jacobsen (2017)</a:t>
            </a:r>
            <a:r>
              <a:rPr lang="en-US" altLang="ko-KR" sz="1400" dirty="0">
                <a:latin typeface="Montserrat Light" panose="00000400000000000000" pitchFamily="50" charset="0"/>
              </a:rPr>
              <a:t>2006</a:t>
            </a:r>
            <a:r>
              <a:rPr lang="en-US" altLang="ko-KR" dirty="0"/>
              <a:t>)</a:t>
            </a:r>
            <a:endParaRPr lang="en-AU" dirty="0"/>
          </a:p>
        </p:txBody>
      </p:sp>
      <p:sp>
        <p:nvSpPr>
          <p:cNvPr id="11" name="TextBox 10">
            <a:extLst>
              <a:ext uri="{FF2B5EF4-FFF2-40B4-BE49-F238E27FC236}">
                <a16:creationId xmlns:a16="http://schemas.microsoft.com/office/drawing/2014/main" id="{C43A88BE-6CE8-4532-98C4-49F1E5737815}"/>
              </a:ext>
            </a:extLst>
          </p:cNvPr>
          <p:cNvSpPr txBox="1"/>
          <p:nvPr/>
        </p:nvSpPr>
        <p:spPr>
          <a:xfrm>
            <a:off x="5496480" y="3122135"/>
            <a:ext cx="3832592" cy="307777"/>
          </a:xfrm>
          <a:prstGeom prst="rect">
            <a:avLst/>
          </a:prstGeom>
          <a:noFill/>
        </p:spPr>
        <p:txBody>
          <a:bodyPr wrap="square" rtlCol="0">
            <a:spAutoFit/>
          </a:bodyPr>
          <a:lstStyle/>
          <a:p>
            <a:r>
              <a:rPr lang="fr-FR" altLang="ko-KR" sz="1400" dirty="0">
                <a:solidFill>
                  <a:schemeClr val="bg1"/>
                </a:solidFill>
                <a:latin typeface="Montserrat Light" panose="00000400000000000000" pitchFamily="50" charset="0"/>
              </a:rPr>
              <a:t>Lopez-Morales et al. (2011)</a:t>
            </a:r>
            <a:r>
              <a:rPr lang="en-US" altLang="ko-KR" sz="1400" dirty="0">
                <a:latin typeface="Montserrat Light" panose="00000400000000000000" pitchFamily="50" charset="0"/>
              </a:rPr>
              <a:t>)</a:t>
            </a:r>
            <a:endParaRPr lang="en-AU" sz="1400" dirty="0">
              <a:latin typeface="Montserrat Light" panose="00000400000000000000" pitchFamily="50" charset="0"/>
            </a:endParaRPr>
          </a:p>
        </p:txBody>
      </p:sp>
      <p:sp>
        <p:nvSpPr>
          <p:cNvPr id="13" name="Rectangle 12">
            <a:extLst>
              <a:ext uri="{FF2B5EF4-FFF2-40B4-BE49-F238E27FC236}">
                <a16:creationId xmlns:a16="http://schemas.microsoft.com/office/drawing/2014/main" id="{DEAC5412-7A44-4040-9E1D-B78733265989}"/>
              </a:ext>
            </a:extLst>
          </p:cNvPr>
          <p:cNvSpPr/>
          <p:nvPr/>
        </p:nvSpPr>
        <p:spPr>
          <a:xfrm>
            <a:off x="2555776" y="3901654"/>
            <a:ext cx="4320479" cy="338554"/>
          </a:xfrm>
          <a:prstGeom prst="rect">
            <a:avLst/>
          </a:prstGeom>
        </p:spPr>
        <p:txBody>
          <a:bodyPr wrap="square">
            <a:spAutoFit/>
          </a:bodyPr>
          <a:lstStyle/>
          <a:p>
            <a:endParaRPr lang="ko-KR" altLang="en-US" sz="1600" dirty="0">
              <a:solidFill>
                <a:schemeClr val="bg1"/>
              </a:solidFill>
              <a:latin typeface="Montserrat Light" panose="00000400000000000000" pitchFamily="50"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1C25313-5A1E-49FB-B91E-96839292403C}"/>
                  </a:ext>
                </a:extLst>
              </p:cNvPr>
              <p:cNvSpPr/>
              <p:nvPr/>
            </p:nvSpPr>
            <p:spPr>
              <a:xfrm>
                <a:off x="755576" y="3901654"/>
                <a:ext cx="1290481" cy="395429"/>
              </a:xfrm>
              <a:prstGeom prst="rect">
                <a:avLst/>
              </a:prstGeom>
            </p:spPr>
            <p:txBody>
              <a:bodyPr wrap="none">
                <a:spAutoFit/>
              </a:bodyPr>
              <a:lstStyle/>
              <a:p>
                <a14:m>
                  <m:oMath xmlns:m="http://schemas.openxmlformats.org/officeDocument/2006/math">
                    <m:sSub>
                      <m:sSubPr>
                        <m:ctrlPr>
                          <a:rPr lang="en-AU" i="1" smtClean="0">
                            <a:solidFill>
                              <a:schemeClr val="bg1"/>
                            </a:solidFill>
                            <a:latin typeface="Cambria Math" panose="02040503050406030204" pitchFamily="18" charset="0"/>
                          </a:rPr>
                        </m:ctrlPr>
                      </m:sSubPr>
                      <m:e>
                        <m:r>
                          <a:rPr lang="en-AU"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𝑅</m:t>
                        </m:r>
                      </m:e>
                      <m:sub>
                        <m:sSub>
                          <m:sSubPr>
                            <m:ctrlPr>
                              <a:rPr lang="en-AU" i="1">
                                <a:solidFill>
                                  <a:schemeClr val="bg1"/>
                                </a:solidFill>
                                <a:effectLst/>
                                <a:latin typeface="Cambria Math" panose="02040503050406030204" pitchFamily="18" charset="0"/>
                              </a:rPr>
                            </m:ctrlPr>
                          </m:sSubPr>
                          <m:e>
                            <m:r>
                              <a:rPr lang="en-AU"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𝑂</m:t>
                            </m:r>
                          </m:e>
                          <m:sub>
                            <m:r>
                              <a:rPr lang="en-AU"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𝑙</m:t>
                            </m:r>
                          </m:sub>
                        </m:sSub>
                      </m:sub>
                    </m:sSub>
                    <m:r>
                      <a:rPr lang="en-AU" i="1">
                        <a:solidFill>
                          <a:schemeClr val="bg1"/>
                        </a:solidFill>
                        <a:latin typeface="Cambria Math" panose="02040503050406030204" pitchFamily="18" charset="0"/>
                        <a:ea typeface="Calibri" panose="020F0502020204030204" pitchFamily="34" charset="0"/>
                        <a:cs typeface="Times New Roman" panose="02020603050405020304" pitchFamily="18" charset="0"/>
                      </a:rPr>
                      <m:t>=0.1</m:t>
                    </m:r>
                  </m:oMath>
                </a14:m>
                <a: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t>2 </a:t>
                </a:r>
                <a:endParaRPr lang="en-AU" dirty="0">
                  <a:solidFill>
                    <a:schemeClr val="bg1"/>
                  </a:solidFill>
                </a:endParaRPr>
              </a:p>
            </p:txBody>
          </p:sp>
        </mc:Choice>
        <mc:Fallback xmlns="">
          <p:sp>
            <p:nvSpPr>
              <p:cNvPr id="3" name="Rectangle 2">
                <a:extLst>
                  <a:ext uri="{FF2B5EF4-FFF2-40B4-BE49-F238E27FC236}">
                    <a16:creationId xmlns:a16="http://schemas.microsoft.com/office/drawing/2014/main" id="{71C25313-5A1E-49FB-B91E-96839292403C}"/>
                  </a:ext>
                </a:extLst>
              </p:cNvPr>
              <p:cNvSpPr>
                <a:spLocks noRot="1" noChangeAspect="1" noMove="1" noResize="1" noEditPoints="1" noAdjustHandles="1" noChangeArrowheads="1" noChangeShapeType="1" noTextEdit="1"/>
              </p:cNvSpPr>
              <p:nvPr/>
            </p:nvSpPr>
            <p:spPr>
              <a:xfrm>
                <a:off x="755576" y="3901654"/>
                <a:ext cx="1290481" cy="395429"/>
              </a:xfrm>
              <a:prstGeom prst="rect">
                <a:avLst/>
              </a:prstGeom>
              <a:blipFill>
                <a:blip r:embed="rId6"/>
                <a:stretch>
                  <a:fillRect t="-6154" r="-2830" b="-18462"/>
                </a:stretch>
              </a:blipFill>
            </p:spPr>
            <p:txBody>
              <a:bodyPr/>
              <a:lstStyle/>
              <a:p>
                <a:r>
                  <a:rPr lang="en-AU">
                    <a:noFill/>
                  </a:rPr>
                  <a:t> </a:t>
                </a:r>
              </a:p>
            </p:txBody>
          </p:sp>
        </mc:Fallback>
      </mc:AlternateContent>
    </p:spTree>
    <p:extLst>
      <p:ext uri="{BB962C8B-B14F-4D97-AF65-F5344CB8AC3E}">
        <p14:creationId xmlns:p14="http://schemas.microsoft.com/office/powerpoint/2010/main" val="104693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그룹 41"/>
          <p:cNvGrpSpPr/>
          <p:nvPr/>
        </p:nvGrpSpPr>
        <p:grpSpPr>
          <a:xfrm>
            <a:off x="-30145" y="843557"/>
            <a:ext cx="9174145" cy="4299943"/>
            <a:chOff x="-30145" y="3717032"/>
            <a:chExt cx="9174145" cy="3771567"/>
          </a:xfrm>
        </p:grpSpPr>
        <p:sp>
          <p:nvSpPr>
            <p:cNvPr id="43" name="직사각형 42"/>
            <p:cNvSpPr/>
            <p:nvPr userDrawn="1"/>
          </p:nvSpPr>
          <p:spPr>
            <a:xfrm>
              <a:off x="0" y="3774142"/>
              <a:ext cx="9144000" cy="3714457"/>
            </a:xfrm>
            <a:prstGeom prst="rect">
              <a:avLst/>
            </a:prstGeom>
            <a:solidFill>
              <a:schemeClr val="tx1"/>
            </a:solidFill>
            <a:ln>
              <a:noFill/>
            </a:ln>
            <a:effectLst>
              <a:innerShdw blurRad="393700" dist="2413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4" name="직선 연결선 43"/>
            <p:cNvCxnSpPr/>
            <p:nvPr userDrawn="1"/>
          </p:nvCxnSpPr>
          <p:spPr>
            <a:xfrm>
              <a:off x="-30145" y="3717032"/>
              <a:ext cx="9174145" cy="0"/>
            </a:xfrm>
            <a:prstGeom prst="line">
              <a:avLst/>
            </a:prstGeom>
            <a:ln w="19050">
              <a:solidFill>
                <a:srgbClr val="36242D"/>
              </a:solidFill>
            </a:ln>
          </p:spPr>
          <p:style>
            <a:lnRef idx="1">
              <a:schemeClr val="accent1"/>
            </a:lnRef>
            <a:fillRef idx="0">
              <a:schemeClr val="accent1"/>
            </a:fillRef>
            <a:effectRef idx="0">
              <a:schemeClr val="accent1"/>
            </a:effectRef>
            <a:fontRef idx="minor">
              <a:schemeClr val="tx1"/>
            </a:fontRef>
          </p:style>
        </p:cxnSp>
      </p:grpSp>
      <p:sp>
        <p:nvSpPr>
          <p:cNvPr id="8" name="텍스트 개체 틀 3"/>
          <p:cNvSpPr txBox="1">
            <a:spLocks/>
          </p:cNvSpPr>
          <p:nvPr/>
        </p:nvSpPr>
        <p:spPr>
          <a:xfrm>
            <a:off x="245833" y="208603"/>
            <a:ext cx="7866065" cy="558939"/>
          </a:xfrm>
          <a:prstGeom prst="rect">
            <a:avLst/>
          </a:prstGeom>
        </p:spPr>
        <p:txBody>
          <a:bodyPr/>
          <a:lstStyle>
            <a:lvl1pPr marL="0" indent="0" algn="l" defTabSz="914400" rtl="0" eaLnBrk="1" latinLnBrk="1" hangingPunct="1">
              <a:spcBef>
                <a:spcPct val="20000"/>
              </a:spcBef>
              <a:buFont typeface="Arial" pitchFamily="34" charset="0"/>
              <a:buNone/>
              <a:defRPr sz="48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2400" dirty="0">
                <a:solidFill>
                  <a:schemeClr val="tx1"/>
                </a:solidFill>
                <a:latin typeface="Montserrat Medium" panose="00000600000000000000" pitchFamily="50" charset="0"/>
                <a:ea typeface="Tahoma" panose="020B0604030504040204" pitchFamily="34" charset="0"/>
                <a:cs typeface="Tahoma" panose="020B0604030504040204" pitchFamily="34" charset="0"/>
              </a:rPr>
              <a:t>Magnetic Moment Model </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6CF2B37-92CF-6C4B-A665-E1C72E407C61}"/>
                  </a:ext>
                </a:extLst>
              </p:cNvPr>
              <p:cNvSpPr/>
              <p:nvPr/>
            </p:nvSpPr>
            <p:spPr>
              <a:xfrm>
                <a:off x="870050" y="949102"/>
                <a:ext cx="3287503" cy="720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b="1" i="1">
                          <a:solidFill>
                            <a:schemeClr val="bg1"/>
                          </a:solidFill>
                          <a:latin typeface="Cambria Math" charset="0"/>
                          <a:ea typeface="Avenir Roman" charset="0"/>
                          <a:cs typeface="Avenir Roman" charset="0"/>
                          <a:sym typeface="Avenir Roman" charset="0"/>
                        </a:rPr>
                        <m:t>𝓜</m:t>
                      </m:r>
                      <m:r>
                        <a:rPr lang="en-AU" b="1" i="1">
                          <a:solidFill>
                            <a:schemeClr val="bg1"/>
                          </a:solidFill>
                          <a:latin typeface="Cambria Math" charset="0"/>
                        </a:rPr>
                        <m:t>=</m:t>
                      </m:r>
                      <m:r>
                        <a:rPr lang="en-AU" b="1" i="1">
                          <a:solidFill>
                            <a:schemeClr val="bg1"/>
                          </a:solidFill>
                          <a:latin typeface="Cambria Math" charset="0"/>
                        </a:rPr>
                        <m:t>𝟒</m:t>
                      </m:r>
                      <m:r>
                        <a:rPr lang="en-AU" b="1" i="1">
                          <a:solidFill>
                            <a:schemeClr val="bg1"/>
                          </a:solidFill>
                          <a:latin typeface="Cambria Math" charset="0"/>
                        </a:rPr>
                        <m:t>𝝅</m:t>
                      </m:r>
                      <m:sSup>
                        <m:sSupPr>
                          <m:ctrlPr>
                            <a:rPr lang="en-AU" b="1" i="1">
                              <a:solidFill>
                                <a:schemeClr val="bg1"/>
                              </a:solidFill>
                              <a:latin typeface="Cambria Math" panose="02040503050406030204" pitchFamily="18" charset="0"/>
                            </a:rPr>
                          </m:ctrlPr>
                        </m:sSupPr>
                        <m:e>
                          <m:sSub>
                            <m:sSubPr>
                              <m:ctrlPr>
                                <a:rPr lang="en-AU" b="1" i="1">
                                  <a:solidFill>
                                    <a:schemeClr val="bg1"/>
                                  </a:solidFill>
                                  <a:latin typeface="Cambria Math" panose="02040503050406030204" pitchFamily="18" charset="0"/>
                                </a:rPr>
                              </m:ctrlPr>
                            </m:sSubPr>
                            <m:e>
                              <m:r>
                                <a:rPr lang="en-AU" b="1" i="1">
                                  <a:solidFill>
                                    <a:schemeClr val="bg1"/>
                                  </a:solidFill>
                                  <a:latin typeface="Cambria Math" charset="0"/>
                                </a:rPr>
                                <m:t>𝒓</m:t>
                              </m:r>
                            </m:e>
                            <m:sub>
                              <m:r>
                                <a:rPr lang="en-AU" b="1" i="1">
                                  <a:solidFill>
                                    <a:schemeClr val="bg1"/>
                                  </a:solidFill>
                                  <a:latin typeface="Cambria Math" charset="0"/>
                                </a:rPr>
                                <m:t>𝟎</m:t>
                              </m:r>
                            </m:sub>
                          </m:sSub>
                        </m:e>
                        <m:sup>
                          <m:r>
                            <a:rPr lang="en-AU" b="1" i="1">
                              <a:solidFill>
                                <a:schemeClr val="bg1"/>
                              </a:solidFill>
                              <a:latin typeface="Cambria Math" charset="0"/>
                            </a:rPr>
                            <m:t>𝟑</m:t>
                          </m:r>
                        </m:sup>
                      </m:sSup>
                      <m:r>
                        <a:rPr lang="en-AU" b="1" i="1">
                          <a:solidFill>
                            <a:schemeClr val="bg1"/>
                          </a:solidFill>
                          <a:latin typeface="Cambria Math" charset="0"/>
                        </a:rPr>
                        <m:t>𝜸</m:t>
                      </m:r>
                      <m:sSup>
                        <m:sSupPr>
                          <m:ctrlPr>
                            <a:rPr lang="en-AU" b="1" i="1">
                              <a:solidFill>
                                <a:schemeClr val="bg1"/>
                              </a:solidFill>
                              <a:latin typeface="Cambria Math" panose="02040503050406030204" pitchFamily="18" charset="0"/>
                            </a:rPr>
                          </m:ctrlPr>
                        </m:sSupPr>
                        <m:e>
                          <m:d>
                            <m:dPr>
                              <m:ctrlPr>
                                <a:rPr lang="en-AU" b="1" i="1">
                                  <a:solidFill>
                                    <a:schemeClr val="bg1"/>
                                  </a:solidFill>
                                  <a:latin typeface="Cambria Math" panose="02040503050406030204" pitchFamily="18" charset="0"/>
                                </a:rPr>
                              </m:ctrlPr>
                            </m:dPr>
                            <m:e>
                              <m:f>
                                <m:fPr>
                                  <m:ctrlPr>
                                    <a:rPr lang="en-AU" b="1" i="1">
                                      <a:solidFill>
                                        <a:schemeClr val="bg1"/>
                                      </a:solidFill>
                                      <a:latin typeface="Cambria Math" panose="02040503050406030204" pitchFamily="18" charset="0"/>
                                    </a:rPr>
                                  </m:ctrlPr>
                                </m:fPr>
                                <m:num>
                                  <m:sSub>
                                    <m:sSubPr>
                                      <m:ctrlPr>
                                        <a:rPr lang="en-AU" b="1" i="1">
                                          <a:solidFill>
                                            <a:schemeClr val="bg1"/>
                                          </a:solidFill>
                                          <a:latin typeface="Cambria Math" panose="02040503050406030204" pitchFamily="18" charset="0"/>
                                        </a:rPr>
                                      </m:ctrlPr>
                                    </m:sSubPr>
                                    <m:e>
                                      <m:acc>
                                        <m:accPr>
                                          <m:chr m:val="̅"/>
                                          <m:ctrlPr>
                                            <a:rPr lang="en-AU" b="1" i="1">
                                              <a:solidFill>
                                                <a:schemeClr val="bg1"/>
                                              </a:solidFill>
                                              <a:latin typeface="Cambria Math" panose="02040503050406030204" pitchFamily="18" charset="0"/>
                                            </a:rPr>
                                          </m:ctrlPr>
                                        </m:accPr>
                                        <m:e>
                                          <m:r>
                                            <a:rPr lang="en-AU" b="1" i="1">
                                              <a:solidFill>
                                                <a:schemeClr val="bg1"/>
                                              </a:solidFill>
                                              <a:latin typeface="Cambria Math" charset="0"/>
                                            </a:rPr>
                                            <m:t>𝝆</m:t>
                                          </m:r>
                                        </m:e>
                                      </m:acc>
                                    </m:e>
                                    <m:sub>
                                      <m:r>
                                        <a:rPr lang="en-AU" b="1" i="1">
                                          <a:solidFill>
                                            <a:schemeClr val="bg1"/>
                                          </a:solidFill>
                                          <a:latin typeface="Cambria Math" charset="0"/>
                                        </a:rPr>
                                        <m:t>𝟎</m:t>
                                      </m:r>
                                    </m:sub>
                                  </m:sSub>
                                </m:num>
                                <m:den>
                                  <m:sSub>
                                    <m:sSubPr>
                                      <m:ctrlPr>
                                        <a:rPr lang="en-AU" b="1" i="1">
                                          <a:solidFill>
                                            <a:schemeClr val="bg1"/>
                                          </a:solidFill>
                                          <a:latin typeface="Cambria Math" panose="02040503050406030204" pitchFamily="18" charset="0"/>
                                        </a:rPr>
                                      </m:ctrlPr>
                                    </m:sSubPr>
                                    <m:e>
                                      <m:r>
                                        <a:rPr lang="en-AU" b="1" i="1">
                                          <a:solidFill>
                                            <a:schemeClr val="bg1"/>
                                          </a:solidFill>
                                          <a:latin typeface="Cambria Math" charset="0"/>
                                        </a:rPr>
                                        <m:t>𝝁</m:t>
                                      </m:r>
                                    </m:e>
                                    <m:sub>
                                      <m:r>
                                        <a:rPr lang="en-AU" b="1" i="1">
                                          <a:solidFill>
                                            <a:schemeClr val="bg1"/>
                                          </a:solidFill>
                                          <a:latin typeface="Cambria Math" charset="0"/>
                                        </a:rPr>
                                        <m:t>𝟎</m:t>
                                      </m:r>
                                    </m:sub>
                                  </m:sSub>
                                </m:den>
                              </m:f>
                            </m:e>
                          </m:d>
                        </m:e>
                        <m:sup>
                          <m:r>
                            <a:rPr lang="en-AU" b="1" i="1">
                              <a:solidFill>
                                <a:schemeClr val="bg1"/>
                              </a:solidFill>
                              <a:latin typeface="Cambria Math" charset="0"/>
                            </a:rPr>
                            <m:t>𝟏</m:t>
                          </m:r>
                          <m:r>
                            <a:rPr lang="en-AU" b="1" i="1">
                              <a:solidFill>
                                <a:schemeClr val="bg1"/>
                              </a:solidFill>
                              <a:latin typeface="Cambria Math" charset="0"/>
                            </a:rPr>
                            <m:t>/</m:t>
                          </m:r>
                          <m:r>
                            <a:rPr lang="en-AU" b="1" i="1">
                              <a:solidFill>
                                <a:schemeClr val="bg1"/>
                              </a:solidFill>
                              <a:latin typeface="Cambria Math" charset="0"/>
                            </a:rPr>
                            <m:t>𝟐</m:t>
                          </m:r>
                        </m:sup>
                      </m:sSup>
                      <m:sSup>
                        <m:sSupPr>
                          <m:ctrlPr>
                            <a:rPr lang="en-AU" b="1" i="1">
                              <a:solidFill>
                                <a:schemeClr val="bg1"/>
                              </a:solidFill>
                              <a:latin typeface="Cambria Math" panose="02040503050406030204" pitchFamily="18" charset="0"/>
                            </a:rPr>
                          </m:ctrlPr>
                        </m:sSupPr>
                        <m:e>
                          <m:d>
                            <m:dPr>
                              <m:ctrlPr>
                                <a:rPr lang="en-AU" b="1" i="1">
                                  <a:solidFill>
                                    <a:schemeClr val="bg1"/>
                                  </a:solidFill>
                                  <a:latin typeface="Cambria Math" panose="02040503050406030204" pitchFamily="18" charset="0"/>
                                </a:rPr>
                              </m:ctrlPr>
                            </m:dPr>
                            <m:e>
                              <m:r>
                                <a:rPr lang="en-AU" b="1" i="1">
                                  <a:solidFill>
                                    <a:schemeClr val="bg1"/>
                                  </a:solidFill>
                                  <a:latin typeface="Cambria Math" charset="0"/>
                                </a:rPr>
                                <m:t>𝑭𝑫</m:t>
                              </m:r>
                            </m:e>
                          </m:d>
                        </m:e>
                        <m:sup>
                          <m:r>
                            <a:rPr lang="en-AU" b="1" i="1">
                              <a:solidFill>
                                <a:schemeClr val="bg1"/>
                              </a:solidFill>
                              <a:latin typeface="Cambria Math" charset="0"/>
                            </a:rPr>
                            <m:t>𝟏</m:t>
                          </m:r>
                          <m:r>
                            <a:rPr lang="en-AU" b="1" i="1">
                              <a:solidFill>
                                <a:schemeClr val="bg1"/>
                              </a:solidFill>
                              <a:latin typeface="Cambria Math" charset="0"/>
                            </a:rPr>
                            <m:t>/</m:t>
                          </m:r>
                          <m:r>
                            <a:rPr lang="en-AU" b="1" i="1">
                              <a:solidFill>
                                <a:schemeClr val="bg1"/>
                              </a:solidFill>
                              <a:latin typeface="Cambria Math" charset="0"/>
                            </a:rPr>
                            <m:t>𝟑</m:t>
                          </m:r>
                        </m:sup>
                      </m:sSup>
                    </m:oMath>
                  </m:oMathPara>
                </a14:m>
                <a:endParaRPr lang="en-AU" dirty="0">
                  <a:solidFill>
                    <a:schemeClr val="bg1"/>
                  </a:solidFill>
                </a:endParaRPr>
              </a:p>
            </p:txBody>
          </p:sp>
        </mc:Choice>
        <mc:Fallback xmlns="">
          <p:sp>
            <p:nvSpPr>
              <p:cNvPr id="5" name="Rectangle 4">
                <a:extLst>
                  <a:ext uri="{FF2B5EF4-FFF2-40B4-BE49-F238E27FC236}">
                    <a16:creationId xmlns:a16="http://schemas.microsoft.com/office/drawing/2014/main" id="{16CF2B37-92CF-6C4B-A665-E1C72E407C61}"/>
                  </a:ext>
                </a:extLst>
              </p:cNvPr>
              <p:cNvSpPr>
                <a:spLocks noRot="1" noChangeAspect="1" noMove="1" noResize="1" noEditPoints="1" noAdjustHandles="1" noChangeArrowheads="1" noChangeShapeType="1" noTextEdit="1"/>
              </p:cNvSpPr>
              <p:nvPr/>
            </p:nvSpPr>
            <p:spPr>
              <a:xfrm>
                <a:off x="870050" y="949102"/>
                <a:ext cx="3287503" cy="720005"/>
              </a:xfrm>
              <a:prstGeom prst="rect">
                <a:avLst/>
              </a:prstGeom>
              <a:blipFill>
                <a:blip r:embed="rId3"/>
                <a:stretch>
                  <a:fillRect b="-1695"/>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3DCCBE9-FD84-1D49-A0AD-15268716E7CB}"/>
                  </a:ext>
                </a:extLst>
              </p:cNvPr>
              <p:cNvSpPr/>
              <p:nvPr/>
            </p:nvSpPr>
            <p:spPr>
              <a:xfrm>
                <a:off x="363020" y="1873460"/>
                <a:ext cx="4301562"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𝑟</m:t>
                          </m:r>
                        </m:e>
                        <m:sub>
                          <m:r>
                            <a:rPr lang="en-AU" i="1">
                              <a:solidFill>
                                <a:schemeClr val="bg1"/>
                              </a:solidFill>
                              <a:latin typeface="Cambria Math" charset="0"/>
                            </a:rPr>
                            <m:t>0</m:t>
                          </m:r>
                        </m:sub>
                      </m:sSub>
                      <m:r>
                        <a:rPr lang="en-AU" i="1">
                          <a:solidFill>
                            <a:schemeClr val="bg1"/>
                          </a:solidFill>
                          <a:latin typeface="Cambria Math" charset="0"/>
                        </a:rPr>
                        <m:t>=</m:t>
                      </m:r>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𝑝</m:t>
                          </m:r>
                        </m:sub>
                      </m:sSub>
                      <m:rad>
                        <m:radPr>
                          <m:degHide m:val="on"/>
                          <m:ctrlPr>
                            <a:rPr lang="en-AU" i="1">
                              <a:solidFill>
                                <a:schemeClr val="bg1"/>
                              </a:solidFill>
                              <a:latin typeface="Cambria Math" panose="02040503050406030204" pitchFamily="18" charset="0"/>
                            </a:rPr>
                          </m:ctrlPr>
                        </m:radPr>
                        <m:deg/>
                        <m:e>
                          <m:f>
                            <m:fPr>
                              <m:ctrlPr>
                                <a:rPr lang="en-AU" i="1">
                                  <a:solidFill>
                                    <a:schemeClr val="bg1"/>
                                  </a:solidFill>
                                  <a:latin typeface="Cambria Math" panose="02040503050406030204" pitchFamily="18" charset="0"/>
                                </a:rPr>
                              </m:ctrlPr>
                            </m:fPr>
                            <m:num>
                              <m:r>
                                <a:rPr lang="en-AU" i="1">
                                  <a:solidFill>
                                    <a:schemeClr val="bg1"/>
                                  </a:solidFill>
                                  <a:latin typeface="Cambria Math" charset="0"/>
                                </a:rPr>
                                <m:t>1</m:t>
                              </m:r>
                            </m:num>
                            <m:den>
                              <m:r>
                                <a:rPr lang="en-AU" i="1">
                                  <a:solidFill>
                                    <a:schemeClr val="bg1"/>
                                  </a:solidFill>
                                  <a:latin typeface="Cambria Math" charset="0"/>
                                </a:rPr>
                                <m:t>0.21</m:t>
                              </m:r>
                            </m:den>
                          </m:f>
                          <m:d>
                            <m:dPr>
                              <m:begChr m:val="["/>
                              <m:endChr m:val="]"/>
                              <m:ctrlPr>
                                <a:rPr lang="en-AU" i="1">
                                  <a:solidFill>
                                    <a:schemeClr val="bg1"/>
                                  </a:solidFill>
                                  <a:latin typeface="Cambria Math" panose="02040503050406030204" pitchFamily="18" charset="0"/>
                                </a:rPr>
                              </m:ctrlPr>
                            </m:dPr>
                            <m:e>
                              <m:r>
                                <a:rPr lang="en-AU" i="1">
                                  <a:solidFill>
                                    <a:schemeClr val="bg1"/>
                                  </a:solidFill>
                                  <a:latin typeface="Cambria Math" charset="0"/>
                                </a:rPr>
                                <m:t>1.07−</m:t>
                              </m:r>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𝑝</m:t>
                                          </m:r>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m:t>
                                          </m:r>
                                        </m:sub>
                                      </m:sSub>
                                    </m:den>
                                  </m:f>
                                </m:e>
                              </m:d>
                              <m:r>
                                <a:rPr lang="en-AU" i="1">
                                  <a:solidFill>
                                    <a:schemeClr val="bg1"/>
                                  </a:solidFill>
                                  <a:latin typeface="Cambria Math" charset="0"/>
                                </a:rPr>
                                <m:t>/</m:t>
                              </m:r>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𝑀</m:t>
                                              </m:r>
                                            </m:e>
                                            <m:sub>
                                              <m:r>
                                                <a:rPr lang="en-AU" i="1">
                                                  <a:solidFill>
                                                    <a:schemeClr val="bg1"/>
                                                  </a:solidFill>
                                                  <a:latin typeface="Cambria Math" charset="0"/>
                                                </a:rPr>
                                                <m:t>𝑝</m:t>
                                              </m:r>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𝑀</m:t>
                                              </m:r>
                                            </m:e>
                                            <m:sub>
                                              <m:r>
                                                <a:rPr lang="en-AU" i="1">
                                                  <a:solidFill>
                                                    <a:schemeClr val="bg1"/>
                                                  </a:solidFill>
                                                  <a:latin typeface="Cambria Math" charset="0"/>
                                                </a:rPr>
                                                <m:t>⊕</m:t>
                                              </m:r>
                                            </m:sub>
                                          </m:sSub>
                                        </m:den>
                                      </m:f>
                                    </m:e>
                                  </m:d>
                                </m:e>
                                <m:sup>
                                  <m:r>
                                    <a:rPr lang="en-AU" i="1">
                                      <a:solidFill>
                                        <a:schemeClr val="bg1"/>
                                      </a:solidFill>
                                      <a:latin typeface="Cambria Math" charset="0"/>
                                    </a:rPr>
                                    <m:t>0.27</m:t>
                                  </m:r>
                                </m:sup>
                              </m:sSup>
                            </m:e>
                          </m:d>
                        </m:e>
                      </m:rad>
                    </m:oMath>
                  </m:oMathPara>
                </a14:m>
                <a:endParaRPr lang="en-AU" dirty="0">
                  <a:solidFill>
                    <a:schemeClr val="bg1"/>
                  </a:solidFill>
                </a:endParaRPr>
              </a:p>
            </p:txBody>
          </p:sp>
        </mc:Choice>
        <mc:Fallback xmlns="">
          <p:sp>
            <p:nvSpPr>
              <p:cNvPr id="6" name="Rectangle 5">
                <a:extLst>
                  <a:ext uri="{FF2B5EF4-FFF2-40B4-BE49-F238E27FC236}">
                    <a16:creationId xmlns:a16="http://schemas.microsoft.com/office/drawing/2014/main" id="{33DCCBE9-FD84-1D49-A0AD-15268716E7CB}"/>
                  </a:ext>
                </a:extLst>
              </p:cNvPr>
              <p:cNvSpPr>
                <a:spLocks noRot="1" noChangeAspect="1" noMove="1" noResize="1" noEditPoints="1" noAdjustHandles="1" noChangeArrowheads="1" noChangeShapeType="1" noTextEdit="1"/>
              </p:cNvSpPr>
              <p:nvPr/>
            </p:nvSpPr>
            <p:spPr>
              <a:xfrm>
                <a:off x="363020" y="1873460"/>
                <a:ext cx="4301562" cy="910699"/>
              </a:xfrm>
              <a:prstGeom prst="rect">
                <a:avLst/>
              </a:prstGeom>
              <a:blipFill>
                <a:blip r:embed="rId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9BCD938-D842-1648-8C14-DB43873DDA79}"/>
                  </a:ext>
                </a:extLst>
              </p:cNvPr>
              <p:cNvSpPr/>
              <p:nvPr/>
            </p:nvSpPr>
            <p:spPr>
              <a:xfrm>
                <a:off x="634305" y="2941294"/>
                <a:ext cx="4469622" cy="8076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AU" i="1" smtClean="0">
                              <a:solidFill>
                                <a:schemeClr val="bg1"/>
                              </a:solidFill>
                              <a:latin typeface="Cambria Math" panose="02040503050406030204" pitchFamily="18" charset="0"/>
                            </a:rPr>
                          </m:ctrlPr>
                        </m:fPr>
                        <m:num>
                          <m:sSub>
                            <m:sSubPr>
                              <m:ctrlPr>
                                <a:rPr lang="en-AU" i="1" smtClean="0">
                                  <a:solidFill>
                                    <a:schemeClr val="accent3"/>
                                  </a:solidFill>
                                  <a:latin typeface="Cambria Math" panose="02040503050406030204" pitchFamily="18" charset="0"/>
                                </a:rPr>
                              </m:ctrlPr>
                            </m:sSubPr>
                            <m:e>
                              <m:r>
                                <a:rPr lang="en-AU" b="0" i="1" smtClean="0">
                                  <a:solidFill>
                                    <a:schemeClr val="accent3"/>
                                  </a:solidFill>
                                  <a:latin typeface="Cambria Math" panose="02040503050406030204" pitchFamily="18" charset="0"/>
                                </a:rPr>
                                <m:t>𝐹</m:t>
                              </m:r>
                            </m:e>
                            <m:sub>
                              <m:r>
                                <a:rPr lang="en-AU" b="0" i="1" smtClean="0">
                                  <a:solidFill>
                                    <a:schemeClr val="accent3"/>
                                  </a:solidFill>
                                  <a:latin typeface="Cambria Math" panose="02040503050406030204" pitchFamily="18" charset="0"/>
                                </a:rPr>
                                <m:t>𝑚𝑎𝑥</m:t>
                              </m:r>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𝐹</m:t>
                              </m:r>
                            </m:e>
                            <m:sub>
                              <m:r>
                                <a:rPr lang="en-AU" i="1">
                                  <a:solidFill>
                                    <a:schemeClr val="bg1"/>
                                  </a:solidFill>
                                  <a:latin typeface="Cambria Math" charset="0"/>
                                </a:rPr>
                                <m:t>⊕</m:t>
                              </m:r>
                            </m:sub>
                          </m:sSub>
                        </m:den>
                      </m:f>
                      <m:r>
                        <a:rPr lang="en-AU" i="1">
                          <a:solidFill>
                            <a:schemeClr val="bg1"/>
                          </a:solidFill>
                          <a:latin typeface="Cambria Math" charset="0"/>
                        </a:rPr>
                        <m:t>=</m:t>
                      </m:r>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𝑂</m:t>
                                          </m:r>
                                        </m:e>
                                        <m:sub>
                                          <m:r>
                                            <a:rPr lang="en-AU" i="1">
                                              <a:solidFill>
                                                <a:schemeClr val="bg1"/>
                                              </a:solidFill>
                                              <a:latin typeface="Cambria Math" charset="0"/>
                                            </a:rPr>
                                            <m:t>𝑙</m:t>
                                          </m:r>
                                        </m:sub>
                                      </m:sSub>
                                    </m:sub>
                                  </m:sSub>
                                  <m:r>
                                    <a:rPr lang="en-AU" b="0" i="1" smtClean="0">
                                      <a:solidFill>
                                        <a:schemeClr val="bg1"/>
                                      </a:solidFill>
                                      <a:latin typeface="Cambria Math" panose="02040503050406030204" pitchFamily="18" charset="0"/>
                                    </a:rPr>
                                    <m:t>=0.12</m:t>
                                  </m:r>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𝑂</m:t>
                                          </m:r>
                                        </m:e>
                                        <m:sub>
                                          <m:r>
                                            <a:rPr lang="en-AU" i="1">
                                              <a:solidFill>
                                                <a:schemeClr val="bg1"/>
                                              </a:solidFill>
                                              <a:latin typeface="Cambria Math" charset="0"/>
                                            </a:rPr>
                                            <m:t>𝑙</m:t>
                                          </m:r>
                                          <m:r>
                                            <a:rPr lang="en-AU" i="1">
                                              <a:solidFill>
                                                <a:schemeClr val="bg1"/>
                                              </a:solidFill>
                                              <a:latin typeface="Cambria Math" charset="0"/>
                                            </a:rPr>
                                            <m:t>⊕</m:t>
                                          </m:r>
                                        </m:sub>
                                      </m:sSub>
                                    </m:sub>
                                  </m:sSub>
                                </m:den>
                              </m:f>
                            </m:e>
                          </m:d>
                        </m:e>
                        <m:sup>
                          <m:r>
                            <a:rPr lang="en-AU" i="1">
                              <a:solidFill>
                                <a:schemeClr val="bg1"/>
                              </a:solidFill>
                              <a:latin typeface="Cambria Math" charset="0"/>
                            </a:rPr>
                            <m:t>2</m:t>
                          </m:r>
                        </m:sup>
                      </m:sSup>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r>
                                    <a:rPr lang="en-AU" i="1">
                                      <a:solidFill>
                                        <a:schemeClr val="bg1"/>
                                      </a:solidFill>
                                      <a:latin typeface="Cambria Math" charset="0"/>
                                    </a:rPr>
                                    <m:t>𝐷</m:t>
                                  </m:r>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𝐷</m:t>
                                      </m:r>
                                    </m:e>
                                    <m:sub>
                                      <m:r>
                                        <a:rPr lang="en-AU" i="1">
                                          <a:solidFill>
                                            <a:schemeClr val="bg1"/>
                                          </a:solidFill>
                                          <a:latin typeface="Cambria Math" charset="0"/>
                                        </a:rPr>
                                        <m:t>⊕</m:t>
                                      </m:r>
                                    </m:sub>
                                  </m:sSub>
                                </m:den>
                              </m:f>
                            </m:e>
                          </m:d>
                        </m:e>
                        <m:sup>
                          <m:r>
                            <a:rPr lang="en-AU" i="1">
                              <a:solidFill>
                                <a:schemeClr val="bg1"/>
                              </a:solidFill>
                              <a:latin typeface="Cambria Math" charset="0"/>
                            </a:rPr>
                            <m:t>2/3</m:t>
                          </m:r>
                        </m:sup>
                      </m:sSup>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r>
                                    <m:rPr>
                                      <m:sty m:val="p"/>
                                    </m:rPr>
                                    <a:rPr lang="en-AU">
                                      <a:solidFill>
                                        <a:schemeClr val="bg1"/>
                                      </a:solidFill>
                                      <a:latin typeface="Cambria Math" charset="0"/>
                                    </a:rPr>
                                    <m:t>Ω</m:t>
                                  </m:r>
                                </m:num>
                                <m:den>
                                  <m:sSub>
                                    <m:sSubPr>
                                      <m:ctrlPr>
                                        <a:rPr lang="en-AU" i="1">
                                          <a:solidFill>
                                            <a:schemeClr val="bg1"/>
                                          </a:solidFill>
                                          <a:latin typeface="Cambria Math" panose="02040503050406030204" pitchFamily="18" charset="0"/>
                                        </a:rPr>
                                      </m:ctrlPr>
                                    </m:sSubPr>
                                    <m:e>
                                      <m:r>
                                        <m:rPr>
                                          <m:sty m:val="p"/>
                                        </m:rPr>
                                        <a:rPr lang="en-AU">
                                          <a:solidFill>
                                            <a:schemeClr val="bg1"/>
                                          </a:solidFill>
                                          <a:latin typeface="Cambria Math" charset="0"/>
                                        </a:rPr>
                                        <m:t>Ω</m:t>
                                      </m:r>
                                    </m:e>
                                    <m:sub>
                                      <m:r>
                                        <a:rPr lang="en-AU" i="1">
                                          <a:solidFill>
                                            <a:schemeClr val="bg1"/>
                                          </a:solidFill>
                                          <a:latin typeface="Cambria Math" charset="0"/>
                                        </a:rPr>
                                        <m:t>⊕</m:t>
                                      </m:r>
                                    </m:sub>
                                  </m:sSub>
                                </m:den>
                              </m:f>
                            </m:e>
                          </m:d>
                        </m:e>
                        <m:sup>
                          <m:r>
                            <a:rPr lang="en-AU" i="1">
                              <a:solidFill>
                                <a:schemeClr val="bg1"/>
                              </a:solidFill>
                              <a:latin typeface="Cambria Math" charset="0"/>
                            </a:rPr>
                            <m:t>7/3</m:t>
                          </m:r>
                        </m:sup>
                      </m:sSup>
                    </m:oMath>
                  </m:oMathPara>
                </a14:m>
                <a:endParaRPr lang="en-AU" dirty="0">
                  <a:solidFill>
                    <a:schemeClr val="bg1"/>
                  </a:solidFill>
                </a:endParaRPr>
              </a:p>
            </p:txBody>
          </p:sp>
        </mc:Choice>
        <mc:Fallback xmlns="">
          <p:sp>
            <p:nvSpPr>
              <p:cNvPr id="7" name="Rectangle 6">
                <a:extLst>
                  <a:ext uri="{FF2B5EF4-FFF2-40B4-BE49-F238E27FC236}">
                    <a16:creationId xmlns:a16="http://schemas.microsoft.com/office/drawing/2014/main" id="{09BCD938-D842-1648-8C14-DB43873DDA79}"/>
                  </a:ext>
                </a:extLst>
              </p:cNvPr>
              <p:cNvSpPr>
                <a:spLocks noRot="1" noChangeAspect="1" noMove="1" noResize="1" noEditPoints="1" noAdjustHandles="1" noChangeArrowheads="1" noChangeShapeType="1" noTextEdit="1"/>
              </p:cNvSpPr>
              <p:nvPr/>
            </p:nvSpPr>
            <p:spPr>
              <a:xfrm>
                <a:off x="634305" y="2941294"/>
                <a:ext cx="4469622" cy="807657"/>
              </a:xfrm>
              <a:prstGeom prst="rect">
                <a:avLst/>
              </a:prstGeom>
              <a:blipFill>
                <a:blip r:embed="rId5"/>
                <a:stretch>
                  <a:fillRect/>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FDB8769C-8871-473B-B26D-F7D77619A455}"/>
              </a:ext>
            </a:extLst>
          </p:cNvPr>
          <p:cNvSpPr txBox="1"/>
          <p:nvPr/>
        </p:nvSpPr>
        <p:spPr>
          <a:xfrm>
            <a:off x="5497656" y="1166297"/>
            <a:ext cx="3832592" cy="369332"/>
          </a:xfrm>
          <a:prstGeom prst="rect">
            <a:avLst/>
          </a:prstGeom>
          <a:noFill/>
        </p:spPr>
        <p:txBody>
          <a:bodyPr wrap="square" rtlCol="0">
            <a:spAutoFit/>
          </a:bodyPr>
          <a:lstStyle/>
          <a:p>
            <a:r>
              <a:rPr lang="en-US" altLang="ko-KR" sz="1400" dirty="0">
                <a:solidFill>
                  <a:schemeClr val="bg1"/>
                </a:solidFill>
                <a:latin typeface="Montserrat Light" panose="00000400000000000000" pitchFamily="50" charset="0"/>
              </a:rPr>
              <a:t>Olson &amp; Christensen (2006)</a:t>
            </a:r>
            <a:r>
              <a:rPr lang="en-US" altLang="ko-KR" sz="1400" dirty="0">
                <a:latin typeface="Montserrat Light" panose="00000400000000000000" pitchFamily="50" charset="0"/>
              </a:rPr>
              <a:t>(</a:t>
            </a:r>
            <a:r>
              <a:rPr lang="en-US" altLang="ko-KR" dirty="0"/>
              <a:t>2006)</a:t>
            </a:r>
            <a:endParaRPr lang="en-AU" dirty="0"/>
          </a:p>
        </p:txBody>
      </p:sp>
      <p:sp>
        <p:nvSpPr>
          <p:cNvPr id="10" name="TextBox 9">
            <a:extLst>
              <a:ext uri="{FF2B5EF4-FFF2-40B4-BE49-F238E27FC236}">
                <a16:creationId xmlns:a16="http://schemas.microsoft.com/office/drawing/2014/main" id="{4B1E1B98-47B1-4FAF-806B-A01C51FC3510}"/>
              </a:ext>
            </a:extLst>
          </p:cNvPr>
          <p:cNvSpPr txBox="1"/>
          <p:nvPr/>
        </p:nvSpPr>
        <p:spPr>
          <a:xfrm>
            <a:off x="5497656" y="1986975"/>
            <a:ext cx="3832592" cy="584775"/>
          </a:xfrm>
          <a:prstGeom prst="rect">
            <a:avLst/>
          </a:prstGeom>
          <a:noFill/>
        </p:spPr>
        <p:txBody>
          <a:bodyPr wrap="square" rtlCol="0">
            <a:spAutoFit/>
          </a:bodyPr>
          <a:lstStyle/>
          <a:p>
            <a:r>
              <a:rPr lang="en-US" altLang="ko-KR" sz="1400" dirty="0">
                <a:solidFill>
                  <a:schemeClr val="bg1"/>
                </a:solidFill>
                <a:latin typeface="Montserrat Light" panose="00000400000000000000" pitchFamily="50" charset="0"/>
              </a:rPr>
              <a:t>Zeng et al. (2016)</a:t>
            </a:r>
            <a:br>
              <a:rPr lang="en-US" altLang="ko-KR" sz="1400" dirty="0">
                <a:solidFill>
                  <a:schemeClr val="bg1"/>
                </a:solidFill>
                <a:latin typeface="Montserrat Light" panose="00000400000000000000" pitchFamily="50" charset="0"/>
              </a:rPr>
            </a:br>
            <a:r>
              <a:rPr lang="en-US" altLang="ko-KR" sz="1400" dirty="0">
                <a:solidFill>
                  <a:schemeClr val="bg1"/>
                </a:solidFill>
                <a:latin typeface="Montserrat Light" panose="00000400000000000000" pitchFamily="50" charset="0"/>
              </a:rPr>
              <a:t>Zeng &amp; Jacobsen (2017)</a:t>
            </a:r>
            <a:r>
              <a:rPr lang="en-US" altLang="ko-KR" sz="1400" dirty="0">
                <a:latin typeface="Montserrat Light" panose="00000400000000000000" pitchFamily="50" charset="0"/>
              </a:rPr>
              <a:t>2006</a:t>
            </a:r>
            <a:r>
              <a:rPr lang="en-US" altLang="ko-KR" dirty="0"/>
              <a:t>)</a:t>
            </a:r>
            <a:endParaRPr lang="en-AU" dirty="0"/>
          </a:p>
        </p:txBody>
      </p:sp>
      <p:sp>
        <p:nvSpPr>
          <p:cNvPr id="11" name="TextBox 10">
            <a:extLst>
              <a:ext uri="{FF2B5EF4-FFF2-40B4-BE49-F238E27FC236}">
                <a16:creationId xmlns:a16="http://schemas.microsoft.com/office/drawing/2014/main" id="{C43A88BE-6CE8-4532-98C4-49F1E5737815}"/>
              </a:ext>
            </a:extLst>
          </p:cNvPr>
          <p:cNvSpPr txBox="1"/>
          <p:nvPr/>
        </p:nvSpPr>
        <p:spPr>
          <a:xfrm>
            <a:off x="5496480" y="3122135"/>
            <a:ext cx="3832592" cy="307777"/>
          </a:xfrm>
          <a:prstGeom prst="rect">
            <a:avLst/>
          </a:prstGeom>
          <a:noFill/>
        </p:spPr>
        <p:txBody>
          <a:bodyPr wrap="square" rtlCol="0">
            <a:spAutoFit/>
          </a:bodyPr>
          <a:lstStyle/>
          <a:p>
            <a:r>
              <a:rPr lang="fr-FR" altLang="ko-KR" sz="1400" dirty="0">
                <a:solidFill>
                  <a:schemeClr val="bg1"/>
                </a:solidFill>
                <a:latin typeface="Montserrat Light" panose="00000400000000000000" pitchFamily="50" charset="0"/>
              </a:rPr>
              <a:t>Lopez-Morales et al. (2011)</a:t>
            </a:r>
            <a:r>
              <a:rPr lang="en-US" altLang="ko-KR" sz="1400" dirty="0">
                <a:latin typeface="Montserrat Light" panose="00000400000000000000" pitchFamily="50" charset="0"/>
              </a:rPr>
              <a:t>)</a:t>
            </a:r>
            <a:endParaRPr lang="en-AU" sz="1400" dirty="0">
              <a:latin typeface="Montserrat Light" panose="00000400000000000000" pitchFamily="50" charset="0"/>
            </a:endParaRPr>
          </a:p>
        </p:txBody>
      </p:sp>
      <p:sp>
        <p:nvSpPr>
          <p:cNvPr id="13" name="Rectangle 12">
            <a:extLst>
              <a:ext uri="{FF2B5EF4-FFF2-40B4-BE49-F238E27FC236}">
                <a16:creationId xmlns:a16="http://schemas.microsoft.com/office/drawing/2014/main" id="{DEAC5412-7A44-4040-9E1D-B78733265989}"/>
              </a:ext>
            </a:extLst>
          </p:cNvPr>
          <p:cNvSpPr/>
          <p:nvPr/>
        </p:nvSpPr>
        <p:spPr>
          <a:xfrm>
            <a:off x="2555776" y="3901654"/>
            <a:ext cx="4320479" cy="338554"/>
          </a:xfrm>
          <a:prstGeom prst="rect">
            <a:avLst/>
          </a:prstGeom>
        </p:spPr>
        <p:txBody>
          <a:bodyPr wrap="square">
            <a:spAutoFit/>
          </a:bodyPr>
          <a:lstStyle/>
          <a:p>
            <a:endParaRPr lang="ko-KR" altLang="en-US" sz="1600" dirty="0">
              <a:solidFill>
                <a:schemeClr val="bg1"/>
              </a:solidFill>
              <a:latin typeface="Montserrat Light" panose="00000400000000000000" pitchFamily="50"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1C25313-5A1E-49FB-B91E-96839292403C}"/>
                  </a:ext>
                </a:extLst>
              </p:cNvPr>
              <p:cNvSpPr/>
              <p:nvPr/>
            </p:nvSpPr>
            <p:spPr>
              <a:xfrm>
                <a:off x="755576" y="3901654"/>
                <a:ext cx="1290481" cy="395429"/>
              </a:xfrm>
              <a:prstGeom prst="rect">
                <a:avLst/>
              </a:prstGeom>
            </p:spPr>
            <p:txBody>
              <a:bodyPr wrap="none">
                <a:spAutoFit/>
              </a:bodyPr>
              <a:lstStyle/>
              <a:p>
                <a14:m>
                  <m:oMath xmlns:m="http://schemas.openxmlformats.org/officeDocument/2006/math">
                    <m:sSub>
                      <m:sSubPr>
                        <m:ctrlPr>
                          <a:rPr lang="en-AU" i="1" smtClean="0">
                            <a:solidFill>
                              <a:schemeClr val="bg1"/>
                            </a:solidFill>
                            <a:latin typeface="Cambria Math" panose="02040503050406030204" pitchFamily="18" charset="0"/>
                          </a:rPr>
                        </m:ctrlPr>
                      </m:sSubPr>
                      <m:e>
                        <m:r>
                          <a:rPr lang="en-AU"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𝑅</m:t>
                        </m:r>
                      </m:e>
                      <m:sub>
                        <m:sSub>
                          <m:sSubPr>
                            <m:ctrlPr>
                              <a:rPr lang="en-AU" i="1">
                                <a:solidFill>
                                  <a:schemeClr val="bg1"/>
                                </a:solidFill>
                                <a:effectLst/>
                                <a:latin typeface="Cambria Math" panose="02040503050406030204" pitchFamily="18" charset="0"/>
                              </a:rPr>
                            </m:ctrlPr>
                          </m:sSubPr>
                          <m:e>
                            <m:r>
                              <a:rPr lang="en-AU"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𝑂</m:t>
                            </m:r>
                          </m:e>
                          <m:sub>
                            <m:r>
                              <a:rPr lang="en-AU"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𝑙</m:t>
                            </m:r>
                          </m:sub>
                        </m:sSub>
                      </m:sub>
                    </m:sSub>
                    <m:r>
                      <a:rPr lang="en-AU" i="1">
                        <a:solidFill>
                          <a:schemeClr val="bg1"/>
                        </a:solidFill>
                        <a:latin typeface="Cambria Math" panose="02040503050406030204" pitchFamily="18" charset="0"/>
                        <a:ea typeface="Calibri" panose="020F0502020204030204" pitchFamily="34" charset="0"/>
                        <a:cs typeface="Times New Roman" panose="02020603050405020304" pitchFamily="18" charset="0"/>
                      </a:rPr>
                      <m:t>=0.1</m:t>
                    </m:r>
                  </m:oMath>
                </a14:m>
                <a: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t>2 </a:t>
                </a:r>
                <a:endParaRPr lang="en-AU" dirty="0">
                  <a:solidFill>
                    <a:schemeClr val="bg1"/>
                  </a:solidFill>
                </a:endParaRPr>
              </a:p>
            </p:txBody>
          </p:sp>
        </mc:Choice>
        <mc:Fallback xmlns="">
          <p:sp>
            <p:nvSpPr>
              <p:cNvPr id="3" name="Rectangle 2">
                <a:extLst>
                  <a:ext uri="{FF2B5EF4-FFF2-40B4-BE49-F238E27FC236}">
                    <a16:creationId xmlns:a16="http://schemas.microsoft.com/office/drawing/2014/main" id="{71C25313-5A1E-49FB-B91E-96839292403C}"/>
                  </a:ext>
                </a:extLst>
              </p:cNvPr>
              <p:cNvSpPr>
                <a:spLocks noRot="1" noChangeAspect="1" noMove="1" noResize="1" noEditPoints="1" noAdjustHandles="1" noChangeArrowheads="1" noChangeShapeType="1" noTextEdit="1"/>
              </p:cNvSpPr>
              <p:nvPr/>
            </p:nvSpPr>
            <p:spPr>
              <a:xfrm>
                <a:off x="755576" y="3901654"/>
                <a:ext cx="1290481" cy="395429"/>
              </a:xfrm>
              <a:prstGeom prst="rect">
                <a:avLst/>
              </a:prstGeom>
              <a:blipFill>
                <a:blip r:embed="rId6"/>
                <a:stretch>
                  <a:fillRect t="-6154" r="-2830" b="-18462"/>
                </a:stretch>
              </a:blipFill>
            </p:spPr>
            <p:txBody>
              <a:bodyPr/>
              <a:lstStyle/>
              <a:p>
                <a:r>
                  <a:rPr lang="en-AU">
                    <a:noFill/>
                  </a:rPr>
                  <a:t> </a:t>
                </a:r>
              </a:p>
            </p:txBody>
          </p:sp>
        </mc:Fallback>
      </mc:AlternateContent>
      <p:pic>
        <p:nvPicPr>
          <p:cNvPr id="24" name="Graphic 23" descr="Line arrow Clockwise curve">
            <a:extLst>
              <a:ext uri="{FF2B5EF4-FFF2-40B4-BE49-F238E27FC236}">
                <a16:creationId xmlns:a16="http://schemas.microsoft.com/office/drawing/2014/main" id="{C48AF4C8-F330-CB4F-8BC8-86B362AD17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522248">
            <a:off x="95892" y="3157403"/>
            <a:ext cx="969886" cy="935274"/>
          </a:xfrm>
          <a:prstGeom prst="rect">
            <a:avLst/>
          </a:prstGeom>
        </p:spPr>
      </p:pic>
    </p:spTree>
    <p:extLst>
      <p:ext uri="{BB962C8B-B14F-4D97-AF65-F5344CB8AC3E}">
        <p14:creationId xmlns:p14="http://schemas.microsoft.com/office/powerpoint/2010/main" val="1640144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그룹 41"/>
          <p:cNvGrpSpPr/>
          <p:nvPr/>
        </p:nvGrpSpPr>
        <p:grpSpPr>
          <a:xfrm>
            <a:off x="-30145" y="843557"/>
            <a:ext cx="9174145" cy="4299943"/>
            <a:chOff x="-30145" y="3717032"/>
            <a:chExt cx="9174145" cy="3771567"/>
          </a:xfrm>
        </p:grpSpPr>
        <p:sp>
          <p:nvSpPr>
            <p:cNvPr id="43" name="직사각형 42"/>
            <p:cNvSpPr/>
            <p:nvPr userDrawn="1"/>
          </p:nvSpPr>
          <p:spPr>
            <a:xfrm>
              <a:off x="0" y="3774142"/>
              <a:ext cx="9144000" cy="3714457"/>
            </a:xfrm>
            <a:prstGeom prst="rect">
              <a:avLst/>
            </a:prstGeom>
            <a:solidFill>
              <a:schemeClr val="tx1"/>
            </a:solidFill>
            <a:ln>
              <a:noFill/>
            </a:ln>
            <a:effectLst>
              <a:innerShdw blurRad="393700" dist="2413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4" name="직선 연결선 43"/>
            <p:cNvCxnSpPr/>
            <p:nvPr userDrawn="1"/>
          </p:nvCxnSpPr>
          <p:spPr>
            <a:xfrm>
              <a:off x="-30145" y="3717032"/>
              <a:ext cx="9174145" cy="0"/>
            </a:xfrm>
            <a:prstGeom prst="line">
              <a:avLst/>
            </a:prstGeom>
            <a:ln w="19050">
              <a:solidFill>
                <a:srgbClr val="36242D"/>
              </a:solidFill>
            </a:ln>
          </p:spPr>
          <p:style>
            <a:lnRef idx="1">
              <a:schemeClr val="accent1"/>
            </a:lnRef>
            <a:fillRef idx="0">
              <a:schemeClr val="accent1"/>
            </a:fillRef>
            <a:effectRef idx="0">
              <a:schemeClr val="accent1"/>
            </a:effectRef>
            <a:fontRef idx="minor">
              <a:schemeClr val="tx1"/>
            </a:fontRef>
          </p:style>
        </p:cxnSp>
      </p:grpSp>
      <p:sp>
        <p:nvSpPr>
          <p:cNvPr id="8" name="텍스트 개체 틀 3"/>
          <p:cNvSpPr txBox="1">
            <a:spLocks/>
          </p:cNvSpPr>
          <p:nvPr/>
        </p:nvSpPr>
        <p:spPr>
          <a:xfrm>
            <a:off x="245833" y="208603"/>
            <a:ext cx="7866065" cy="558939"/>
          </a:xfrm>
          <a:prstGeom prst="rect">
            <a:avLst/>
          </a:prstGeom>
        </p:spPr>
        <p:txBody>
          <a:bodyPr/>
          <a:lstStyle>
            <a:lvl1pPr marL="0" indent="0" algn="l" defTabSz="914400" rtl="0" eaLnBrk="1" latinLnBrk="1" hangingPunct="1">
              <a:spcBef>
                <a:spcPct val="20000"/>
              </a:spcBef>
              <a:buFont typeface="Arial" pitchFamily="34" charset="0"/>
              <a:buNone/>
              <a:defRPr sz="48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2400" dirty="0">
                <a:solidFill>
                  <a:schemeClr val="tx1"/>
                </a:solidFill>
                <a:latin typeface="Montserrat Medium" panose="00000600000000000000" pitchFamily="50" charset="0"/>
                <a:ea typeface="Tahoma" panose="020B0604030504040204" pitchFamily="34" charset="0"/>
                <a:cs typeface="Tahoma" panose="020B0604030504040204" pitchFamily="34" charset="0"/>
              </a:rPr>
              <a:t>Magnetic Moment Model </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6CF2B37-92CF-6C4B-A665-E1C72E407C61}"/>
                  </a:ext>
                </a:extLst>
              </p:cNvPr>
              <p:cNvSpPr/>
              <p:nvPr/>
            </p:nvSpPr>
            <p:spPr>
              <a:xfrm>
                <a:off x="409583" y="935201"/>
                <a:ext cx="3979359" cy="720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AU" b="1" i="1" smtClean="0">
                              <a:solidFill>
                                <a:schemeClr val="accent3"/>
                              </a:solidFill>
                              <a:latin typeface="Cambria Math" panose="02040503050406030204" pitchFamily="18" charset="0"/>
                              <a:sym typeface="Avenir Roman" charset="0"/>
                            </a:rPr>
                          </m:ctrlPr>
                        </m:sSubPr>
                        <m:e>
                          <m:r>
                            <a:rPr lang="en-AU" b="1" i="1">
                              <a:solidFill>
                                <a:schemeClr val="accent3"/>
                              </a:solidFill>
                              <a:latin typeface="Cambria Math" charset="0"/>
                              <a:ea typeface="Avenir Roman" charset="0"/>
                              <a:cs typeface="Avenir Roman" charset="0"/>
                              <a:sym typeface="Avenir Roman" charset="0"/>
                            </a:rPr>
                            <m:t>𝓜</m:t>
                          </m:r>
                        </m:e>
                        <m:sub>
                          <m:r>
                            <a:rPr lang="en-AU" b="1" i="1" smtClean="0">
                              <a:solidFill>
                                <a:schemeClr val="accent3"/>
                              </a:solidFill>
                              <a:latin typeface="Cambria Math" panose="02040503050406030204" pitchFamily="18" charset="0"/>
                              <a:sym typeface="Avenir Roman" charset="0"/>
                            </a:rPr>
                            <m:t>𝒎𝒂𝒙</m:t>
                          </m:r>
                        </m:sub>
                      </m:sSub>
                      <m:r>
                        <a:rPr lang="en-AU" b="1" i="1">
                          <a:solidFill>
                            <a:schemeClr val="bg1"/>
                          </a:solidFill>
                          <a:latin typeface="Cambria Math" charset="0"/>
                        </a:rPr>
                        <m:t>=</m:t>
                      </m:r>
                      <m:r>
                        <a:rPr lang="en-AU" b="1" i="1">
                          <a:solidFill>
                            <a:schemeClr val="bg1"/>
                          </a:solidFill>
                          <a:latin typeface="Cambria Math" charset="0"/>
                        </a:rPr>
                        <m:t>𝟒</m:t>
                      </m:r>
                      <m:r>
                        <a:rPr lang="en-AU" b="1" i="1">
                          <a:solidFill>
                            <a:schemeClr val="bg1"/>
                          </a:solidFill>
                          <a:latin typeface="Cambria Math" charset="0"/>
                        </a:rPr>
                        <m:t>𝝅</m:t>
                      </m:r>
                      <m:sSup>
                        <m:sSupPr>
                          <m:ctrlPr>
                            <a:rPr lang="en-AU" b="1" i="1">
                              <a:solidFill>
                                <a:schemeClr val="bg1"/>
                              </a:solidFill>
                              <a:latin typeface="Cambria Math" panose="02040503050406030204" pitchFamily="18" charset="0"/>
                            </a:rPr>
                          </m:ctrlPr>
                        </m:sSupPr>
                        <m:e>
                          <m:sSub>
                            <m:sSubPr>
                              <m:ctrlPr>
                                <a:rPr lang="en-AU" b="1" i="1">
                                  <a:solidFill>
                                    <a:schemeClr val="bg1"/>
                                  </a:solidFill>
                                  <a:latin typeface="Cambria Math" panose="02040503050406030204" pitchFamily="18" charset="0"/>
                                </a:rPr>
                              </m:ctrlPr>
                            </m:sSubPr>
                            <m:e>
                              <m:r>
                                <a:rPr lang="en-AU" b="1" i="1">
                                  <a:solidFill>
                                    <a:schemeClr val="bg1"/>
                                  </a:solidFill>
                                  <a:latin typeface="Cambria Math" charset="0"/>
                                </a:rPr>
                                <m:t>𝒓</m:t>
                              </m:r>
                            </m:e>
                            <m:sub>
                              <m:r>
                                <a:rPr lang="en-AU" b="1" i="1">
                                  <a:solidFill>
                                    <a:schemeClr val="bg1"/>
                                  </a:solidFill>
                                  <a:latin typeface="Cambria Math" charset="0"/>
                                </a:rPr>
                                <m:t>𝟎</m:t>
                              </m:r>
                            </m:sub>
                          </m:sSub>
                        </m:e>
                        <m:sup>
                          <m:r>
                            <a:rPr lang="en-AU" b="1" i="1">
                              <a:solidFill>
                                <a:schemeClr val="bg1"/>
                              </a:solidFill>
                              <a:latin typeface="Cambria Math" charset="0"/>
                            </a:rPr>
                            <m:t>𝟑</m:t>
                          </m:r>
                        </m:sup>
                      </m:sSup>
                      <m:r>
                        <a:rPr lang="en-AU" b="1" i="1">
                          <a:solidFill>
                            <a:schemeClr val="bg1"/>
                          </a:solidFill>
                          <a:latin typeface="Cambria Math" charset="0"/>
                        </a:rPr>
                        <m:t>𝜸</m:t>
                      </m:r>
                      <m:sSup>
                        <m:sSupPr>
                          <m:ctrlPr>
                            <a:rPr lang="en-AU" b="1" i="1">
                              <a:solidFill>
                                <a:schemeClr val="bg1"/>
                              </a:solidFill>
                              <a:latin typeface="Cambria Math" panose="02040503050406030204" pitchFamily="18" charset="0"/>
                            </a:rPr>
                          </m:ctrlPr>
                        </m:sSupPr>
                        <m:e>
                          <m:d>
                            <m:dPr>
                              <m:ctrlPr>
                                <a:rPr lang="en-AU" b="1" i="1">
                                  <a:solidFill>
                                    <a:schemeClr val="bg1"/>
                                  </a:solidFill>
                                  <a:latin typeface="Cambria Math" panose="02040503050406030204" pitchFamily="18" charset="0"/>
                                </a:rPr>
                              </m:ctrlPr>
                            </m:dPr>
                            <m:e>
                              <m:f>
                                <m:fPr>
                                  <m:ctrlPr>
                                    <a:rPr lang="en-AU" b="1" i="1">
                                      <a:solidFill>
                                        <a:schemeClr val="bg1"/>
                                      </a:solidFill>
                                      <a:latin typeface="Cambria Math" panose="02040503050406030204" pitchFamily="18" charset="0"/>
                                    </a:rPr>
                                  </m:ctrlPr>
                                </m:fPr>
                                <m:num>
                                  <m:sSub>
                                    <m:sSubPr>
                                      <m:ctrlPr>
                                        <a:rPr lang="en-AU" b="1" i="1">
                                          <a:solidFill>
                                            <a:schemeClr val="bg1"/>
                                          </a:solidFill>
                                          <a:latin typeface="Cambria Math" panose="02040503050406030204" pitchFamily="18" charset="0"/>
                                        </a:rPr>
                                      </m:ctrlPr>
                                    </m:sSubPr>
                                    <m:e>
                                      <m:acc>
                                        <m:accPr>
                                          <m:chr m:val="̅"/>
                                          <m:ctrlPr>
                                            <a:rPr lang="en-AU" b="1" i="1">
                                              <a:solidFill>
                                                <a:schemeClr val="bg1"/>
                                              </a:solidFill>
                                              <a:latin typeface="Cambria Math" panose="02040503050406030204" pitchFamily="18" charset="0"/>
                                            </a:rPr>
                                          </m:ctrlPr>
                                        </m:accPr>
                                        <m:e>
                                          <m:r>
                                            <a:rPr lang="en-AU" b="1" i="1">
                                              <a:solidFill>
                                                <a:schemeClr val="bg1"/>
                                              </a:solidFill>
                                              <a:latin typeface="Cambria Math" charset="0"/>
                                            </a:rPr>
                                            <m:t>𝝆</m:t>
                                          </m:r>
                                        </m:e>
                                      </m:acc>
                                    </m:e>
                                    <m:sub>
                                      <m:r>
                                        <a:rPr lang="en-AU" b="1" i="1">
                                          <a:solidFill>
                                            <a:schemeClr val="bg1"/>
                                          </a:solidFill>
                                          <a:latin typeface="Cambria Math" charset="0"/>
                                        </a:rPr>
                                        <m:t>𝟎</m:t>
                                      </m:r>
                                    </m:sub>
                                  </m:sSub>
                                </m:num>
                                <m:den>
                                  <m:sSub>
                                    <m:sSubPr>
                                      <m:ctrlPr>
                                        <a:rPr lang="en-AU" b="1" i="1">
                                          <a:solidFill>
                                            <a:schemeClr val="bg1"/>
                                          </a:solidFill>
                                          <a:latin typeface="Cambria Math" panose="02040503050406030204" pitchFamily="18" charset="0"/>
                                        </a:rPr>
                                      </m:ctrlPr>
                                    </m:sSubPr>
                                    <m:e>
                                      <m:r>
                                        <a:rPr lang="en-AU" b="1" i="1">
                                          <a:solidFill>
                                            <a:schemeClr val="bg1"/>
                                          </a:solidFill>
                                          <a:latin typeface="Cambria Math" charset="0"/>
                                        </a:rPr>
                                        <m:t>𝝁</m:t>
                                      </m:r>
                                    </m:e>
                                    <m:sub>
                                      <m:r>
                                        <a:rPr lang="en-AU" b="1" i="1">
                                          <a:solidFill>
                                            <a:schemeClr val="bg1"/>
                                          </a:solidFill>
                                          <a:latin typeface="Cambria Math" charset="0"/>
                                        </a:rPr>
                                        <m:t>𝟎</m:t>
                                      </m:r>
                                    </m:sub>
                                  </m:sSub>
                                </m:den>
                              </m:f>
                            </m:e>
                          </m:d>
                        </m:e>
                        <m:sup>
                          <m:r>
                            <a:rPr lang="en-AU" b="1" i="1">
                              <a:solidFill>
                                <a:schemeClr val="bg1"/>
                              </a:solidFill>
                              <a:latin typeface="Cambria Math" charset="0"/>
                            </a:rPr>
                            <m:t>𝟏</m:t>
                          </m:r>
                          <m:r>
                            <a:rPr lang="en-AU" b="1" i="1">
                              <a:solidFill>
                                <a:schemeClr val="bg1"/>
                              </a:solidFill>
                              <a:latin typeface="Cambria Math" charset="0"/>
                            </a:rPr>
                            <m:t>/</m:t>
                          </m:r>
                          <m:r>
                            <a:rPr lang="en-AU" b="1" i="1">
                              <a:solidFill>
                                <a:schemeClr val="bg1"/>
                              </a:solidFill>
                              <a:latin typeface="Cambria Math" charset="0"/>
                            </a:rPr>
                            <m:t>𝟐</m:t>
                          </m:r>
                        </m:sup>
                      </m:sSup>
                      <m:sSup>
                        <m:sSupPr>
                          <m:ctrlPr>
                            <a:rPr lang="en-AU" b="1" i="1">
                              <a:solidFill>
                                <a:schemeClr val="bg1"/>
                              </a:solidFill>
                              <a:latin typeface="Cambria Math" panose="02040503050406030204" pitchFamily="18" charset="0"/>
                            </a:rPr>
                          </m:ctrlPr>
                        </m:sSupPr>
                        <m:e>
                          <m:d>
                            <m:dPr>
                              <m:ctrlPr>
                                <a:rPr lang="en-AU" b="1" i="1">
                                  <a:solidFill>
                                    <a:schemeClr val="bg1"/>
                                  </a:solidFill>
                                  <a:latin typeface="Cambria Math" panose="02040503050406030204" pitchFamily="18" charset="0"/>
                                </a:rPr>
                              </m:ctrlPr>
                            </m:dPr>
                            <m:e>
                              <m:sSub>
                                <m:sSubPr>
                                  <m:ctrlPr>
                                    <a:rPr lang="en-AU" i="1">
                                      <a:solidFill>
                                        <a:schemeClr val="accent3"/>
                                      </a:solidFill>
                                      <a:latin typeface="Cambria Math" panose="02040503050406030204" pitchFamily="18" charset="0"/>
                                    </a:rPr>
                                  </m:ctrlPr>
                                </m:sSubPr>
                                <m:e>
                                  <m:r>
                                    <a:rPr lang="en-AU" i="1">
                                      <a:solidFill>
                                        <a:schemeClr val="accent3"/>
                                      </a:solidFill>
                                      <a:latin typeface="Cambria Math" panose="02040503050406030204" pitchFamily="18" charset="0"/>
                                    </a:rPr>
                                    <m:t>𝐹</m:t>
                                  </m:r>
                                </m:e>
                                <m:sub>
                                  <m:r>
                                    <a:rPr lang="en-AU" i="1">
                                      <a:solidFill>
                                        <a:schemeClr val="accent3"/>
                                      </a:solidFill>
                                      <a:latin typeface="Cambria Math" panose="02040503050406030204" pitchFamily="18" charset="0"/>
                                    </a:rPr>
                                    <m:t>𝑚𝑎𝑥</m:t>
                                  </m:r>
                                </m:sub>
                              </m:sSub>
                              <m:r>
                                <a:rPr lang="en-AU" b="1" i="1">
                                  <a:solidFill>
                                    <a:schemeClr val="bg1"/>
                                  </a:solidFill>
                                  <a:latin typeface="Cambria Math" charset="0"/>
                                </a:rPr>
                                <m:t>𝑫</m:t>
                              </m:r>
                            </m:e>
                          </m:d>
                        </m:e>
                        <m:sup>
                          <m:r>
                            <a:rPr lang="en-AU" b="1" i="1">
                              <a:solidFill>
                                <a:schemeClr val="bg1"/>
                              </a:solidFill>
                              <a:latin typeface="Cambria Math" charset="0"/>
                            </a:rPr>
                            <m:t>𝟏</m:t>
                          </m:r>
                          <m:r>
                            <a:rPr lang="en-AU" b="1" i="1">
                              <a:solidFill>
                                <a:schemeClr val="bg1"/>
                              </a:solidFill>
                              <a:latin typeface="Cambria Math" charset="0"/>
                            </a:rPr>
                            <m:t>/</m:t>
                          </m:r>
                          <m:r>
                            <a:rPr lang="en-AU" b="1" i="1">
                              <a:solidFill>
                                <a:schemeClr val="bg1"/>
                              </a:solidFill>
                              <a:latin typeface="Cambria Math" charset="0"/>
                            </a:rPr>
                            <m:t>𝟑</m:t>
                          </m:r>
                        </m:sup>
                      </m:sSup>
                    </m:oMath>
                  </m:oMathPara>
                </a14:m>
                <a:endParaRPr lang="en-AU" dirty="0">
                  <a:solidFill>
                    <a:schemeClr val="bg1"/>
                  </a:solidFill>
                </a:endParaRPr>
              </a:p>
            </p:txBody>
          </p:sp>
        </mc:Choice>
        <mc:Fallback xmlns="">
          <p:sp>
            <p:nvSpPr>
              <p:cNvPr id="5" name="Rectangle 4">
                <a:extLst>
                  <a:ext uri="{FF2B5EF4-FFF2-40B4-BE49-F238E27FC236}">
                    <a16:creationId xmlns:a16="http://schemas.microsoft.com/office/drawing/2014/main" id="{16CF2B37-92CF-6C4B-A665-E1C72E407C61}"/>
                  </a:ext>
                </a:extLst>
              </p:cNvPr>
              <p:cNvSpPr>
                <a:spLocks noRot="1" noChangeAspect="1" noMove="1" noResize="1" noEditPoints="1" noAdjustHandles="1" noChangeArrowheads="1" noChangeShapeType="1" noTextEdit="1"/>
              </p:cNvSpPr>
              <p:nvPr/>
            </p:nvSpPr>
            <p:spPr>
              <a:xfrm>
                <a:off x="409583" y="935201"/>
                <a:ext cx="3979359" cy="720005"/>
              </a:xfrm>
              <a:prstGeom prst="rect">
                <a:avLst/>
              </a:prstGeom>
              <a:blipFill>
                <a:blip r:embed="rId3"/>
                <a:stretch>
                  <a:fillRect b="-1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3DCCBE9-FD84-1D49-A0AD-15268716E7CB}"/>
                  </a:ext>
                </a:extLst>
              </p:cNvPr>
              <p:cNvSpPr/>
              <p:nvPr/>
            </p:nvSpPr>
            <p:spPr>
              <a:xfrm>
                <a:off x="363020" y="1873460"/>
                <a:ext cx="4301562"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𝑟</m:t>
                          </m:r>
                        </m:e>
                        <m:sub>
                          <m:r>
                            <a:rPr lang="en-AU" i="1">
                              <a:solidFill>
                                <a:schemeClr val="bg1"/>
                              </a:solidFill>
                              <a:latin typeface="Cambria Math" charset="0"/>
                            </a:rPr>
                            <m:t>0</m:t>
                          </m:r>
                        </m:sub>
                      </m:sSub>
                      <m:r>
                        <a:rPr lang="en-AU" i="1">
                          <a:solidFill>
                            <a:schemeClr val="bg1"/>
                          </a:solidFill>
                          <a:latin typeface="Cambria Math" charset="0"/>
                        </a:rPr>
                        <m:t>=</m:t>
                      </m:r>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𝑝</m:t>
                          </m:r>
                        </m:sub>
                      </m:sSub>
                      <m:rad>
                        <m:radPr>
                          <m:degHide m:val="on"/>
                          <m:ctrlPr>
                            <a:rPr lang="en-AU" i="1">
                              <a:solidFill>
                                <a:schemeClr val="bg1"/>
                              </a:solidFill>
                              <a:latin typeface="Cambria Math" panose="02040503050406030204" pitchFamily="18" charset="0"/>
                            </a:rPr>
                          </m:ctrlPr>
                        </m:radPr>
                        <m:deg/>
                        <m:e>
                          <m:f>
                            <m:fPr>
                              <m:ctrlPr>
                                <a:rPr lang="en-AU" i="1">
                                  <a:solidFill>
                                    <a:schemeClr val="bg1"/>
                                  </a:solidFill>
                                  <a:latin typeface="Cambria Math" panose="02040503050406030204" pitchFamily="18" charset="0"/>
                                </a:rPr>
                              </m:ctrlPr>
                            </m:fPr>
                            <m:num>
                              <m:r>
                                <a:rPr lang="en-AU" i="1">
                                  <a:solidFill>
                                    <a:schemeClr val="bg1"/>
                                  </a:solidFill>
                                  <a:latin typeface="Cambria Math" charset="0"/>
                                </a:rPr>
                                <m:t>1</m:t>
                              </m:r>
                            </m:num>
                            <m:den>
                              <m:r>
                                <a:rPr lang="en-AU" i="1">
                                  <a:solidFill>
                                    <a:schemeClr val="bg1"/>
                                  </a:solidFill>
                                  <a:latin typeface="Cambria Math" charset="0"/>
                                </a:rPr>
                                <m:t>0.21</m:t>
                              </m:r>
                            </m:den>
                          </m:f>
                          <m:d>
                            <m:dPr>
                              <m:begChr m:val="["/>
                              <m:endChr m:val="]"/>
                              <m:ctrlPr>
                                <a:rPr lang="en-AU" i="1">
                                  <a:solidFill>
                                    <a:schemeClr val="bg1"/>
                                  </a:solidFill>
                                  <a:latin typeface="Cambria Math" panose="02040503050406030204" pitchFamily="18" charset="0"/>
                                </a:rPr>
                              </m:ctrlPr>
                            </m:dPr>
                            <m:e>
                              <m:r>
                                <a:rPr lang="en-AU" i="1">
                                  <a:solidFill>
                                    <a:schemeClr val="bg1"/>
                                  </a:solidFill>
                                  <a:latin typeface="Cambria Math" charset="0"/>
                                </a:rPr>
                                <m:t>1.07−</m:t>
                              </m:r>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𝑝</m:t>
                                          </m:r>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m:t>
                                          </m:r>
                                        </m:sub>
                                      </m:sSub>
                                    </m:den>
                                  </m:f>
                                </m:e>
                              </m:d>
                              <m:r>
                                <a:rPr lang="en-AU" i="1">
                                  <a:solidFill>
                                    <a:schemeClr val="bg1"/>
                                  </a:solidFill>
                                  <a:latin typeface="Cambria Math" charset="0"/>
                                </a:rPr>
                                <m:t>/</m:t>
                              </m:r>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𝑀</m:t>
                                              </m:r>
                                            </m:e>
                                            <m:sub>
                                              <m:r>
                                                <a:rPr lang="en-AU" i="1">
                                                  <a:solidFill>
                                                    <a:schemeClr val="bg1"/>
                                                  </a:solidFill>
                                                  <a:latin typeface="Cambria Math" charset="0"/>
                                                </a:rPr>
                                                <m:t>𝑝</m:t>
                                              </m:r>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𝑀</m:t>
                                              </m:r>
                                            </m:e>
                                            <m:sub>
                                              <m:r>
                                                <a:rPr lang="en-AU" i="1">
                                                  <a:solidFill>
                                                    <a:schemeClr val="bg1"/>
                                                  </a:solidFill>
                                                  <a:latin typeface="Cambria Math" charset="0"/>
                                                </a:rPr>
                                                <m:t>⊕</m:t>
                                              </m:r>
                                            </m:sub>
                                          </m:sSub>
                                        </m:den>
                                      </m:f>
                                    </m:e>
                                  </m:d>
                                </m:e>
                                <m:sup>
                                  <m:r>
                                    <a:rPr lang="en-AU" i="1">
                                      <a:solidFill>
                                        <a:schemeClr val="bg1"/>
                                      </a:solidFill>
                                      <a:latin typeface="Cambria Math" charset="0"/>
                                    </a:rPr>
                                    <m:t>0.27</m:t>
                                  </m:r>
                                </m:sup>
                              </m:sSup>
                            </m:e>
                          </m:d>
                        </m:e>
                      </m:rad>
                    </m:oMath>
                  </m:oMathPara>
                </a14:m>
                <a:endParaRPr lang="en-AU" dirty="0">
                  <a:solidFill>
                    <a:schemeClr val="bg1"/>
                  </a:solidFill>
                </a:endParaRPr>
              </a:p>
            </p:txBody>
          </p:sp>
        </mc:Choice>
        <mc:Fallback xmlns="">
          <p:sp>
            <p:nvSpPr>
              <p:cNvPr id="6" name="Rectangle 5">
                <a:extLst>
                  <a:ext uri="{FF2B5EF4-FFF2-40B4-BE49-F238E27FC236}">
                    <a16:creationId xmlns:a16="http://schemas.microsoft.com/office/drawing/2014/main" id="{33DCCBE9-FD84-1D49-A0AD-15268716E7CB}"/>
                  </a:ext>
                </a:extLst>
              </p:cNvPr>
              <p:cNvSpPr>
                <a:spLocks noRot="1" noChangeAspect="1" noMove="1" noResize="1" noEditPoints="1" noAdjustHandles="1" noChangeArrowheads="1" noChangeShapeType="1" noTextEdit="1"/>
              </p:cNvSpPr>
              <p:nvPr/>
            </p:nvSpPr>
            <p:spPr>
              <a:xfrm>
                <a:off x="363020" y="1873460"/>
                <a:ext cx="4301562" cy="910699"/>
              </a:xfrm>
              <a:prstGeom prst="rect">
                <a:avLst/>
              </a:prstGeom>
              <a:blipFill>
                <a:blip r:embed="rId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9BCD938-D842-1648-8C14-DB43873DDA79}"/>
                  </a:ext>
                </a:extLst>
              </p:cNvPr>
              <p:cNvSpPr/>
              <p:nvPr/>
            </p:nvSpPr>
            <p:spPr>
              <a:xfrm>
                <a:off x="634305" y="2941294"/>
                <a:ext cx="4469622" cy="8076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AU" i="1" smtClean="0">
                              <a:solidFill>
                                <a:schemeClr val="bg1"/>
                              </a:solidFill>
                              <a:latin typeface="Cambria Math" panose="02040503050406030204" pitchFamily="18" charset="0"/>
                            </a:rPr>
                          </m:ctrlPr>
                        </m:fPr>
                        <m:num>
                          <m:sSub>
                            <m:sSubPr>
                              <m:ctrlPr>
                                <a:rPr lang="en-AU" i="1" smtClean="0">
                                  <a:solidFill>
                                    <a:schemeClr val="accent3"/>
                                  </a:solidFill>
                                  <a:latin typeface="Cambria Math" panose="02040503050406030204" pitchFamily="18" charset="0"/>
                                </a:rPr>
                              </m:ctrlPr>
                            </m:sSubPr>
                            <m:e>
                              <m:r>
                                <a:rPr lang="en-AU" b="0" i="1" smtClean="0">
                                  <a:solidFill>
                                    <a:schemeClr val="accent3"/>
                                  </a:solidFill>
                                  <a:latin typeface="Cambria Math" panose="02040503050406030204" pitchFamily="18" charset="0"/>
                                </a:rPr>
                                <m:t>𝐹</m:t>
                              </m:r>
                            </m:e>
                            <m:sub>
                              <m:r>
                                <a:rPr lang="en-AU" b="0" i="1" smtClean="0">
                                  <a:solidFill>
                                    <a:schemeClr val="accent3"/>
                                  </a:solidFill>
                                  <a:latin typeface="Cambria Math" panose="02040503050406030204" pitchFamily="18" charset="0"/>
                                </a:rPr>
                                <m:t>𝑚𝑎𝑥</m:t>
                              </m:r>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𝐹</m:t>
                              </m:r>
                            </m:e>
                            <m:sub>
                              <m:r>
                                <a:rPr lang="en-AU" i="1">
                                  <a:solidFill>
                                    <a:schemeClr val="bg1"/>
                                  </a:solidFill>
                                  <a:latin typeface="Cambria Math" charset="0"/>
                                </a:rPr>
                                <m:t>⊕</m:t>
                              </m:r>
                            </m:sub>
                          </m:sSub>
                        </m:den>
                      </m:f>
                      <m:r>
                        <a:rPr lang="en-AU" i="1">
                          <a:solidFill>
                            <a:schemeClr val="bg1"/>
                          </a:solidFill>
                          <a:latin typeface="Cambria Math" charset="0"/>
                        </a:rPr>
                        <m:t>=</m:t>
                      </m:r>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𝑂</m:t>
                                          </m:r>
                                        </m:e>
                                        <m:sub>
                                          <m:r>
                                            <a:rPr lang="en-AU" i="1">
                                              <a:solidFill>
                                                <a:schemeClr val="bg1"/>
                                              </a:solidFill>
                                              <a:latin typeface="Cambria Math" charset="0"/>
                                            </a:rPr>
                                            <m:t>𝑙</m:t>
                                          </m:r>
                                        </m:sub>
                                      </m:sSub>
                                    </m:sub>
                                  </m:sSub>
                                  <m:r>
                                    <a:rPr lang="en-AU" b="0" i="1" smtClean="0">
                                      <a:solidFill>
                                        <a:schemeClr val="bg1"/>
                                      </a:solidFill>
                                      <a:latin typeface="Cambria Math" panose="02040503050406030204" pitchFamily="18" charset="0"/>
                                    </a:rPr>
                                    <m:t>=0.12</m:t>
                                  </m:r>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𝑂</m:t>
                                          </m:r>
                                        </m:e>
                                        <m:sub>
                                          <m:r>
                                            <a:rPr lang="en-AU" i="1">
                                              <a:solidFill>
                                                <a:schemeClr val="bg1"/>
                                              </a:solidFill>
                                              <a:latin typeface="Cambria Math" charset="0"/>
                                            </a:rPr>
                                            <m:t>𝑙</m:t>
                                          </m:r>
                                          <m:r>
                                            <a:rPr lang="en-AU" i="1">
                                              <a:solidFill>
                                                <a:schemeClr val="bg1"/>
                                              </a:solidFill>
                                              <a:latin typeface="Cambria Math" charset="0"/>
                                            </a:rPr>
                                            <m:t>⊕</m:t>
                                          </m:r>
                                        </m:sub>
                                      </m:sSub>
                                    </m:sub>
                                  </m:sSub>
                                </m:den>
                              </m:f>
                            </m:e>
                          </m:d>
                        </m:e>
                        <m:sup>
                          <m:r>
                            <a:rPr lang="en-AU" i="1">
                              <a:solidFill>
                                <a:schemeClr val="bg1"/>
                              </a:solidFill>
                              <a:latin typeface="Cambria Math" charset="0"/>
                            </a:rPr>
                            <m:t>2</m:t>
                          </m:r>
                        </m:sup>
                      </m:sSup>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r>
                                    <a:rPr lang="en-AU" i="1">
                                      <a:solidFill>
                                        <a:schemeClr val="bg1"/>
                                      </a:solidFill>
                                      <a:latin typeface="Cambria Math" charset="0"/>
                                    </a:rPr>
                                    <m:t>𝐷</m:t>
                                  </m:r>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𝐷</m:t>
                                      </m:r>
                                    </m:e>
                                    <m:sub>
                                      <m:r>
                                        <a:rPr lang="en-AU" i="1">
                                          <a:solidFill>
                                            <a:schemeClr val="bg1"/>
                                          </a:solidFill>
                                          <a:latin typeface="Cambria Math" charset="0"/>
                                        </a:rPr>
                                        <m:t>⊕</m:t>
                                      </m:r>
                                    </m:sub>
                                  </m:sSub>
                                </m:den>
                              </m:f>
                            </m:e>
                          </m:d>
                        </m:e>
                        <m:sup>
                          <m:r>
                            <a:rPr lang="en-AU" i="1">
                              <a:solidFill>
                                <a:schemeClr val="bg1"/>
                              </a:solidFill>
                              <a:latin typeface="Cambria Math" charset="0"/>
                            </a:rPr>
                            <m:t>2/3</m:t>
                          </m:r>
                        </m:sup>
                      </m:sSup>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r>
                                    <m:rPr>
                                      <m:sty m:val="p"/>
                                    </m:rPr>
                                    <a:rPr lang="en-AU">
                                      <a:solidFill>
                                        <a:schemeClr val="bg1"/>
                                      </a:solidFill>
                                      <a:latin typeface="Cambria Math" charset="0"/>
                                    </a:rPr>
                                    <m:t>Ω</m:t>
                                  </m:r>
                                </m:num>
                                <m:den>
                                  <m:sSub>
                                    <m:sSubPr>
                                      <m:ctrlPr>
                                        <a:rPr lang="en-AU" i="1">
                                          <a:solidFill>
                                            <a:schemeClr val="bg1"/>
                                          </a:solidFill>
                                          <a:latin typeface="Cambria Math" panose="02040503050406030204" pitchFamily="18" charset="0"/>
                                        </a:rPr>
                                      </m:ctrlPr>
                                    </m:sSubPr>
                                    <m:e>
                                      <m:r>
                                        <m:rPr>
                                          <m:sty m:val="p"/>
                                        </m:rPr>
                                        <a:rPr lang="en-AU">
                                          <a:solidFill>
                                            <a:schemeClr val="bg1"/>
                                          </a:solidFill>
                                          <a:latin typeface="Cambria Math" charset="0"/>
                                        </a:rPr>
                                        <m:t>Ω</m:t>
                                      </m:r>
                                    </m:e>
                                    <m:sub>
                                      <m:r>
                                        <a:rPr lang="en-AU" i="1">
                                          <a:solidFill>
                                            <a:schemeClr val="bg1"/>
                                          </a:solidFill>
                                          <a:latin typeface="Cambria Math" charset="0"/>
                                        </a:rPr>
                                        <m:t>⊕</m:t>
                                      </m:r>
                                    </m:sub>
                                  </m:sSub>
                                </m:den>
                              </m:f>
                            </m:e>
                          </m:d>
                        </m:e>
                        <m:sup>
                          <m:r>
                            <a:rPr lang="en-AU" i="1">
                              <a:solidFill>
                                <a:schemeClr val="bg1"/>
                              </a:solidFill>
                              <a:latin typeface="Cambria Math" charset="0"/>
                            </a:rPr>
                            <m:t>7/3</m:t>
                          </m:r>
                        </m:sup>
                      </m:sSup>
                    </m:oMath>
                  </m:oMathPara>
                </a14:m>
                <a:endParaRPr lang="en-AU" dirty="0">
                  <a:solidFill>
                    <a:schemeClr val="bg1"/>
                  </a:solidFill>
                </a:endParaRPr>
              </a:p>
            </p:txBody>
          </p:sp>
        </mc:Choice>
        <mc:Fallback xmlns="">
          <p:sp>
            <p:nvSpPr>
              <p:cNvPr id="7" name="Rectangle 6">
                <a:extLst>
                  <a:ext uri="{FF2B5EF4-FFF2-40B4-BE49-F238E27FC236}">
                    <a16:creationId xmlns:a16="http://schemas.microsoft.com/office/drawing/2014/main" id="{09BCD938-D842-1648-8C14-DB43873DDA79}"/>
                  </a:ext>
                </a:extLst>
              </p:cNvPr>
              <p:cNvSpPr>
                <a:spLocks noRot="1" noChangeAspect="1" noMove="1" noResize="1" noEditPoints="1" noAdjustHandles="1" noChangeArrowheads="1" noChangeShapeType="1" noTextEdit="1"/>
              </p:cNvSpPr>
              <p:nvPr/>
            </p:nvSpPr>
            <p:spPr>
              <a:xfrm>
                <a:off x="634305" y="2941294"/>
                <a:ext cx="4469622" cy="807657"/>
              </a:xfrm>
              <a:prstGeom prst="rect">
                <a:avLst/>
              </a:prstGeom>
              <a:blipFill>
                <a:blip r:embed="rId5"/>
                <a:stretch>
                  <a:fillRect/>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FDB8769C-8871-473B-B26D-F7D77619A455}"/>
              </a:ext>
            </a:extLst>
          </p:cNvPr>
          <p:cNvSpPr txBox="1"/>
          <p:nvPr/>
        </p:nvSpPr>
        <p:spPr>
          <a:xfrm>
            <a:off x="5497656" y="1166297"/>
            <a:ext cx="3832592" cy="369332"/>
          </a:xfrm>
          <a:prstGeom prst="rect">
            <a:avLst/>
          </a:prstGeom>
          <a:noFill/>
        </p:spPr>
        <p:txBody>
          <a:bodyPr wrap="square" rtlCol="0">
            <a:spAutoFit/>
          </a:bodyPr>
          <a:lstStyle/>
          <a:p>
            <a:r>
              <a:rPr lang="en-US" altLang="ko-KR" sz="1400" dirty="0">
                <a:solidFill>
                  <a:schemeClr val="bg1"/>
                </a:solidFill>
                <a:latin typeface="Montserrat Light" panose="00000400000000000000" pitchFamily="50" charset="0"/>
              </a:rPr>
              <a:t>Olson &amp; Christensen (2006)</a:t>
            </a:r>
            <a:r>
              <a:rPr lang="en-US" altLang="ko-KR" sz="1400" dirty="0">
                <a:latin typeface="Montserrat Light" panose="00000400000000000000" pitchFamily="50" charset="0"/>
              </a:rPr>
              <a:t>(</a:t>
            </a:r>
            <a:r>
              <a:rPr lang="en-US" altLang="ko-KR" dirty="0"/>
              <a:t>2006)</a:t>
            </a:r>
            <a:endParaRPr lang="en-AU" dirty="0"/>
          </a:p>
        </p:txBody>
      </p:sp>
      <p:sp>
        <p:nvSpPr>
          <p:cNvPr id="10" name="TextBox 9">
            <a:extLst>
              <a:ext uri="{FF2B5EF4-FFF2-40B4-BE49-F238E27FC236}">
                <a16:creationId xmlns:a16="http://schemas.microsoft.com/office/drawing/2014/main" id="{4B1E1B98-47B1-4FAF-806B-A01C51FC3510}"/>
              </a:ext>
            </a:extLst>
          </p:cNvPr>
          <p:cNvSpPr txBox="1"/>
          <p:nvPr/>
        </p:nvSpPr>
        <p:spPr>
          <a:xfrm>
            <a:off x="5497656" y="1986975"/>
            <a:ext cx="3832592" cy="584775"/>
          </a:xfrm>
          <a:prstGeom prst="rect">
            <a:avLst/>
          </a:prstGeom>
          <a:noFill/>
        </p:spPr>
        <p:txBody>
          <a:bodyPr wrap="square" rtlCol="0">
            <a:spAutoFit/>
          </a:bodyPr>
          <a:lstStyle/>
          <a:p>
            <a:r>
              <a:rPr lang="en-US" altLang="ko-KR" sz="1400" dirty="0">
                <a:solidFill>
                  <a:schemeClr val="bg1"/>
                </a:solidFill>
                <a:latin typeface="Montserrat Light" panose="00000400000000000000" pitchFamily="50" charset="0"/>
              </a:rPr>
              <a:t>Zeng et al. (2016)</a:t>
            </a:r>
            <a:br>
              <a:rPr lang="en-US" altLang="ko-KR" sz="1400" dirty="0">
                <a:solidFill>
                  <a:schemeClr val="bg1"/>
                </a:solidFill>
                <a:latin typeface="Montserrat Light" panose="00000400000000000000" pitchFamily="50" charset="0"/>
              </a:rPr>
            </a:br>
            <a:r>
              <a:rPr lang="en-US" altLang="ko-KR" sz="1400" dirty="0">
                <a:solidFill>
                  <a:schemeClr val="bg1"/>
                </a:solidFill>
                <a:latin typeface="Montserrat Light" panose="00000400000000000000" pitchFamily="50" charset="0"/>
              </a:rPr>
              <a:t>Zeng &amp; Jacobsen (2017)</a:t>
            </a:r>
            <a:r>
              <a:rPr lang="en-US" altLang="ko-KR" sz="1400" dirty="0">
                <a:latin typeface="Montserrat Light" panose="00000400000000000000" pitchFamily="50" charset="0"/>
              </a:rPr>
              <a:t>2006</a:t>
            </a:r>
            <a:r>
              <a:rPr lang="en-US" altLang="ko-KR" dirty="0"/>
              <a:t>)</a:t>
            </a:r>
            <a:endParaRPr lang="en-AU" dirty="0"/>
          </a:p>
        </p:txBody>
      </p:sp>
      <p:sp>
        <p:nvSpPr>
          <p:cNvPr id="11" name="TextBox 10">
            <a:extLst>
              <a:ext uri="{FF2B5EF4-FFF2-40B4-BE49-F238E27FC236}">
                <a16:creationId xmlns:a16="http://schemas.microsoft.com/office/drawing/2014/main" id="{C43A88BE-6CE8-4532-98C4-49F1E5737815}"/>
              </a:ext>
            </a:extLst>
          </p:cNvPr>
          <p:cNvSpPr txBox="1"/>
          <p:nvPr/>
        </p:nvSpPr>
        <p:spPr>
          <a:xfrm>
            <a:off x="5496480" y="3122135"/>
            <a:ext cx="3832592" cy="307777"/>
          </a:xfrm>
          <a:prstGeom prst="rect">
            <a:avLst/>
          </a:prstGeom>
          <a:noFill/>
        </p:spPr>
        <p:txBody>
          <a:bodyPr wrap="square" rtlCol="0">
            <a:spAutoFit/>
          </a:bodyPr>
          <a:lstStyle/>
          <a:p>
            <a:r>
              <a:rPr lang="fr-FR" altLang="ko-KR" sz="1400" dirty="0">
                <a:solidFill>
                  <a:schemeClr val="bg1"/>
                </a:solidFill>
                <a:latin typeface="Montserrat Light" panose="00000400000000000000" pitchFamily="50" charset="0"/>
              </a:rPr>
              <a:t>Lopez-Morales et al. (2011)</a:t>
            </a:r>
            <a:r>
              <a:rPr lang="en-US" altLang="ko-KR" sz="1400" dirty="0">
                <a:latin typeface="Montserrat Light" panose="00000400000000000000" pitchFamily="50" charset="0"/>
              </a:rPr>
              <a:t>)</a:t>
            </a:r>
            <a:endParaRPr lang="en-AU" sz="1400" dirty="0">
              <a:latin typeface="Montserrat Light" panose="00000400000000000000" pitchFamily="50" charset="0"/>
            </a:endParaRPr>
          </a:p>
        </p:txBody>
      </p:sp>
      <p:sp>
        <p:nvSpPr>
          <p:cNvPr id="13" name="Rectangle 12">
            <a:extLst>
              <a:ext uri="{FF2B5EF4-FFF2-40B4-BE49-F238E27FC236}">
                <a16:creationId xmlns:a16="http://schemas.microsoft.com/office/drawing/2014/main" id="{DEAC5412-7A44-4040-9E1D-B78733265989}"/>
              </a:ext>
            </a:extLst>
          </p:cNvPr>
          <p:cNvSpPr/>
          <p:nvPr/>
        </p:nvSpPr>
        <p:spPr>
          <a:xfrm>
            <a:off x="2555776" y="3901654"/>
            <a:ext cx="4320479" cy="338554"/>
          </a:xfrm>
          <a:prstGeom prst="rect">
            <a:avLst/>
          </a:prstGeom>
        </p:spPr>
        <p:txBody>
          <a:bodyPr wrap="square">
            <a:spAutoFit/>
          </a:bodyPr>
          <a:lstStyle/>
          <a:p>
            <a:endParaRPr lang="ko-KR" altLang="en-US" sz="1600" dirty="0">
              <a:solidFill>
                <a:schemeClr val="bg1"/>
              </a:solidFill>
              <a:latin typeface="Montserrat Light" panose="00000400000000000000" pitchFamily="50" charset="0"/>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1C25313-5A1E-49FB-B91E-96839292403C}"/>
                  </a:ext>
                </a:extLst>
              </p:cNvPr>
              <p:cNvSpPr/>
              <p:nvPr/>
            </p:nvSpPr>
            <p:spPr>
              <a:xfrm>
                <a:off x="755576" y="3901654"/>
                <a:ext cx="1290481" cy="395429"/>
              </a:xfrm>
              <a:prstGeom prst="rect">
                <a:avLst/>
              </a:prstGeom>
            </p:spPr>
            <p:txBody>
              <a:bodyPr wrap="none">
                <a:spAutoFit/>
              </a:bodyPr>
              <a:lstStyle/>
              <a:p>
                <a14:m>
                  <m:oMath xmlns:m="http://schemas.openxmlformats.org/officeDocument/2006/math">
                    <m:sSub>
                      <m:sSubPr>
                        <m:ctrlPr>
                          <a:rPr lang="en-AU" i="1" smtClean="0">
                            <a:solidFill>
                              <a:schemeClr val="bg1"/>
                            </a:solidFill>
                            <a:latin typeface="Cambria Math" panose="02040503050406030204" pitchFamily="18" charset="0"/>
                          </a:rPr>
                        </m:ctrlPr>
                      </m:sSubPr>
                      <m:e>
                        <m:r>
                          <a:rPr lang="en-AU"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𝑅</m:t>
                        </m:r>
                      </m:e>
                      <m:sub>
                        <m:sSub>
                          <m:sSubPr>
                            <m:ctrlPr>
                              <a:rPr lang="en-AU" i="1">
                                <a:solidFill>
                                  <a:schemeClr val="bg1"/>
                                </a:solidFill>
                                <a:effectLst/>
                                <a:latin typeface="Cambria Math" panose="02040503050406030204" pitchFamily="18" charset="0"/>
                              </a:rPr>
                            </m:ctrlPr>
                          </m:sSubPr>
                          <m:e>
                            <m:r>
                              <a:rPr lang="en-AU"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𝑂</m:t>
                            </m:r>
                          </m:e>
                          <m:sub>
                            <m:r>
                              <a:rPr lang="en-AU" i="1">
                                <a:solidFill>
                                  <a:schemeClr val="bg1"/>
                                </a:solidFill>
                                <a:latin typeface="Cambria Math" panose="02040503050406030204" pitchFamily="18" charset="0"/>
                                <a:ea typeface="Calibri" panose="020F0502020204030204" pitchFamily="34" charset="0"/>
                                <a:cs typeface="Times New Roman" panose="02020603050405020304" pitchFamily="18" charset="0"/>
                              </a:rPr>
                              <m:t>𝑙</m:t>
                            </m:r>
                          </m:sub>
                        </m:sSub>
                      </m:sub>
                    </m:sSub>
                    <m:r>
                      <a:rPr lang="en-AU" i="1">
                        <a:solidFill>
                          <a:schemeClr val="bg1"/>
                        </a:solidFill>
                        <a:latin typeface="Cambria Math" panose="02040503050406030204" pitchFamily="18" charset="0"/>
                        <a:ea typeface="Calibri" panose="020F0502020204030204" pitchFamily="34" charset="0"/>
                        <a:cs typeface="Times New Roman" panose="02020603050405020304" pitchFamily="18" charset="0"/>
                      </a:rPr>
                      <m:t>=0.1</m:t>
                    </m:r>
                  </m:oMath>
                </a14:m>
                <a: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t>2 </a:t>
                </a:r>
                <a:endParaRPr lang="en-AU" dirty="0">
                  <a:solidFill>
                    <a:schemeClr val="bg1"/>
                  </a:solidFill>
                </a:endParaRPr>
              </a:p>
            </p:txBody>
          </p:sp>
        </mc:Choice>
        <mc:Fallback xmlns="">
          <p:sp>
            <p:nvSpPr>
              <p:cNvPr id="3" name="Rectangle 2">
                <a:extLst>
                  <a:ext uri="{FF2B5EF4-FFF2-40B4-BE49-F238E27FC236}">
                    <a16:creationId xmlns:a16="http://schemas.microsoft.com/office/drawing/2014/main" id="{71C25313-5A1E-49FB-B91E-96839292403C}"/>
                  </a:ext>
                </a:extLst>
              </p:cNvPr>
              <p:cNvSpPr>
                <a:spLocks noRot="1" noChangeAspect="1" noMove="1" noResize="1" noEditPoints="1" noAdjustHandles="1" noChangeArrowheads="1" noChangeShapeType="1" noTextEdit="1"/>
              </p:cNvSpPr>
              <p:nvPr/>
            </p:nvSpPr>
            <p:spPr>
              <a:xfrm>
                <a:off x="755576" y="3901654"/>
                <a:ext cx="1290481" cy="395429"/>
              </a:xfrm>
              <a:prstGeom prst="rect">
                <a:avLst/>
              </a:prstGeom>
              <a:blipFill>
                <a:blip r:embed="rId6"/>
                <a:stretch>
                  <a:fillRect t="-6154" r="-2830" b="-18462"/>
                </a:stretch>
              </a:blipFill>
            </p:spPr>
            <p:txBody>
              <a:bodyPr/>
              <a:lstStyle/>
              <a:p>
                <a:r>
                  <a:rPr lang="en-AU">
                    <a:noFill/>
                  </a:rPr>
                  <a:t> </a:t>
                </a:r>
              </a:p>
            </p:txBody>
          </p:sp>
        </mc:Fallback>
      </mc:AlternateContent>
      <p:pic>
        <p:nvPicPr>
          <p:cNvPr id="16" name="Graphic 15" descr="Line arrow Counter clockwise curve">
            <a:extLst>
              <a:ext uri="{FF2B5EF4-FFF2-40B4-BE49-F238E27FC236}">
                <a16:creationId xmlns:a16="http://schemas.microsoft.com/office/drawing/2014/main" id="{4E7912BA-B2D0-5145-ADEE-8BA4DF755D5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91881" y="1166297"/>
            <a:ext cx="2553726" cy="2231723"/>
          </a:xfrm>
          <a:prstGeom prst="rect">
            <a:avLst/>
          </a:prstGeom>
        </p:spPr>
      </p:pic>
      <p:pic>
        <p:nvPicPr>
          <p:cNvPr id="21" name="Graphic 20" descr="Line arrow Clockwise curve">
            <a:extLst>
              <a:ext uri="{FF2B5EF4-FFF2-40B4-BE49-F238E27FC236}">
                <a16:creationId xmlns:a16="http://schemas.microsoft.com/office/drawing/2014/main" id="{0703DB00-1E7B-404B-BFA3-A6383B593C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522248">
            <a:off x="95892" y="3157403"/>
            <a:ext cx="969886" cy="935274"/>
          </a:xfrm>
          <a:prstGeom prst="rect">
            <a:avLst/>
          </a:prstGeom>
        </p:spPr>
      </p:pic>
    </p:spTree>
    <p:extLst>
      <p:ext uri="{BB962C8B-B14F-4D97-AF65-F5344CB8AC3E}">
        <p14:creationId xmlns:p14="http://schemas.microsoft.com/office/powerpoint/2010/main" val="1033810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그룹 41"/>
          <p:cNvGrpSpPr/>
          <p:nvPr/>
        </p:nvGrpSpPr>
        <p:grpSpPr>
          <a:xfrm>
            <a:off x="-30145" y="843557"/>
            <a:ext cx="9174145" cy="4299943"/>
            <a:chOff x="-30145" y="3717032"/>
            <a:chExt cx="9174145" cy="3771567"/>
          </a:xfrm>
        </p:grpSpPr>
        <p:sp>
          <p:nvSpPr>
            <p:cNvPr id="43" name="직사각형 42"/>
            <p:cNvSpPr/>
            <p:nvPr userDrawn="1"/>
          </p:nvSpPr>
          <p:spPr>
            <a:xfrm>
              <a:off x="0" y="3774142"/>
              <a:ext cx="9144000" cy="3714457"/>
            </a:xfrm>
            <a:prstGeom prst="rect">
              <a:avLst/>
            </a:prstGeom>
            <a:solidFill>
              <a:schemeClr val="tx1"/>
            </a:solidFill>
            <a:ln>
              <a:noFill/>
            </a:ln>
            <a:effectLst>
              <a:innerShdw blurRad="393700" dist="2413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4" name="직선 연결선 43"/>
            <p:cNvCxnSpPr/>
            <p:nvPr userDrawn="1"/>
          </p:nvCxnSpPr>
          <p:spPr>
            <a:xfrm>
              <a:off x="-30145" y="3717032"/>
              <a:ext cx="9174145" cy="0"/>
            </a:xfrm>
            <a:prstGeom prst="line">
              <a:avLst/>
            </a:prstGeom>
            <a:ln w="19050">
              <a:solidFill>
                <a:srgbClr val="36242D"/>
              </a:solidFill>
            </a:ln>
          </p:spPr>
          <p:style>
            <a:lnRef idx="1">
              <a:schemeClr val="accent1"/>
            </a:lnRef>
            <a:fillRef idx="0">
              <a:schemeClr val="accent1"/>
            </a:fillRef>
            <a:effectRef idx="0">
              <a:schemeClr val="accent1"/>
            </a:effectRef>
            <a:fontRef idx="minor">
              <a:schemeClr val="tx1"/>
            </a:fontRef>
          </p:style>
        </p:cxnSp>
      </p:grpSp>
      <p:sp>
        <p:nvSpPr>
          <p:cNvPr id="8" name="텍스트 개체 틀 3"/>
          <p:cNvSpPr txBox="1">
            <a:spLocks/>
          </p:cNvSpPr>
          <p:nvPr/>
        </p:nvSpPr>
        <p:spPr>
          <a:xfrm>
            <a:off x="245833" y="208603"/>
            <a:ext cx="7866065" cy="558939"/>
          </a:xfrm>
          <a:prstGeom prst="rect">
            <a:avLst/>
          </a:prstGeom>
        </p:spPr>
        <p:txBody>
          <a:bodyPr/>
          <a:lstStyle>
            <a:lvl1pPr marL="0" indent="0" algn="l" defTabSz="914400" rtl="0" eaLnBrk="1" latinLnBrk="1" hangingPunct="1">
              <a:spcBef>
                <a:spcPct val="20000"/>
              </a:spcBef>
              <a:buFont typeface="Arial" pitchFamily="34" charset="0"/>
              <a:buNone/>
              <a:defRPr sz="48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2400" dirty="0">
                <a:solidFill>
                  <a:schemeClr val="tx1"/>
                </a:solidFill>
                <a:latin typeface="Montserrat Medium" panose="00000600000000000000" pitchFamily="50" charset="0"/>
                <a:ea typeface="Tahoma" panose="020B0604030504040204" pitchFamily="34" charset="0"/>
                <a:cs typeface="Tahoma" panose="020B0604030504040204" pitchFamily="34" charset="0"/>
              </a:rPr>
              <a:t>Magnetic Moment Model </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6CF2B37-92CF-6C4B-A665-E1C72E407C61}"/>
                  </a:ext>
                </a:extLst>
              </p:cNvPr>
              <p:cNvSpPr/>
              <p:nvPr/>
            </p:nvSpPr>
            <p:spPr>
              <a:xfrm>
                <a:off x="870050" y="949102"/>
                <a:ext cx="3287503" cy="720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b="1" i="1">
                          <a:solidFill>
                            <a:schemeClr val="bg1"/>
                          </a:solidFill>
                          <a:latin typeface="Cambria Math" charset="0"/>
                          <a:ea typeface="Avenir Roman" charset="0"/>
                          <a:cs typeface="Avenir Roman" charset="0"/>
                          <a:sym typeface="Avenir Roman" charset="0"/>
                        </a:rPr>
                        <m:t>𝓜</m:t>
                      </m:r>
                      <m:r>
                        <a:rPr lang="en-AU" b="1" i="1">
                          <a:solidFill>
                            <a:schemeClr val="bg1"/>
                          </a:solidFill>
                          <a:latin typeface="Cambria Math" charset="0"/>
                        </a:rPr>
                        <m:t>=</m:t>
                      </m:r>
                      <m:r>
                        <a:rPr lang="en-AU" b="1" i="1">
                          <a:solidFill>
                            <a:schemeClr val="bg1"/>
                          </a:solidFill>
                          <a:latin typeface="Cambria Math" charset="0"/>
                        </a:rPr>
                        <m:t>𝟒</m:t>
                      </m:r>
                      <m:r>
                        <a:rPr lang="en-AU" b="1" i="1">
                          <a:solidFill>
                            <a:schemeClr val="bg1"/>
                          </a:solidFill>
                          <a:latin typeface="Cambria Math" charset="0"/>
                        </a:rPr>
                        <m:t>𝝅</m:t>
                      </m:r>
                      <m:sSup>
                        <m:sSupPr>
                          <m:ctrlPr>
                            <a:rPr lang="en-AU" b="1" i="1">
                              <a:solidFill>
                                <a:schemeClr val="bg1"/>
                              </a:solidFill>
                              <a:latin typeface="Cambria Math" panose="02040503050406030204" pitchFamily="18" charset="0"/>
                            </a:rPr>
                          </m:ctrlPr>
                        </m:sSupPr>
                        <m:e>
                          <m:sSub>
                            <m:sSubPr>
                              <m:ctrlPr>
                                <a:rPr lang="en-AU" b="1" i="1">
                                  <a:solidFill>
                                    <a:schemeClr val="bg1"/>
                                  </a:solidFill>
                                  <a:latin typeface="Cambria Math" panose="02040503050406030204" pitchFamily="18" charset="0"/>
                                </a:rPr>
                              </m:ctrlPr>
                            </m:sSubPr>
                            <m:e>
                              <m:r>
                                <a:rPr lang="en-AU" b="1" i="1">
                                  <a:solidFill>
                                    <a:schemeClr val="bg1"/>
                                  </a:solidFill>
                                  <a:latin typeface="Cambria Math" charset="0"/>
                                </a:rPr>
                                <m:t>𝒓</m:t>
                              </m:r>
                            </m:e>
                            <m:sub>
                              <m:r>
                                <a:rPr lang="en-AU" b="1" i="1">
                                  <a:solidFill>
                                    <a:schemeClr val="bg1"/>
                                  </a:solidFill>
                                  <a:latin typeface="Cambria Math" charset="0"/>
                                </a:rPr>
                                <m:t>𝟎</m:t>
                              </m:r>
                            </m:sub>
                          </m:sSub>
                        </m:e>
                        <m:sup>
                          <m:r>
                            <a:rPr lang="en-AU" b="1" i="1">
                              <a:solidFill>
                                <a:schemeClr val="bg1"/>
                              </a:solidFill>
                              <a:latin typeface="Cambria Math" charset="0"/>
                            </a:rPr>
                            <m:t>𝟑</m:t>
                          </m:r>
                        </m:sup>
                      </m:sSup>
                      <m:r>
                        <a:rPr lang="en-AU" b="1" i="1">
                          <a:solidFill>
                            <a:schemeClr val="bg1"/>
                          </a:solidFill>
                          <a:latin typeface="Cambria Math" charset="0"/>
                        </a:rPr>
                        <m:t>𝜸</m:t>
                      </m:r>
                      <m:sSup>
                        <m:sSupPr>
                          <m:ctrlPr>
                            <a:rPr lang="en-AU" b="1" i="1">
                              <a:solidFill>
                                <a:schemeClr val="bg1"/>
                              </a:solidFill>
                              <a:latin typeface="Cambria Math" panose="02040503050406030204" pitchFamily="18" charset="0"/>
                            </a:rPr>
                          </m:ctrlPr>
                        </m:sSupPr>
                        <m:e>
                          <m:d>
                            <m:dPr>
                              <m:ctrlPr>
                                <a:rPr lang="en-AU" b="1" i="1">
                                  <a:solidFill>
                                    <a:schemeClr val="bg1"/>
                                  </a:solidFill>
                                  <a:latin typeface="Cambria Math" panose="02040503050406030204" pitchFamily="18" charset="0"/>
                                </a:rPr>
                              </m:ctrlPr>
                            </m:dPr>
                            <m:e>
                              <m:f>
                                <m:fPr>
                                  <m:ctrlPr>
                                    <a:rPr lang="en-AU" b="1" i="1">
                                      <a:solidFill>
                                        <a:schemeClr val="bg1"/>
                                      </a:solidFill>
                                      <a:latin typeface="Cambria Math" panose="02040503050406030204" pitchFamily="18" charset="0"/>
                                    </a:rPr>
                                  </m:ctrlPr>
                                </m:fPr>
                                <m:num>
                                  <m:sSub>
                                    <m:sSubPr>
                                      <m:ctrlPr>
                                        <a:rPr lang="en-AU" b="1" i="1">
                                          <a:solidFill>
                                            <a:schemeClr val="bg1"/>
                                          </a:solidFill>
                                          <a:latin typeface="Cambria Math" panose="02040503050406030204" pitchFamily="18" charset="0"/>
                                        </a:rPr>
                                      </m:ctrlPr>
                                    </m:sSubPr>
                                    <m:e>
                                      <m:acc>
                                        <m:accPr>
                                          <m:chr m:val="̅"/>
                                          <m:ctrlPr>
                                            <a:rPr lang="en-AU" b="1" i="1">
                                              <a:solidFill>
                                                <a:schemeClr val="bg1"/>
                                              </a:solidFill>
                                              <a:latin typeface="Cambria Math" panose="02040503050406030204" pitchFamily="18" charset="0"/>
                                            </a:rPr>
                                          </m:ctrlPr>
                                        </m:accPr>
                                        <m:e>
                                          <m:r>
                                            <a:rPr lang="en-AU" b="1" i="1">
                                              <a:solidFill>
                                                <a:schemeClr val="bg1"/>
                                              </a:solidFill>
                                              <a:latin typeface="Cambria Math" charset="0"/>
                                            </a:rPr>
                                            <m:t>𝝆</m:t>
                                          </m:r>
                                        </m:e>
                                      </m:acc>
                                    </m:e>
                                    <m:sub>
                                      <m:r>
                                        <a:rPr lang="en-AU" b="1" i="1">
                                          <a:solidFill>
                                            <a:schemeClr val="bg1"/>
                                          </a:solidFill>
                                          <a:latin typeface="Cambria Math" charset="0"/>
                                        </a:rPr>
                                        <m:t>𝟎</m:t>
                                      </m:r>
                                    </m:sub>
                                  </m:sSub>
                                </m:num>
                                <m:den>
                                  <m:sSub>
                                    <m:sSubPr>
                                      <m:ctrlPr>
                                        <a:rPr lang="en-AU" b="1" i="1">
                                          <a:solidFill>
                                            <a:schemeClr val="bg1"/>
                                          </a:solidFill>
                                          <a:latin typeface="Cambria Math" panose="02040503050406030204" pitchFamily="18" charset="0"/>
                                        </a:rPr>
                                      </m:ctrlPr>
                                    </m:sSubPr>
                                    <m:e>
                                      <m:r>
                                        <a:rPr lang="en-AU" b="1" i="1">
                                          <a:solidFill>
                                            <a:schemeClr val="bg1"/>
                                          </a:solidFill>
                                          <a:latin typeface="Cambria Math" charset="0"/>
                                        </a:rPr>
                                        <m:t>𝝁</m:t>
                                      </m:r>
                                    </m:e>
                                    <m:sub>
                                      <m:r>
                                        <a:rPr lang="en-AU" b="1" i="1">
                                          <a:solidFill>
                                            <a:schemeClr val="bg1"/>
                                          </a:solidFill>
                                          <a:latin typeface="Cambria Math" charset="0"/>
                                        </a:rPr>
                                        <m:t>𝟎</m:t>
                                      </m:r>
                                    </m:sub>
                                  </m:sSub>
                                </m:den>
                              </m:f>
                            </m:e>
                          </m:d>
                        </m:e>
                        <m:sup>
                          <m:r>
                            <a:rPr lang="en-AU" b="1" i="1">
                              <a:solidFill>
                                <a:schemeClr val="bg1"/>
                              </a:solidFill>
                              <a:latin typeface="Cambria Math" charset="0"/>
                            </a:rPr>
                            <m:t>𝟏</m:t>
                          </m:r>
                          <m:r>
                            <a:rPr lang="en-AU" b="1" i="1">
                              <a:solidFill>
                                <a:schemeClr val="bg1"/>
                              </a:solidFill>
                              <a:latin typeface="Cambria Math" charset="0"/>
                            </a:rPr>
                            <m:t>/</m:t>
                          </m:r>
                          <m:r>
                            <a:rPr lang="en-AU" b="1" i="1">
                              <a:solidFill>
                                <a:schemeClr val="bg1"/>
                              </a:solidFill>
                              <a:latin typeface="Cambria Math" charset="0"/>
                            </a:rPr>
                            <m:t>𝟐</m:t>
                          </m:r>
                        </m:sup>
                      </m:sSup>
                      <m:sSup>
                        <m:sSupPr>
                          <m:ctrlPr>
                            <a:rPr lang="en-AU" b="1" i="1">
                              <a:solidFill>
                                <a:schemeClr val="bg1"/>
                              </a:solidFill>
                              <a:latin typeface="Cambria Math" panose="02040503050406030204" pitchFamily="18" charset="0"/>
                            </a:rPr>
                          </m:ctrlPr>
                        </m:sSupPr>
                        <m:e>
                          <m:d>
                            <m:dPr>
                              <m:ctrlPr>
                                <a:rPr lang="en-AU" b="1" i="1">
                                  <a:solidFill>
                                    <a:schemeClr val="bg1"/>
                                  </a:solidFill>
                                  <a:latin typeface="Cambria Math" panose="02040503050406030204" pitchFamily="18" charset="0"/>
                                </a:rPr>
                              </m:ctrlPr>
                            </m:dPr>
                            <m:e>
                              <m:r>
                                <a:rPr lang="en-AU" b="1" i="1">
                                  <a:solidFill>
                                    <a:schemeClr val="bg1"/>
                                  </a:solidFill>
                                  <a:latin typeface="Cambria Math" charset="0"/>
                                </a:rPr>
                                <m:t>𝑭𝑫</m:t>
                              </m:r>
                            </m:e>
                          </m:d>
                        </m:e>
                        <m:sup>
                          <m:r>
                            <a:rPr lang="en-AU" b="1" i="1">
                              <a:solidFill>
                                <a:schemeClr val="bg1"/>
                              </a:solidFill>
                              <a:latin typeface="Cambria Math" charset="0"/>
                            </a:rPr>
                            <m:t>𝟏</m:t>
                          </m:r>
                          <m:r>
                            <a:rPr lang="en-AU" b="1" i="1">
                              <a:solidFill>
                                <a:schemeClr val="bg1"/>
                              </a:solidFill>
                              <a:latin typeface="Cambria Math" charset="0"/>
                            </a:rPr>
                            <m:t>/</m:t>
                          </m:r>
                          <m:r>
                            <a:rPr lang="en-AU" b="1" i="1">
                              <a:solidFill>
                                <a:schemeClr val="bg1"/>
                              </a:solidFill>
                              <a:latin typeface="Cambria Math" charset="0"/>
                            </a:rPr>
                            <m:t>𝟑</m:t>
                          </m:r>
                        </m:sup>
                      </m:sSup>
                    </m:oMath>
                  </m:oMathPara>
                </a14:m>
                <a:endParaRPr lang="en-AU" dirty="0">
                  <a:solidFill>
                    <a:schemeClr val="bg1"/>
                  </a:solidFill>
                </a:endParaRPr>
              </a:p>
            </p:txBody>
          </p:sp>
        </mc:Choice>
        <mc:Fallback xmlns="">
          <p:sp>
            <p:nvSpPr>
              <p:cNvPr id="5" name="Rectangle 4">
                <a:extLst>
                  <a:ext uri="{FF2B5EF4-FFF2-40B4-BE49-F238E27FC236}">
                    <a16:creationId xmlns:a16="http://schemas.microsoft.com/office/drawing/2014/main" id="{16CF2B37-92CF-6C4B-A665-E1C72E407C61}"/>
                  </a:ext>
                </a:extLst>
              </p:cNvPr>
              <p:cNvSpPr>
                <a:spLocks noRot="1" noChangeAspect="1" noMove="1" noResize="1" noEditPoints="1" noAdjustHandles="1" noChangeArrowheads="1" noChangeShapeType="1" noTextEdit="1"/>
              </p:cNvSpPr>
              <p:nvPr/>
            </p:nvSpPr>
            <p:spPr>
              <a:xfrm>
                <a:off x="870050" y="949102"/>
                <a:ext cx="3287503" cy="720005"/>
              </a:xfrm>
              <a:prstGeom prst="rect">
                <a:avLst/>
              </a:prstGeom>
              <a:blipFill>
                <a:blip r:embed="rId3"/>
                <a:stretch>
                  <a:fillRect b="-1695"/>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3DCCBE9-FD84-1D49-A0AD-15268716E7CB}"/>
                  </a:ext>
                </a:extLst>
              </p:cNvPr>
              <p:cNvSpPr/>
              <p:nvPr/>
            </p:nvSpPr>
            <p:spPr>
              <a:xfrm>
                <a:off x="363020" y="1873460"/>
                <a:ext cx="4301562"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𝑟</m:t>
                          </m:r>
                        </m:e>
                        <m:sub>
                          <m:r>
                            <a:rPr lang="en-AU" i="1">
                              <a:solidFill>
                                <a:schemeClr val="bg1"/>
                              </a:solidFill>
                              <a:latin typeface="Cambria Math" charset="0"/>
                            </a:rPr>
                            <m:t>0</m:t>
                          </m:r>
                        </m:sub>
                      </m:sSub>
                      <m:r>
                        <a:rPr lang="en-AU" i="1">
                          <a:solidFill>
                            <a:schemeClr val="bg1"/>
                          </a:solidFill>
                          <a:latin typeface="Cambria Math" charset="0"/>
                        </a:rPr>
                        <m:t>=</m:t>
                      </m:r>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𝑝</m:t>
                          </m:r>
                        </m:sub>
                      </m:sSub>
                      <m:rad>
                        <m:radPr>
                          <m:degHide m:val="on"/>
                          <m:ctrlPr>
                            <a:rPr lang="en-AU" i="1">
                              <a:solidFill>
                                <a:schemeClr val="bg1"/>
                              </a:solidFill>
                              <a:latin typeface="Cambria Math" panose="02040503050406030204" pitchFamily="18" charset="0"/>
                            </a:rPr>
                          </m:ctrlPr>
                        </m:radPr>
                        <m:deg/>
                        <m:e>
                          <m:f>
                            <m:fPr>
                              <m:ctrlPr>
                                <a:rPr lang="en-AU" i="1">
                                  <a:solidFill>
                                    <a:schemeClr val="bg1"/>
                                  </a:solidFill>
                                  <a:latin typeface="Cambria Math" panose="02040503050406030204" pitchFamily="18" charset="0"/>
                                </a:rPr>
                              </m:ctrlPr>
                            </m:fPr>
                            <m:num>
                              <m:r>
                                <a:rPr lang="en-AU" i="1">
                                  <a:solidFill>
                                    <a:schemeClr val="bg1"/>
                                  </a:solidFill>
                                  <a:latin typeface="Cambria Math" charset="0"/>
                                </a:rPr>
                                <m:t>1</m:t>
                              </m:r>
                            </m:num>
                            <m:den>
                              <m:r>
                                <a:rPr lang="en-AU" i="1">
                                  <a:solidFill>
                                    <a:schemeClr val="bg1"/>
                                  </a:solidFill>
                                  <a:latin typeface="Cambria Math" charset="0"/>
                                </a:rPr>
                                <m:t>0.21</m:t>
                              </m:r>
                            </m:den>
                          </m:f>
                          <m:d>
                            <m:dPr>
                              <m:begChr m:val="["/>
                              <m:endChr m:val="]"/>
                              <m:ctrlPr>
                                <a:rPr lang="en-AU" i="1">
                                  <a:solidFill>
                                    <a:schemeClr val="bg1"/>
                                  </a:solidFill>
                                  <a:latin typeface="Cambria Math" panose="02040503050406030204" pitchFamily="18" charset="0"/>
                                </a:rPr>
                              </m:ctrlPr>
                            </m:dPr>
                            <m:e>
                              <m:r>
                                <a:rPr lang="en-AU" i="1">
                                  <a:solidFill>
                                    <a:schemeClr val="bg1"/>
                                  </a:solidFill>
                                  <a:latin typeface="Cambria Math" charset="0"/>
                                </a:rPr>
                                <m:t>1.07−</m:t>
                              </m:r>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𝑝</m:t>
                                          </m:r>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m:t>
                                          </m:r>
                                        </m:sub>
                                      </m:sSub>
                                    </m:den>
                                  </m:f>
                                </m:e>
                              </m:d>
                              <m:r>
                                <a:rPr lang="en-AU" i="1">
                                  <a:solidFill>
                                    <a:schemeClr val="bg1"/>
                                  </a:solidFill>
                                  <a:latin typeface="Cambria Math" charset="0"/>
                                </a:rPr>
                                <m:t>/</m:t>
                              </m:r>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𝑀</m:t>
                                              </m:r>
                                            </m:e>
                                            <m:sub>
                                              <m:r>
                                                <a:rPr lang="en-AU" i="1">
                                                  <a:solidFill>
                                                    <a:schemeClr val="bg1"/>
                                                  </a:solidFill>
                                                  <a:latin typeface="Cambria Math" charset="0"/>
                                                </a:rPr>
                                                <m:t>𝑝</m:t>
                                              </m:r>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𝑀</m:t>
                                              </m:r>
                                            </m:e>
                                            <m:sub>
                                              <m:r>
                                                <a:rPr lang="en-AU" i="1">
                                                  <a:solidFill>
                                                    <a:schemeClr val="bg1"/>
                                                  </a:solidFill>
                                                  <a:latin typeface="Cambria Math" charset="0"/>
                                                </a:rPr>
                                                <m:t>⊕</m:t>
                                              </m:r>
                                            </m:sub>
                                          </m:sSub>
                                        </m:den>
                                      </m:f>
                                    </m:e>
                                  </m:d>
                                </m:e>
                                <m:sup>
                                  <m:r>
                                    <a:rPr lang="en-AU" i="1">
                                      <a:solidFill>
                                        <a:schemeClr val="bg1"/>
                                      </a:solidFill>
                                      <a:latin typeface="Cambria Math" charset="0"/>
                                    </a:rPr>
                                    <m:t>0.27</m:t>
                                  </m:r>
                                </m:sup>
                              </m:sSup>
                            </m:e>
                          </m:d>
                        </m:e>
                      </m:rad>
                    </m:oMath>
                  </m:oMathPara>
                </a14:m>
                <a:endParaRPr lang="en-AU" dirty="0">
                  <a:solidFill>
                    <a:schemeClr val="bg1"/>
                  </a:solidFill>
                </a:endParaRPr>
              </a:p>
            </p:txBody>
          </p:sp>
        </mc:Choice>
        <mc:Fallback xmlns="">
          <p:sp>
            <p:nvSpPr>
              <p:cNvPr id="6" name="Rectangle 5">
                <a:extLst>
                  <a:ext uri="{FF2B5EF4-FFF2-40B4-BE49-F238E27FC236}">
                    <a16:creationId xmlns:a16="http://schemas.microsoft.com/office/drawing/2014/main" id="{33DCCBE9-FD84-1D49-A0AD-15268716E7CB}"/>
                  </a:ext>
                </a:extLst>
              </p:cNvPr>
              <p:cNvSpPr>
                <a:spLocks noRot="1" noChangeAspect="1" noMove="1" noResize="1" noEditPoints="1" noAdjustHandles="1" noChangeArrowheads="1" noChangeShapeType="1" noTextEdit="1"/>
              </p:cNvSpPr>
              <p:nvPr/>
            </p:nvSpPr>
            <p:spPr>
              <a:xfrm>
                <a:off x="363020" y="1873460"/>
                <a:ext cx="4301562" cy="910699"/>
              </a:xfrm>
              <a:prstGeom prst="rect">
                <a:avLst/>
              </a:prstGeom>
              <a:blipFill>
                <a:blip r:embed="rId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9BCD938-D842-1648-8C14-DB43873DDA79}"/>
                  </a:ext>
                </a:extLst>
              </p:cNvPr>
              <p:cNvSpPr/>
              <p:nvPr/>
            </p:nvSpPr>
            <p:spPr>
              <a:xfrm>
                <a:off x="634305" y="2941294"/>
                <a:ext cx="3544560" cy="8076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AU" i="1">
                              <a:solidFill>
                                <a:schemeClr val="bg1"/>
                              </a:solidFill>
                              <a:latin typeface="Cambria Math" panose="02040503050406030204" pitchFamily="18" charset="0"/>
                            </a:rPr>
                          </m:ctrlPr>
                        </m:fPr>
                        <m:num>
                          <m:r>
                            <a:rPr lang="en-AU" i="1">
                              <a:solidFill>
                                <a:schemeClr val="bg1"/>
                              </a:solidFill>
                              <a:latin typeface="Cambria Math" charset="0"/>
                            </a:rPr>
                            <m:t>𝐹</m:t>
                          </m:r>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𝐹</m:t>
                              </m:r>
                            </m:e>
                            <m:sub>
                              <m:r>
                                <a:rPr lang="en-AU" i="1">
                                  <a:solidFill>
                                    <a:schemeClr val="bg1"/>
                                  </a:solidFill>
                                  <a:latin typeface="Cambria Math" charset="0"/>
                                </a:rPr>
                                <m:t>⊕</m:t>
                              </m:r>
                            </m:sub>
                          </m:sSub>
                        </m:den>
                      </m:f>
                      <m:r>
                        <a:rPr lang="en-AU" i="1">
                          <a:solidFill>
                            <a:schemeClr val="bg1"/>
                          </a:solidFill>
                          <a:latin typeface="Cambria Math" charset="0"/>
                        </a:rPr>
                        <m:t>=</m:t>
                      </m:r>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𝑂</m:t>
                                          </m:r>
                                        </m:e>
                                        <m:sub>
                                          <m:r>
                                            <a:rPr lang="en-AU" i="1">
                                              <a:solidFill>
                                                <a:schemeClr val="bg1"/>
                                              </a:solidFill>
                                              <a:latin typeface="Cambria Math" charset="0"/>
                                            </a:rPr>
                                            <m:t>𝑙</m:t>
                                          </m:r>
                                        </m:sub>
                                      </m:sSub>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𝑂</m:t>
                                          </m:r>
                                        </m:e>
                                        <m:sub>
                                          <m:r>
                                            <a:rPr lang="en-AU" i="1">
                                              <a:solidFill>
                                                <a:schemeClr val="bg1"/>
                                              </a:solidFill>
                                              <a:latin typeface="Cambria Math" charset="0"/>
                                            </a:rPr>
                                            <m:t>𝑙</m:t>
                                          </m:r>
                                          <m:r>
                                            <a:rPr lang="en-AU" i="1">
                                              <a:solidFill>
                                                <a:schemeClr val="bg1"/>
                                              </a:solidFill>
                                              <a:latin typeface="Cambria Math" charset="0"/>
                                            </a:rPr>
                                            <m:t>⊕</m:t>
                                          </m:r>
                                        </m:sub>
                                      </m:sSub>
                                    </m:sub>
                                  </m:sSub>
                                </m:den>
                              </m:f>
                            </m:e>
                          </m:d>
                        </m:e>
                        <m:sup>
                          <m:r>
                            <a:rPr lang="en-AU" i="1">
                              <a:solidFill>
                                <a:schemeClr val="bg1"/>
                              </a:solidFill>
                              <a:latin typeface="Cambria Math" charset="0"/>
                            </a:rPr>
                            <m:t>2</m:t>
                          </m:r>
                        </m:sup>
                      </m:sSup>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r>
                                    <a:rPr lang="en-AU" i="1">
                                      <a:solidFill>
                                        <a:schemeClr val="bg1"/>
                                      </a:solidFill>
                                      <a:latin typeface="Cambria Math" charset="0"/>
                                    </a:rPr>
                                    <m:t>𝐷</m:t>
                                  </m:r>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𝐷</m:t>
                                      </m:r>
                                    </m:e>
                                    <m:sub>
                                      <m:r>
                                        <a:rPr lang="en-AU" i="1">
                                          <a:solidFill>
                                            <a:schemeClr val="bg1"/>
                                          </a:solidFill>
                                          <a:latin typeface="Cambria Math" charset="0"/>
                                        </a:rPr>
                                        <m:t>⊕</m:t>
                                      </m:r>
                                    </m:sub>
                                  </m:sSub>
                                </m:den>
                              </m:f>
                            </m:e>
                          </m:d>
                        </m:e>
                        <m:sup>
                          <m:r>
                            <a:rPr lang="en-AU" i="1">
                              <a:solidFill>
                                <a:schemeClr val="bg1"/>
                              </a:solidFill>
                              <a:latin typeface="Cambria Math" charset="0"/>
                            </a:rPr>
                            <m:t>2/3</m:t>
                          </m:r>
                        </m:sup>
                      </m:sSup>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r>
                                    <m:rPr>
                                      <m:sty m:val="p"/>
                                    </m:rPr>
                                    <a:rPr lang="en-AU">
                                      <a:solidFill>
                                        <a:schemeClr val="bg1"/>
                                      </a:solidFill>
                                      <a:latin typeface="Cambria Math" charset="0"/>
                                    </a:rPr>
                                    <m:t>Ω</m:t>
                                  </m:r>
                                </m:num>
                                <m:den>
                                  <m:sSub>
                                    <m:sSubPr>
                                      <m:ctrlPr>
                                        <a:rPr lang="en-AU" i="1">
                                          <a:solidFill>
                                            <a:schemeClr val="bg1"/>
                                          </a:solidFill>
                                          <a:latin typeface="Cambria Math" panose="02040503050406030204" pitchFamily="18" charset="0"/>
                                        </a:rPr>
                                      </m:ctrlPr>
                                    </m:sSubPr>
                                    <m:e>
                                      <m:r>
                                        <m:rPr>
                                          <m:sty m:val="p"/>
                                        </m:rPr>
                                        <a:rPr lang="en-AU">
                                          <a:solidFill>
                                            <a:schemeClr val="bg1"/>
                                          </a:solidFill>
                                          <a:latin typeface="Cambria Math" charset="0"/>
                                        </a:rPr>
                                        <m:t>Ω</m:t>
                                      </m:r>
                                    </m:e>
                                    <m:sub>
                                      <m:r>
                                        <a:rPr lang="en-AU" i="1">
                                          <a:solidFill>
                                            <a:schemeClr val="bg1"/>
                                          </a:solidFill>
                                          <a:latin typeface="Cambria Math" charset="0"/>
                                        </a:rPr>
                                        <m:t>⊕</m:t>
                                      </m:r>
                                    </m:sub>
                                  </m:sSub>
                                </m:den>
                              </m:f>
                            </m:e>
                          </m:d>
                        </m:e>
                        <m:sup>
                          <m:r>
                            <a:rPr lang="en-AU" i="1">
                              <a:solidFill>
                                <a:schemeClr val="bg1"/>
                              </a:solidFill>
                              <a:latin typeface="Cambria Math" charset="0"/>
                            </a:rPr>
                            <m:t>7/3</m:t>
                          </m:r>
                        </m:sup>
                      </m:sSup>
                    </m:oMath>
                  </m:oMathPara>
                </a14:m>
                <a:endParaRPr lang="en-AU" dirty="0">
                  <a:solidFill>
                    <a:schemeClr val="bg1"/>
                  </a:solidFill>
                </a:endParaRPr>
              </a:p>
            </p:txBody>
          </p:sp>
        </mc:Choice>
        <mc:Fallback xmlns="">
          <p:sp>
            <p:nvSpPr>
              <p:cNvPr id="7" name="Rectangle 6">
                <a:extLst>
                  <a:ext uri="{FF2B5EF4-FFF2-40B4-BE49-F238E27FC236}">
                    <a16:creationId xmlns:a16="http://schemas.microsoft.com/office/drawing/2014/main" id="{09BCD938-D842-1648-8C14-DB43873DDA79}"/>
                  </a:ext>
                </a:extLst>
              </p:cNvPr>
              <p:cNvSpPr>
                <a:spLocks noRot="1" noChangeAspect="1" noMove="1" noResize="1" noEditPoints="1" noAdjustHandles="1" noChangeArrowheads="1" noChangeShapeType="1" noTextEdit="1"/>
              </p:cNvSpPr>
              <p:nvPr/>
            </p:nvSpPr>
            <p:spPr>
              <a:xfrm>
                <a:off x="634305" y="2941294"/>
                <a:ext cx="3544560" cy="807657"/>
              </a:xfrm>
              <a:prstGeom prst="rect">
                <a:avLst/>
              </a:prstGeom>
              <a:blipFill>
                <a:blip r:embed="rId5"/>
                <a:stretch>
                  <a:fillRect/>
                </a:stretch>
              </a:blipFill>
            </p:spPr>
            <p:txBody>
              <a:bodyPr/>
              <a:lstStyle/>
              <a:p>
                <a:r>
                  <a:rPr lang="en-AU">
                    <a:noFill/>
                  </a:rPr>
                  <a:t> </a:t>
                </a:r>
              </a:p>
            </p:txBody>
          </p:sp>
        </mc:Fallback>
      </mc:AlternateContent>
      <p:sp>
        <p:nvSpPr>
          <p:cNvPr id="2" name="TextBox 1">
            <a:extLst>
              <a:ext uri="{FF2B5EF4-FFF2-40B4-BE49-F238E27FC236}">
                <a16:creationId xmlns:a16="http://schemas.microsoft.com/office/drawing/2014/main" id="{FDB8769C-8871-473B-B26D-F7D77619A455}"/>
              </a:ext>
            </a:extLst>
          </p:cNvPr>
          <p:cNvSpPr txBox="1"/>
          <p:nvPr/>
        </p:nvSpPr>
        <p:spPr>
          <a:xfrm>
            <a:off x="5497656" y="1166297"/>
            <a:ext cx="3832592" cy="369332"/>
          </a:xfrm>
          <a:prstGeom prst="rect">
            <a:avLst/>
          </a:prstGeom>
          <a:noFill/>
        </p:spPr>
        <p:txBody>
          <a:bodyPr wrap="square" rtlCol="0">
            <a:spAutoFit/>
          </a:bodyPr>
          <a:lstStyle/>
          <a:p>
            <a:r>
              <a:rPr lang="en-US" altLang="ko-KR" sz="1400" dirty="0">
                <a:solidFill>
                  <a:schemeClr val="bg1"/>
                </a:solidFill>
                <a:latin typeface="Montserrat Light" panose="00000400000000000000" pitchFamily="50" charset="0"/>
              </a:rPr>
              <a:t>Olson &amp; Christensen (2006)</a:t>
            </a:r>
            <a:r>
              <a:rPr lang="en-US" altLang="ko-KR" sz="1400" dirty="0">
                <a:latin typeface="Montserrat Light" panose="00000400000000000000" pitchFamily="50" charset="0"/>
              </a:rPr>
              <a:t>(</a:t>
            </a:r>
            <a:r>
              <a:rPr lang="en-US" altLang="ko-KR" dirty="0"/>
              <a:t>2006)</a:t>
            </a:r>
            <a:endParaRPr lang="en-AU" dirty="0"/>
          </a:p>
        </p:txBody>
      </p:sp>
      <p:sp>
        <p:nvSpPr>
          <p:cNvPr id="10" name="TextBox 9">
            <a:extLst>
              <a:ext uri="{FF2B5EF4-FFF2-40B4-BE49-F238E27FC236}">
                <a16:creationId xmlns:a16="http://schemas.microsoft.com/office/drawing/2014/main" id="{4B1E1B98-47B1-4FAF-806B-A01C51FC3510}"/>
              </a:ext>
            </a:extLst>
          </p:cNvPr>
          <p:cNvSpPr txBox="1"/>
          <p:nvPr/>
        </p:nvSpPr>
        <p:spPr>
          <a:xfrm>
            <a:off x="5497656" y="1986975"/>
            <a:ext cx="3832592" cy="584775"/>
          </a:xfrm>
          <a:prstGeom prst="rect">
            <a:avLst/>
          </a:prstGeom>
          <a:noFill/>
        </p:spPr>
        <p:txBody>
          <a:bodyPr wrap="square" rtlCol="0">
            <a:spAutoFit/>
          </a:bodyPr>
          <a:lstStyle/>
          <a:p>
            <a:r>
              <a:rPr lang="en-US" altLang="ko-KR" sz="1400" dirty="0">
                <a:solidFill>
                  <a:schemeClr val="bg1"/>
                </a:solidFill>
                <a:latin typeface="Montserrat Light" panose="00000400000000000000" pitchFamily="50" charset="0"/>
              </a:rPr>
              <a:t>Zeng et al. (2016)</a:t>
            </a:r>
            <a:br>
              <a:rPr lang="en-US" altLang="ko-KR" sz="1400" dirty="0">
                <a:solidFill>
                  <a:schemeClr val="bg1"/>
                </a:solidFill>
                <a:latin typeface="Montserrat Light" panose="00000400000000000000" pitchFamily="50" charset="0"/>
              </a:rPr>
            </a:br>
            <a:r>
              <a:rPr lang="en-US" altLang="ko-KR" sz="1400" dirty="0">
                <a:solidFill>
                  <a:schemeClr val="bg1"/>
                </a:solidFill>
                <a:latin typeface="Montserrat Light" panose="00000400000000000000" pitchFamily="50" charset="0"/>
              </a:rPr>
              <a:t>Zeng &amp; Jacobsen (2017)</a:t>
            </a:r>
            <a:r>
              <a:rPr lang="en-US" altLang="ko-KR" sz="1400" dirty="0">
                <a:latin typeface="Montserrat Light" panose="00000400000000000000" pitchFamily="50" charset="0"/>
              </a:rPr>
              <a:t>2006</a:t>
            </a:r>
            <a:r>
              <a:rPr lang="en-US" altLang="ko-KR" dirty="0"/>
              <a:t>)</a:t>
            </a:r>
            <a:endParaRPr lang="en-AU" dirty="0"/>
          </a:p>
        </p:txBody>
      </p:sp>
      <p:sp>
        <p:nvSpPr>
          <p:cNvPr id="11" name="TextBox 10">
            <a:extLst>
              <a:ext uri="{FF2B5EF4-FFF2-40B4-BE49-F238E27FC236}">
                <a16:creationId xmlns:a16="http://schemas.microsoft.com/office/drawing/2014/main" id="{C43A88BE-6CE8-4532-98C4-49F1E5737815}"/>
              </a:ext>
            </a:extLst>
          </p:cNvPr>
          <p:cNvSpPr txBox="1"/>
          <p:nvPr/>
        </p:nvSpPr>
        <p:spPr>
          <a:xfrm>
            <a:off x="5496480" y="3122135"/>
            <a:ext cx="3832592" cy="307777"/>
          </a:xfrm>
          <a:prstGeom prst="rect">
            <a:avLst/>
          </a:prstGeom>
          <a:noFill/>
        </p:spPr>
        <p:txBody>
          <a:bodyPr wrap="square" rtlCol="0">
            <a:spAutoFit/>
          </a:bodyPr>
          <a:lstStyle/>
          <a:p>
            <a:r>
              <a:rPr lang="fr-FR" altLang="ko-KR" sz="1400" dirty="0">
                <a:solidFill>
                  <a:schemeClr val="bg1"/>
                </a:solidFill>
                <a:latin typeface="Montserrat Light" panose="00000400000000000000" pitchFamily="50" charset="0"/>
              </a:rPr>
              <a:t>Lopez-Morales et al. (2011)</a:t>
            </a:r>
            <a:r>
              <a:rPr lang="en-US" altLang="ko-KR" sz="1400" dirty="0">
                <a:latin typeface="Montserrat Light" panose="00000400000000000000" pitchFamily="50" charset="0"/>
              </a:rPr>
              <a:t>)</a:t>
            </a:r>
            <a:endParaRPr lang="en-AU" sz="1400" dirty="0">
              <a:latin typeface="Montserrat Light" panose="00000400000000000000" pitchFamily="50" charset="0"/>
            </a:endParaRPr>
          </a:p>
        </p:txBody>
      </p:sp>
      <p:sp>
        <p:nvSpPr>
          <p:cNvPr id="13" name="Rectangle 12">
            <a:extLst>
              <a:ext uri="{FF2B5EF4-FFF2-40B4-BE49-F238E27FC236}">
                <a16:creationId xmlns:a16="http://schemas.microsoft.com/office/drawing/2014/main" id="{DEAC5412-7A44-4040-9E1D-B78733265989}"/>
              </a:ext>
            </a:extLst>
          </p:cNvPr>
          <p:cNvSpPr/>
          <p:nvPr/>
        </p:nvSpPr>
        <p:spPr>
          <a:xfrm>
            <a:off x="2555776" y="3901654"/>
            <a:ext cx="4320479" cy="338554"/>
          </a:xfrm>
          <a:prstGeom prst="rect">
            <a:avLst/>
          </a:prstGeom>
        </p:spPr>
        <p:txBody>
          <a:bodyPr wrap="square">
            <a:spAutoFit/>
          </a:bodyPr>
          <a:lstStyle/>
          <a:p>
            <a:endParaRPr lang="ko-KR" altLang="en-US" sz="1600" dirty="0">
              <a:solidFill>
                <a:schemeClr val="bg1"/>
              </a:solidFill>
              <a:latin typeface="Montserrat Light" panose="00000400000000000000" pitchFamily="50" charset="0"/>
            </a:endParaRPr>
          </a:p>
        </p:txBody>
      </p:sp>
      <p:sp>
        <p:nvSpPr>
          <p:cNvPr id="3" name="Rectangle 2">
            <a:extLst>
              <a:ext uri="{FF2B5EF4-FFF2-40B4-BE49-F238E27FC236}">
                <a16:creationId xmlns:a16="http://schemas.microsoft.com/office/drawing/2014/main" id="{940200E2-B7C9-4A15-ADCC-3E171FE72DEA}"/>
              </a:ext>
            </a:extLst>
          </p:cNvPr>
          <p:cNvSpPr/>
          <p:nvPr/>
        </p:nvSpPr>
        <p:spPr>
          <a:xfrm>
            <a:off x="752673" y="3980790"/>
            <a:ext cx="6120680" cy="984885"/>
          </a:xfrm>
          <a:prstGeom prst="rect">
            <a:avLst/>
          </a:prstGeom>
        </p:spPr>
        <p:txBody>
          <a:bodyPr wrap="square">
            <a:spAutoFit/>
          </a:bodyPr>
          <a:lstStyle/>
          <a:p>
            <a:r>
              <a:rPr lang="en-AU" sz="1600" b="1" dirty="0">
                <a:solidFill>
                  <a:schemeClr val="bg1"/>
                </a:solidFill>
                <a:latin typeface="Montserrat Light" panose="00000400000000000000" pitchFamily="50" charset="0"/>
              </a:rPr>
              <a:t>Parameters:</a:t>
            </a:r>
          </a:p>
          <a:p>
            <a:pPr marL="285750" indent="-285750">
              <a:buFont typeface="Arial" panose="020B0604020202020204" pitchFamily="34" charset="0"/>
              <a:buChar char="•"/>
            </a:pPr>
            <a:r>
              <a:rPr lang="en-AU" sz="1400" dirty="0">
                <a:solidFill>
                  <a:schemeClr val="bg1"/>
                </a:solidFill>
                <a:latin typeface="Montserrat Light" panose="00000400000000000000" pitchFamily="50" charset="0"/>
              </a:rPr>
              <a:t>Mass </a:t>
            </a:r>
          </a:p>
          <a:p>
            <a:pPr marL="285750" indent="-285750">
              <a:buFont typeface="Arial" panose="020B0604020202020204" pitchFamily="34" charset="0"/>
              <a:buChar char="•"/>
            </a:pPr>
            <a:r>
              <a:rPr lang="en-AU" altLang="ko-KR" sz="1400" dirty="0">
                <a:solidFill>
                  <a:schemeClr val="bg1"/>
                </a:solidFill>
                <a:latin typeface="Montserrat Light" panose="00000400000000000000" pitchFamily="50" charset="0"/>
              </a:rPr>
              <a:t>Radius </a:t>
            </a:r>
          </a:p>
          <a:p>
            <a:pPr marL="285750" indent="-285750">
              <a:buFont typeface="Arial" panose="020B0604020202020204" pitchFamily="34" charset="0"/>
              <a:buChar char="•"/>
            </a:pPr>
            <a:r>
              <a:rPr lang="en-AU" altLang="ko-KR" sz="1400" dirty="0">
                <a:solidFill>
                  <a:schemeClr val="bg1"/>
                </a:solidFill>
                <a:latin typeface="Montserrat Light" panose="00000400000000000000" pitchFamily="50" charset="0"/>
              </a:rPr>
              <a:t>Rotation rate </a:t>
            </a:r>
            <a:endParaRPr lang="ko-KR" altLang="en-US" sz="1400" dirty="0">
              <a:solidFill>
                <a:schemeClr val="bg1"/>
              </a:solidFill>
              <a:latin typeface="Montserrat Light" panose="00000400000000000000" pitchFamily="50" charset="0"/>
            </a:endParaRPr>
          </a:p>
        </p:txBody>
      </p:sp>
    </p:spTree>
    <p:extLst>
      <p:ext uri="{BB962C8B-B14F-4D97-AF65-F5344CB8AC3E}">
        <p14:creationId xmlns:p14="http://schemas.microsoft.com/office/powerpoint/2010/main" val="76562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그룹 41"/>
          <p:cNvGrpSpPr/>
          <p:nvPr/>
        </p:nvGrpSpPr>
        <p:grpSpPr>
          <a:xfrm>
            <a:off x="-30145" y="843557"/>
            <a:ext cx="9174145" cy="4299943"/>
            <a:chOff x="-30145" y="3717032"/>
            <a:chExt cx="9174145" cy="3771567"/>
          </a:xfrm>
        </p:grpSpPr>
        <p:sp>
          <p:nvSpPr>
            <p:cNvPr id="43" name="직사각형 42"/>
            <p:cNvSpPr/>
            <p:nvPr userDrawn="1"/>
          </p:nvSpPr>
          <p:spPr>
            <a:xfrm>
              <a:off x="0" y="3774142"/>
              <a:ext cx="9144000" cy="3714457"/>
            </a:xfrm>
            <a:prstGeom prst="rect">
              <a:avLst/>
            </a:prstGeom>
            <a:solidFill>
              <a:schemeClr val="tx1"/>
            </a:solidFill>
            <a:ln>
              <a:noFill/>
            </a:ln>
            <a:effectLst>
              <a:innerShdw blurRad="393700" dist="2413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4" name="직선 연결선 43"/>
            <p:cNvCxnSpPr/>
            <p:nvPr userDrawn="1"/>
          </p:nvCxnSpPr>
          <p:spPr>
            <a:xfrm>
              <a:off x="-30145" y="3717032"/>
              <a:ext cx="9174145" cy="0"/>
            </a:xfrm>
            <a:prstGeom prst="line">
              <a:avLst/>
            </a:prstGeom>
            <a:ln w="19050">
              <a:solidFill>
                <a:srgbClr val="36242D"/>
              </a:solidFill>
            </a:ln>
          </p:spPr>
          <p:style>
            <a:lnRef idx="1">
              <a:schemeClr val="accent1"/>
            </a:lnRef>
            <a:fillRef idx="0">
              <a:schemeClr val="accent1"/>
            </a:fillRef>
            <a:effectRef idx="0">
              <a:schemeClr val="accent1"/>
            </a:effectRef>
            <a:fontRef idx="minor">
              <a:schemeClr val="tx1"/>
            </a:fontRef>
          </p:style>
        </p:cxnSp>
      </p:grpSp>
      <p:sp>
        <p:nvSpPr>
          <p:cNvPr id="8" name="텍스트 개체 틀 3"/>
          <p:cNvSpPr txBox="1">
            <a:spLocks/>
          </p:cNvSpPr>
          <p:nvPr/>
        </p:nvSpPr>
        <p:spPr>
          <a:xfrm>
            <a:off x="245833" y="208603"/>
            <a:ext cx="7866065" cy="558939"/>
          </a:xfrm>
          <a:prstGeom prst="rect">
            <a:avLst/>
          </a:prstGeom>
        </p:spPr>
        <p:txBody>
          <a:bodyPr/>
          <a:lstStyle>
            <a:lvl1pPr marL="0" indent="0" algn="l" defTabSz="914400" rtl="0" eaLnBrk="1" latinLnBrk="1" hangingPunct="1">
              <a:spcBef>
                <a:spcPct val="20000"/>
              </a:spcBef>
              <a:buFont typeface="Arial" pitchFamily="34" charset="0"/>
              <a:buNone/>
              <a:defRPr sz="48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2400" dirty="0">
                <a:solidFill>
                  <a:schemeClr val="tx1"/>
                </a:solidFill>
                <a:latin typeface="Montserrat Medium" panose="00000600000000000000" pitchFamily="50" charset="0"/>
                <a:ea typeface="Tahoma" panose="020B0604030504040204" pitchFamily="34" charset="0"/>
                <a:cs typeface="Tahoma" panose="020B0604030504040204" pitchFamily="34" charset="0"/>
              </a:rPr>
              <a:t>Magnetic Moment Model </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6CF2B37-92CF-6C4B-A665-E1C72E407C61}"/>
                  </a:ext>
                </a:extLst>
              </p:cNvPr>
              <p:cNvSpPr/>
              <p:nvPr/>
            </p:nvSpPr>
            <p:spPr>
              <a:xfrm>
                <a:off x="870050" y="949102"/>
                <a:ext cx="3287503" cy="720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b="1" i="1">
                          <a:solidFill>
                            <a:schemeClr val="bg1"/>
                          </a:solidFill>
                          <a:latin typeface="Cambria Math" charset="0"/>
                          <a:ea typeface="Avenir Roman" charset="0"/>
                          <a:cs typeface="Avenir Roman" charset="0"/>
                          <a:sym typeface="Avenir Roman" charset="0"/>
                        </a:rPr>
                        <m:t>𝓜</m:t>
                      </m:r>
                      <m:r>
                        <a:rPr lang="en-AU" b="1" i="1">
                          <a:solidFill>
                            <a:schemeClr val="bg1"/>
                          </a:solidFill>
                          <a:latin typeface="Cambria Math" charset="0"/>
                        </a:rPr>
                        <m:t>=</m:t>
                      </m:r>
                      <m:r>
                        <a:rPr lang="en-AU" b="1" i="1">
                          <a:solidFill>
                            <a:schemeClr val="bg1"/>
                          </a:solidFill>
                          <a:latin typeface="Cambria Math" charset="0"/>
                        </a:rPr>
                        <m:t>𝟒</m:t>
                      </m:r>
                      <m:r>
                        <a:rPr lang="en-AU" b="1" i="1">
                          <a:solidFill>
                            <a:schemeClr val="bg1"/>
                          </a:solidFill>
                          <a:latin typeface="Cambria Math" charset="0"/>
                        </a:rPr>
                        <m:t>𝝅</m:t>
                      </m:r>
                      <m:sSup>
                        <m:sSupPr>
                          <m:ctrlPr>
                            <a:rPr lang="en-AU" b="1" i="1">
                              <a:solidFill>
                                <a:schemeClr val="bg1"/>
                              </a:solidFill>
                              <a:latin typeface="Cambria Math" panose="02040503050406030204" pitchFamily="18" charset="0"/>
                            </a:rPr>
                          </m:ctrlPr>
                        </m:sSupPr>
                        <m:e>
                          <m:sSub>
                            <m:sSubPr>
                              <m:ctrlPr>
                                <a:rPr lang="en-AU" b="1" i="1">
                                  <a:solidFill>
                                    <a:schemeClr val="bg1"/>
                                  </a:solidFill>
                                  <a:latin typeface="Cambria Math" panose="02040503050406030204" pitchFamily="18" charset="0"/>
                                </a:rPr>
                              </m:ctrlPr>
                            </m:sSubPr>
                            <m:e>
                              <m:r>
                                <a:rPr lang="en-AU" b="1" i="1">
                                  <a:solidFill>
                                    <a:schemeClr val="bg1"/>
                                  </a:solidFill>
                                  <a:latin typeface="Cambria Math" charset="0"/>
                                </a:rPr>
                                <m:t>𝒓</m:t>
                              </m:r>
                            </m:e>
                            <m:sub>
                              <m:r>
                                <a:rPr lang="en-AU" b="1" i="1">
                                  <a:solidFill>
                                    <a:schemeClr val="bg1"/>
                                  </a:solidFill>
                                  <a:latin typeface="Cambria Math" charset="0"/>
                                </a:rPr>
                                <m:t>𝟎</m:t>
                              </m:r>
                            </m:sub>
                          </m:sSub>
                        </m:e>
                        <m:sup>
                          <m:r>
                            <a:rPr lang="en-AU" b="1" i="1">
                              <a:solidFill>
                                <a:schemeClr val="bg1"/>
                              </a:solidFill>
                              <a:latin typeface="Cambria Math" charset="0"/>
                            </a:rPr>
                            <m:t>𝟑</m:t>
                          </m:r>
                        </m:sup>
                      </m:sSup>
                      <m:r>
                        <a:rPr lang="en-AU" b="1" i="1">
                          <a:solidFill>
                            <a:schemeClr val="bg1"/>
                          </a:solidFill>
                          <a:latin typeface="Cambria Math" charset="0"/>
                        </a:rPr>
                        <m:t>𝜸</m:t>
                      </m:r>
                      <m:sSup>
                        <m:sSupPr>
                          <m:ctrlPr>
                            <a:rPr lang="en-AU" b="1" i="1">
                              <a:solidFill>
                                <a:schemeClr val="bg1"/>
                              </a:solidFill>
                              <a:latin typeface="Cambria Math" panose="02040503050406030204" pitchFamily="18" charset="0"/>
                            </a:rPr>
                          </m:ctrlPr>
                        </m:sSupPr>
                        <m:e>
                          <m:d>
                            <m:dPr>
                              <m:ctrlPr>
                                <a:rPr lang="en-AU" b="1" i="1">
                                  <a:solidFill>
                                    <a:schemeClr val="bg1"/>
                                  </a:solidFill>
                                  <a:latin typeface="Cambria Math" panose="02040503050406030204" pitchFamily="18" charset="0"/>
                                </a:rPr>
                              </m:ctrlPr>
                            </m:dPr>
                            <m:e>
                              <m:f>
                                <m:fPr>
                                  <m:ctrlPr>
                                    <a:rPr lang="en-AU" b="1" i="1">
                                      <a:solidFill>
                                        <a:schemeClr val="bg1"/>
                                      </a:solidFill>
                                      <a:latin typeface="Cambria Math" panose="02040503050406030204" pitchFamily="18" charset="0"/>
                                    </a:rPr>
                                  </m:ctrlPr>
                                </m:fPr>
                                <m:num>
                                  <m:sSub>
                                    <m:sSubPr>
                                      <m:ctrlPr>
                                        <a:rPr lang="en-AU" b="1" i="1">
                                          <a:solidFill>
                                            <a:schemeClr val="bg1"/>
                                          </a:solidFill>
                                          <a:latin typeface="Cambria Math" panose="02040503050406030204" pitchFamily="18" charset="0"/>
                                        </a:rPr>
                                      </m:ctrlPr>
                                    </m:sSubPr>
                                    <m:e>
                                      <m:acc>
                                        <m:accPr>
                                          <m:chr m:val="̅"/>
                                          <m:ctrlPr>
                                            <a:rPr lang="en-AU" b="1" i="1">
                                              <a:solidFill>
                                                <a:schemeClr val="bg1"/>
                                              </a:solidFill>
                                              <a:latin typeface="Cambria Math" panose="02040503050406030204" pitchFamily="18" charset="0"/>
                                            </a:rPr>
                                          </m:ctrlPr>
                                        </m:accPr>
                                        <m:e>
                                          <m:r>
                                            <a:rPr lang="en-AU" b="1" i="1">
                                              <a:solidFill>
                                                <a:schemeClr val="bg1"/>
                                              </a:solidFill>
                                              <a:latin typeface="Cambria Math" charset="0"/>
                                            </a:rPr>
                                            <m:t>𝝆</m:t>
                                          </m:r>
                                        </m:e>
                                      </m:acc>
                                    </m:e>
                                    <m:sub>
                                      <m:r>
                                        <a:rPr lang="en-AU" b="1" i="1">
                                          <a:solidFill>
                                            <a:schemeClr val="bg1"/>
                                          </a:solidFill>
                                          <a:latin typeface="Cambria Math" charset="0"/>
                                        </a:rPr>
                                        <m:t>𝟎</m:t>
                                      </m:r>
                                    </m:sub>
                                  </m:sSub>
                                </m:num>
                                <m:den>
                                  <m:sSub>
                                    <m:sSubPr>
                                      <m:ctrlPr>
                                        <a:rPr lang="en-AU" b="1" i="1">
                                          <a:solidFill>
                                            <a:schemeClr val="bg1"/>
                                          </a:solidFill>
                                          <a:latin typeface="Cambria Math" panose="02040503050406030204" pitchFamily="18" charset="0"/>
                                        </a:rPr>
                                      </m:ctrlPr>
                                    </m:sSubPr>
                                    <m:e>
                                      <m:r>
                                        <a:rPr lang="en-AU" b="1" i="1">
                                          <a:solidFill>
                                            <a:schemeClr val="bg1"/>
                                          </a:solidFill>
                                          <a:latin typeface="Cambria Math" charset="0"/>
                                        </a:rPr>
                                        <m:t>𝝁</m:t>
                                      </m:r>
                                    </m:e>
                                    <m:sub>
                                      <m:r>
                                        <a:rPr lang="en-AU" b="1" i="1">
                                          <a:solidFill>
                                            <a:schemeClr val="bg1"/>
                                          </a:solidFill>
                                          <a:latin typeface="Cambria Math" charset="0"/>
                                        </a:rPr>
                                        <m:t>𝟎</m:t>
                                      </m:r>
                                    </m:sub>
                                  </m:sSub>
                                </m:den>
                              </m:f>
                            </m:e>
                          </m:d>
                        </m:e>
                        <m:sup>
                          <m:r>
                            <a:rPr lang="en-AU" b="1" i="1">
                              <a:solidFill>
                                <a:schemeClr val="bg1"/>
                              </a:solidFill>
                              <a:latin typeface="Cambria Math" charset="0"/>
                            </a:rPr>
                            <m:t>𝟏</m:t>
                          </m:r>
                          <m:r>
                            <a:rPr lang="en-AU" b="1" i="1">
                              <a:solidFill>
                                <a:schemeClr val="bg1"/>
                              </a:solidFill>
                              <a:latin typeface="Cambria Math" charset="0"/>
                            </a:rPr>
                            <m:t>/</m:t>
                          </m:r>
                          <m:r>
                            <a:rPr lang="en-AU" b="1" i="1">
                              <a:solidFill>
                                <a:schemeClr val="bg1"/>
                              </a:solidFill>
                              <a:latin typeface="Cambria Math" charset="0"/>
                            </a:rPr>
                            <m:t>𝟐</m:t>
                          </m:r>
                        </m:sup>
                      </m:sSup>
                      <m:sSup>
                        <m:sSupPr>
                          <m:ctrlPr>
                            <a:rPr lang="en-AU" b="1" i="1">
                              <a:solidFill>
                                <a:schemeClr val="bg1"/>
                              </a:solidFill>
                              <a:latin typeface="Cambria Math" panose="02040503050406030204" pitchFamily="18" charset="0"/>
                            </a:rPr>
                          </m:ctrlPr>
                        </m:sSupPr>
                        <m:e>
                          <m:d>
                            <m:dPr>
                              <m:ctrlPr>
                                <a:rPr lang="en-AU" b="1" i="1">
                                  <a:solidFill>
                                    <a:schemeClr val="bg1"/>
                                  </a:solidFill>
                                  <a:latin typeface="Cambria Math" panose="02040503050406030204" pitchFamily="18" charset="0"/>
                                </a:rPr>
                              </m:ctrlPr>
                            </m:dPr>
                            <m:e>
                              <m:r>
                                <a:rPr lang="en-AU" b="1" i="1">
                                  <a:solidFill>
                                    <a:schemeClr val="bg1"/>
                                  </a:solidFill>
                                  <a:latin typeface="Cambria Math" charset="0"/>
                                </a:rPr>
                                <m:t>𝑭𝑫</m:t>
                              </m:r>
                            </m:e>
                          </m:d>
                        </m:e>
                        <m:sup>
                          <m:r>
                            <a:rPr lang="en-AU" b="1" i="1">
                              <a:solidFill>
                                <a:schemeClr val="bg1"/>
                              </a:solidFill>
                              <a:latin typeface="Cambria Math" charset="0"/>
                            </a:rPr>
                            <m:t>𝟏</m:t>
                          </m:r>
                          <m:r>
                            <a:rPr lang="en-AU" b="1" i="1">
                              <a:solidFill>
                                <a:schemeClr val="bg1"/>
                              </a:solidFill>
                              <a:latin typeface="Cambria Math" charset="0"/>
                            </a:rPr>
                            <m:t>/</m:t>
                          </m:r>
                          <m:r>
                            <a:rPr lang="en-AU" b="1" i="1">
                              <a:solidFill>
                                <a:schemeClr val="bg1"/>
                              </a:solidFill>
                              <a:latin typeface="Cambria Math" charset="0"/>
                            </a:rPr>
                            <m:t>𝟑</m:t>
                          </m:r>
                        </m:sup>
                      </m:sSup>
                    </m:oMath>
                  </m:oMathPara>
                </a14:m>
                <a:endParaRPr lang="en-AU" dirty="0">
                  <a:solidFill>
                    <a:schemeClr val="bg1"/>
                  </a:solidFill>
                </a:endParaRPr>
              </a:p>
            </p:txBody>
          </p:sp>
        </mc:Choice>
        <mc:Fallback xmlns="">
          <p:sp>
            <p:nvSpPr>
              <p:cNvPr id="5" name="Rectangle 4">
                <a:extLst>
                  <a:ext uri="{FF2B5EF4-FFF2-40B4-BE49-F238E27FC236}">
                    <a16:creationId xmlns:a16="http://schemas.microsoft.com/office/drawing/2014/main" id="{16CF2B37-92CF-6C4B-A665-E1C72E407C61}"/>
                  </a:ext>
                </a:extLst>
              </p:cNvPr>
              <p:cNvSpPr>
                <a:spLocks noRot="1" noChangeAspect="1" noMove="1" noResize="1" noEditPoints="1" noAdjustHandles="1" noChangeArrowheads="1" noChangeShapeType="1" noTextEdit="1"/>
              </p:cNvSpPr>
              <p:nvPr/>
            </p:nvSpPr>
            <p:spPr>
              <a:xfrm>
                <a:off x="870050" y="949102"/>
                <a:ext cx="3287503" cy="720005"/>
              </a:xfrm>
              <a:prstGeom prst="rect">
                <a:avLst/>
              </a:prstGeom>
              <a:blipFill>
                <a:blip r:embed="rId3"/>
                <a:stretch>
                  <a:fillRect b="-1695"/>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3DCCBE9-FD84-1D49-A0AD-15268716E7CB}"/>
                  </a:ext>
                </a:extLst>
              </p:cNvPr>
              <p:cNvSpPr/>
              <p:nvPr/>
            </p:nvSpPr>
            <p:spPr>
              <a:xfrm>
                <a:off x="363020" y="1873460"/>
                <a:ext cx="4301562"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𝑟</m:t>
                          </m:r>
                        </m:e>
                        <m:sub>
                          <m:r>
                            <a:rPr lang="en-AU" i="1">
                              <a:solidFill>
                                <a:schemeClr val="bg1"/>
                              </a:solidFill>
                              <a:latin typeface="Cambria Math" charset="0"/>
                            </a:rPr>
                            <m:t>0</m:t>
                          </m:r>
                        </m:sub>
                      </m:sSub>
                      <m:r>
                        <a:rPr lang="en-AU" i="1">
                          <a:solidFill>
                            <a:schemeClr val="bg1"/>
                          </a:solidFill>
                          <a:latin typeface="Cambria Math" charset="0"/>
                        </a:rPr>
                        <m:t>=</m:t>
                      </m:r>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𝑝</m:t>
                          </m:r>
                        </m:sub>
                      </m:sSub>
                      <m:rad>
                        <m:radPr>
                          <m:degHide m:val="on"/>
                          <m:ctrlPr>
                            <a:rPr lang="en-AU" i="1">
                              <a:solidFill>
                                <a:schemeClr val="bg1"/>
                              </a:solidFill>
                              <a:latin typeface="Cambria Math" panose="02040503050406030204" pitchFamily="18" charset="0"/>
                            </a:rPr>
                          </m:ctrlPr>
                        </m:radPr>
                        <m:deg/>
                        <m:e>
                          <m:f>
                            <m:fPr>
                              <m:ctrlPr>
                                <a:rPr lang="en-AU" i="1">
                                  <a:solidFill>
                                    <a:schemeClr val="bg1"/>
                                  </a:solidFill>
                                  <a:latin typeface="Cambria Math" panose="02040503050406030204" pitchFamily="18" charset="0"/>
                                </a:rPr>
                              </m:ctrlPr>
                            </m:fPr>
                            <m:num>
                              <m:r>
                                <a:rPr lang="en-AU" i="1">
                                  <a:solidFill>
                                    <a:schemeClr val="bg1"/>
                                  </a:solidFill>
                                  <a:latin typeface="Cambria Math" charset="0"/>
                                </a:rPr>
                                <m:t>1</m:t>
                              </m:r>
                            </m:num>
                            <m:den>
                              <m:r>
                                <a:rPr lang="en-AU" i="1">
                                  <a:solidFill>
                                    <a:schemeClr val="bg1"/>
                                  </a:solidFill>
                                  <a:latin typeface="Cambria Math" charset="0"/>
                                </a:rPr>
                                <m:t>0.21</m:t>
                              </m:r>
                            </m:den>
                          </m:f>
                          <m:d>
                            <m:dPr>
                              <m:begChr m:val="["/>
                              <m:endChr m:val="]"/>
                              <m:ctrlPr>
                                <a:rPr lang="en-AU" i="1">
                                  <a:solidFill>
                                    <a:schemeClr val="bg1"/>
                                  </a:solidFill>
                                  <a:latin typeface="Cambria Math" panose="02040503050406030204" pitchFamily="18" charset="0"/>
                                </a:rPr>
                              </m:ctrlPr>
                            </m:dPr>
                            <m:e>
                              <m:r>
                                <a:rPr lang="en-AU" i="1">
                                  <a:solidFill>
                                    <a:schemeClr val="bg1"/>
                                  </a:solidFill>
                                  <a:latin typeface="Cambria Math" charset="0"/>
                                </a:rPr>
                                <m:t>1.07−</m:t>
                              </m:r>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𝑝</m:t>
                                          </m:r>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m:t>
                                          </m:r>
                                        </m:sub>
                                      </m:sSub>
                                    </m:den>
                                  </m:f>
                                </m:e>
                              </m:d>
                              <m:r>
                                <a:rPr lang="en-AU" i="1">
                                  <a:solidFill>
                                    <a:schemeClr val="bg1"/>
                                  </a:solidFill>
                                  <a:latin typeface="Cambria Math" charset="0"/>
                                </a:rPr>
                                <m:t>/</m:t>
                              </m:r>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𝑀</m:t>
                                              </m:r>
                                            </m:e>
                                            <m:sub>
                                              <m:r>
                                                <a:rPr lang="en-AU" i="1">
                                                  <a:solidFill>
                                                    <a:schemeClr val="bg1"/>
                                                  </a:solidFill>
                                                  <a:latin typeface="Cambria Math" charset="0"/>
                                                </a:rPr>
                                                <m:t>𝑝</m:t>
                                              </m:r>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𝑀</m:t>
                                              </m:r>
                                            </m:e>
                                            <m:sub>
                                              <m:r>
                                                <a:rPr lang="en-AU" i="1">
                                                  <a:solidFill>
                                                    <a:schemeClr val="bg1"/>
                                                  </a:solidFill>
                                                  <a:latin typeface="Cambria Math" charset="0"/>
                                                </a:rPr>
                                                <m:t>⊕</m:t>
                                              </m:r>
                                            </m:sub>
                                          </m:sSub>
                                        </m:den>
                                      </m:f>
                                    </m:e>
                                  </m:d>
                                </m:e>
                                <m:sup>
                                  <m:r>
                                    <a:rPr lang="en-AU" i="1">
                                      <a:solidFill>
                                        <a:schemeClr val="bg1"/>
                                      </a:solidFill>
                                      <a:latin typeface="Cambria Math" charset="0"/>
                                    </a:rPr>
                                    <m:t>0.27</m:t>
                                  </m:r>
                                </m:sup>
                              </m:sSup>
                            </m:e>
                          </m:d>
                        </m:e>
                      </m:rad>
                    </m:oMath>
                  </m:oMathPara>
                </a14:m>
                <a:endParaRPr lang="en-AU" dirty="0">
                  <a:solidFill>
                    <a:schemeClr val="bg1"/>
                  </a:solidFill>
                </a:endParaRPr>
              </a:p>
            </p:txBody>
          </p:sp>
        </mc:Choice>
        <mc:Fallback xmlns="">
          <p:sp>
            <p:nvSpPr>
              <p:cNvPr id="6" name="Rectangle 5">
                <a:extLst>
                  <a:ext uri="{FF2B5EF4-FFF2-40B4-BE49-F238E27FC236}">
                    <a16:creationId xmlns:a16="http://schemas.microsoft.com/office/drawing/2014/main" id="{33DCCBE9-FD84-1D49-A0AD-15268716E7CB}"/>
                  </a:ext>
                </a:extLst>
              </p:cNvPr>
              <p:cNvSpPr>
                <a:spLocks noRot="1" noChangeAspect="1" noMove="1" noResize="1" noEditPoints="1" noAdjustHandles="1" noChangeArrowheads="1" noChangeShapeType="1" noTextEdit="1"/>
              </p:cNvSpPr>
              <p:nvPr/>
            </p:nvSpPr>
            <p:spPr>
              <a:xfrm>
                <a:off x="363020" y="1873460"/>
                <a:ext cx="4301562" cy="910699"/>
              </a:xfrm>
              <a:prstGeom prst="rect">
                <a:avLst/>
              </a:prstGeom>
              <a:blipFill>
                <a:blip r:embed="rId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9BCD938-D842-1648-8C14-DB43873DDA79}"/>
                  </a:ext>
                </a:extLst>
              </p:cNvPr>
              <p:cNvSpPr/>
              <p:nvPr/>
            </p:nvSpPr>
            <p:spPr>
              <a:xfrm>
                <a:off x="634305" y="2941294"/>
                <a:ext cx="3544560" cy="8076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AU" i="1">
                              <a:solidFill>
                                <a:schemeClr val="bg1"/>
                              </a:solidFill>
                              <a:latin typeface="Cambria Math" panose="02040503050406030204" pitchFamily="18" charset="0"/>
                            </a:rPr>
                          </m:ctrlPr>
                        </m:fPr>
                        <m:num>
                          <m:r>
                            <a:rPr lang="en-AU" i="1">
                              <a:solidFill>
                                <a:schemeClr val="bg1"/>
                              </a:solidFill>
                              <a:latin typeface="Cambria Math" charset="0"/>
                            </a:rPr>
                            <m:t>𝐹</m:t>
                          </m:r>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𝐹</m:t>
                              </m:r>
                            </m:e>
                            <m:sub>
                              <m:r>
                                <a:rPr lang="en-AU" i="1">
                                  <a:solidFill>
                                    <a:schemeClr val="bg1"/>
                                  </a:solidFill>
                                  <a:latin typeface="Cambria Math" charset="0"/>
                                </a:rPr>
                                <m:t>⊕</m:t>
                              </m:r>
                            </m:sub>
                          </m:sSub>
                        </m:den>
                      </m:f>
                      <m:r>
                        <a:rPr lang="en-AU" i="1">
                          <a:solidFill>
                            <a:schemeClr val="bg1"/>
                          </a:solidFill>
                          <a:latin typeface="Cambria Math" charset="0"/>
                        </a:rPr>
                        <m:t>=</m:t>
                      </m:r>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𝑂</m:t>
                                          </m:r>
                                        </m:e>
                                        <m:sub>
                                          <m:r>
                                            <a:rPr lang="en-AU" i="1">
                                              <a:solidFill>
                                                <a:schemeClr val="bg1"/>
                                              </a:solidFill>
                                              <a:latin typeface="Cambria Math" charset="0"/>
                                            </a:rPr>
                                            <m:t>𝑙</m:t>
                                          </m:r>
                                        </m:sub>
                                      </m:sSub>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𝑂</m:t>
                                          </m:r>
                                        </m:e>
                                        <m:sub>
                                          <m:r>
                                            <a:rPr lang="en-AU" i="1">
                                              <a:solidFill>
                                                <a:schemeClr val="bg1"/>
                                              </a:solidFill>
                                              <a:latin typeface="Cambria Math" charset="0"/>
                                            </a:rPr>
                                            <m:t>𝑙</m:t>
                                          </m:r>
                                          <m:r>
                                            <a:rPr lang="en-AU" i="1">
                                              <a:solidFill>
                                                <a:schemeClr val="bg1"/>
                                              </a:solidFill>
                                              <a:latin typeface="Cambria Math" charset="0"/>
                                            </a:rPr>
                                            <m:t>⊕</m:t>
                                          </m:r>
                                        </m:sub>
                                      </m:sSub>
                                    </m:sub>
                                  </m:sSub>
                                </m:den>
                              </m:f>
                            </m:e>
                          </m:d>
                        </m:e>
                        <m:sup>
                          <m:r>
                            <a:rPr lang="en-AU" i="1">
                              <a:solidFill>
                                <a:schemeClr val="bg1"/>
                              </a:solidFill>
                              <a:latin typeface="Cambria Math" charset="0"/>
                            </a:rPr>
                            <m:t>2</m:t>
                          </m:r>
                        </m:sup>
                      </m:sSup>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r>
                                    <a:rPr lang="en-AU" i="1">
                                      <a:solidFill>
                                        <a:schemeClr val="bg1"/>
                                      </a:solidFill>
                                      <a:latin typeface="Cambria Math" charset="0"/>
                                    </a:rPr>
                                    <m:t>𝐷</m:t>
                                  </m:r>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𝐷</m:t>
                                      </m:r>
                                    </m:e>
                                    <m:sub>
                                      <m:r>
                                        <a:rPr lang="en-AU" i="1">
                                          <a:solidFill>
                                            <a:schemeClr val="bg1"/>
                                          </a:solidFill>
                                          <a:latin typeface="Cambria Math" charset="0"/>
                                        </a:rPr>
                                        <m:t>⊕</m:t>
                                      </m:r>
                                    </m:sub>
                                  </m:sSub>
                                </m:den>
                              </m:f>
                            </m:e>
                          </m:d>
                        </m:e>
                        <m:sup>
                          <m:r>
                            <a:rPr lang="en-AU" i="1">
                              <a:solidFill>
                                <a:schemeClr val="bg1"/>
                              </a:solidFill>
                              <a:latin typeface="Cambria Math" charset="0"/>
                            </a:rPr>
                            <m:t>2/3</m:t>
                          </m:r>
                        </m:sup>
                      </m:sSup>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r>
                                    <m:rPr>
                                      <m:sty m:val="p"/>
                                    </m:rPr>
                                    <a:rPr lang="en-AU">
                                      <a:solidFill>
                                        <a:schemeClr val="bg1"/>
                                      </a:solidFill>
                                      <a:latin typeface="Cambria Math" charset="0"/>
                                    </a:rPr>
                                    <m:t>Ω</m:t>
                                  </m:r>
                                </m:num>
                                <m:den>
                                  <m:sSub>
                                    <m:sSubPr>
                                      <m:ctrlPr>
                                        <a:rPr lang="en-AU" i="1">
                                          <a:solidFill>
                                            <a:schemeClr val="bg1"/>
                                          </a:solidFill>
                                          <a:latin typeface="Cambria Math" panose="02040503050406030204" pitchFamily="18" charset="0"/>
                                        </a:rPr>
                                      </m:ctrlPr>
                                    </m:sSubPr>
                                    <m:e>
                                      <m:r>
                                        <m:rPr>
                                          <m:sty m:val="p"/>
                                        </m:rPr>
                                        <a:rPr lang="en-AU">
                                          <a:solidFill>
                                            <a:schemeClr val="bg1"/>
                                          </a:solidFill>
                                          <a:latin typeface="Cambria Math" charset="0"/>
                                        </a:rPr>
                                        <m:t>Ω</m:t>
                                      </m:r>
                                    </m:e>
                                    <m:sub>
                                      <m:r>
                                        <a:rPr lang="en-AU" i="1">
                                          <a:solidFill>
                                            <a:schemeClr val="bg1"/>
                                          </a:solidFill>
                                          <a:latin typeface="Cambria Math" charset="0"/>
                                        </a:rPr>
                                        <m:t>⊕</m:t>
                                      </m:r>
                                    </m:sub>
                                  </m:sSub>
                                </m:den>
                              </m:f>
                            </m:e>
                          </m:d>
                        </m:e>
                        <m:sup>
                          <m:r>
                            <a:rPr lang="en-AU" i="1">
                              <a:solidFill>
                                <a:schemeClr val="bg1"/>
                              </a:solidFill>
                              <a:latin typeface="Cambria Math" charset="0"/>
                            </a:rPr>
                            <m:t>7/3</m:t>
                          </m:r>
                        </m:sup>
                      </m:sSup>
                    </m:oMath>
                  </m:oMathPara>
                </a14:m>
                <a:endParaRPr lang="en-AU" dirty="0">
                  <a:solidFill>
                    <a:schemeClr val="bg1"/>
                  </a:solidFill>
                </a:endParaRPr>
              </a:p>
            </p:txBody>
          </p:sp>
        </mc:Choice>
        <mc:Fallback xmlns="">
          <p:sp>
            <p:nvSpPr>
              <p:cNvPr id="7" name="Rectangle 6">
                <a:extLst>
                  <a:ext uri="{FF2B5EF4-FFF2-40B4-BE49-F238E27FC236}">
                    <a16:creationId xmlns:a16="http://schemas.microsoft.com/office/drawing/2014/main" id="{09BCD938-D842-1648-8C14-DB43873DDA79}"/>
                  </a:ext>
                </a:extLst>
              </p:cNvPr>
              <p:cNvSpPr>
                <a:spLocks noRot="1" noChangeAspect="1" noMove="1" noResize="1" noEditPoints="1" noAdjustHandles="1" noChangeArrowheads="1" noChangeShapeType="1" noTextEdit="1"/>
              </p:cNvSpPr>
              <p:nvPr/>
            </p:nvSpPr>
            <p:spPr>
              <a:xfrm>
                <a:off x="634305" y="2941294"/>
                <a:ext cx="3544560" cy="807657"/>
              </a:xfrm>
              <a:prstGeom prst="rect">
                <a:avLst/>
              </a:prstGeom>
              <a:blipFill>
                <a:blip r:embed="rId5"/>
                <a:stretch>
                  <a:fillRect/>
                </a:stretch>
              </a:blipFill>
            </p:spPr>
            <p:txBody>
              <a:bodyPr/>
              <a:lstStyle/>
              <a:p>
                <a:r>
                  <a:rPr lang="en-AU">
                    <a:noFill/>
                  </a:rPr>
                  <a:t> </a:t>
                </a:r>
              </a:p>
            </p:txBody>
          </p:sp>
        </mc:Fallback>
      </mc:AlternateContent>
      <p:sp>
        <p:nvSpPr>
          <p:cNvPr id="2" name="TextBox 1">
            <a:extLst>
              <a:ext uri="{FF2B5EF4-FFF2-40B4-BE49-F238E27FC236}">
                <a16:creationId xmlns:a16="http://schemas.microsoft.com/office/drawing/2014/main" id="{FDB8769C-8871-473B-B26D-F7D77619A455}"/>
              </a:ext>
            </a:extLst>
          </p:cNvPr>
          <p:cNvSpPr txBox="1"/>
          <p:nvPr/>
        </p:nvSpPr>
        <p:spPr>
          <a:xfrm>
            <a:off x="5497656" y="1166297"/>
            <a:ext cx="3832592" cy="369332"/>
          </a:xfrm>
          <a:prstGeom prst="rect">
            <a:avLst/>
          </a:prstGeom>
          <a:noFill/>
        </p:spPr>
        <p:txBody>
          <a:bodyPr wrap="square" rtlCol="0">
            <a:spAutoFit/>
          </a:bodyPr>
          <a:lstStyle/>
          <a:p>
            <a:r>
              <a:rPr lang="en-US" altLang="ko-KR" sz="1400" dirty="0">
                <a:solidFill>
                  <a:schemeClr val="bg1"/>
                </a:solidFill>
                <a:latin typeface="Montserrat Light" panose="00000400000000000000" pitchFamily="50" charset="0"/>
              </a:rPr>
              <a:t>Olson &amp; Christensen (2006)</a:t>
            </a:r>
            <a:r>
              <a:rPr lang="en-US" altLang="ko-KR" sz="1400" dirty="0">
                <a:latin typeface="Montserrat Light" panose="00000400000000000000" pitchFamily="50" charset="0"/>
              </a:rPr>
              <a:t>(</a:t>
            </a:r>
            <a:r>
              <a:rPr lang="en-US" altLang="ko-KR" dirty="0"/>
              <a:t>2006)</a:t>
            </a:r>
            <a:endParaRPr lang="en-AU" dirty="0"/>
          </a:p>
        </p:txBody>
      </p:sp>
      <p:sp>
        <p:nvSpPr>
          <p:cNvPr id="10" name="TextBox 9">
            <a:extLst>
              <a:ext uri="{FF2B5EF4-FFF2-40B4-BE49-F238E27FC236}">
                <a16:creationId xmlns:a16="http://schemas.microsoft.com/office/drawing/2014/main" id="{4B1E1B98-47B1-4FAF-806B-A01C51FC3510}"/>
              </a:ext>
            </a:extLst>
          </p:cNvPr>
          <p:cNvSpPr txBox="1"/>
          <p:nvPr/>
        </p:nvSpPr>
        <p:spPr>
          <a:xfrm>
            <a:off x="5497656" y="1986975"/>
            <a:ext cx="3832592" cy="584775"/>
          </a:xfrm>
          <a:prstGeom prst="rect">
            <a:avLst/>
          </a:prstGeom>
          <a:noFill/>
        </p:spPr>
        <p:txBody>
          <a:bodyPr wrap="square" rtlCol="0">
            <a:spAutoFit/>
          </a:bodyPr>
          <a:lstStyle/>
          <a:p>
            <a:r>
              <a:rPr lang="en-US" altLang="ko-KR" sz="1400" dirty="0">
                <a:solidFill>
                  <a:schemeClr val="bg1"/>
                </a:solidFill>
                <a:latin typeface="Montserrat Light" panose="00000400000000000000" pitchFamily="50" charset="0"/>
              </a:rPr>
              <a:t>Zeng et al. (2016)</a:t>
            </a:r>
            <a:br>
              <a:rPr lang="en-US" altLang="ko-KR" sz="1400" dirty="0">
                <a:solidFill>
                  <a:schemeClr val="bg1"/>
                </a:solidFill>
                <a:latin typeface="Montserrat Light" panose="00000400000000000000" pitchFamily="50" charset="0"/>
              </a:rPr>
            </a:br>
            <a:r>
              <a:rPr lang="en-US" altLang="ko-KR" sz="1400" dirty="0">
                <a:solidFill>
                  <a:schemeClr val="bg1"/>
                </a:solidFill>
                <a:latin typeface="Montserrat Light" panose="00000400000000000000" pitchFamily="50" charset="0"/>
              </a:rPr>
              <a:t>Zeng &amp; Jacobsen (2017)</a:t>
            </a:r>
            <a:r>
              <a:rPr lang="en-US" altLang="ko-KR" sz="1400" dirty="0">
                <a:latin typeface="Montserrat Light" panose="00000400000000000000" pitchFamily="50" charset="0"/>
              </a:rPr>
              <a:t>2006</a:t>
            </a:r>
            <a:r>
              <a:rPr lang="en-US" altLang="ko-KR" dirty="0"/>
              <a:t>)</a:t>
            </a:r>
            <a:endParaRPr lang="en-AU" dirty="0"/>
          </a:p>
        </p:txBody>
      </p:sp>
      <p:sp>
        <p:nvSpPr>
          <p:cNvPr id="11" name="TextBox 10">
            <a:extLst>
              <a:ext uri="{FF2B5EF4-FFF2-40B4-BE49-F238E27FC236}">
                <a16:creationId xmlns:a16="http://schemas.microsoft.com/office/drawing/2014/main" id="{C43A88BE-6CE8-4532-98C4-49F1E5737815}"/>
              </a:ext>
            </a:extLst>
          </p:cNvPr>
          <p:cNvSpPr txBox="1"/>
          <p:nvPr/>
        </p:nvSpPr>
        <p:spPr>
          <a:xfrm>
            <a:off x="5496480" y="3122135"/>
            <a:ext cx="3832592" cy="307777"/>
          </a:xfrm>
          <a:prstGeom prst="rect">
            <a:avLst/>
          </a:prstGeom>
          <a:noFill/>
        </p:spPr>
        <p:txBody>
          <a:bodyPr wrap="square" rtlCol="0">
            <a:spAutoFit/>
          </a:bodyPr>
          <a:lstStyle/>
          <a:p>
            <a:r>
              <a:rPr lang="fr-FR" altLang="ko-KR" sz="1400" dirty="0">
                <a:solidFill>
                  <a:schemeClr val="bg1"/>
                </a:solidFill>
                <a:latin typeface="Montserrat Light" panose="00000400000000000000" pitchFamily="50" charset="0"/>
              </a:rPr>
              <a:t>Lopez-Morales et al. (2011)</a:t>
            </a:r>
            <a:r>
              <a:rPr lang="en-US" altLang="ko-KR" sz="1400" dirty="0">
                <a:latin typeface="Montserrat Light" panose="00000400000000000000" pitchFamily="50" charset="0"/>
              </a:rPr>
              <a:t>)</a:t>
            </a:r>
            <a:endParaRPr lang="en-AU" sz="1400" dirty="0">
              <a:latin typeface="Montserrat Light" panose="00000400000000000000" pitchFamily="50" charset="0"/>
            </a:endParaRPr>
          </a:p>
        </p:txBody>
      </p:sp>
      <p:sp>
        <p:nvSpPr>
          <p:cNvPr id="13" name="Rectangle 12">
            <a:extLst>
              <a:ext uri="{FF2B5EF4-FFF2-40B4-BE49-F238E27FC236}">
                <a16:creationId xmlns:a16="http://schemas.microsoft.com/office/drawing/2014/main" id="{DEAC5412-7A44-4040-9E1D-B78733265989}"/>
              </a:ext>
            </a:extLst>
          </p:cNvPr>
          <p:cNvSpPr/>
          <p:nvPr/>
        </p:nvSpPr>
        <p:spPr>
          <a:xfrm>
            <a:off x="2555776" y="3901654"/>
            <a:ext cx="4320479" cy="338554"/>
          </a:xfrm>
          <a:prstGeom prst="rect">
            <a:avLst/>
          </a:prstGeom>
        </p:spPr>
        <p:txBody>
          <a:bodyPr wrap="square">
            <a:spAutoFit/>
          </a:bodyPr>
          <a:lstStyle/>
          <a:p>
            <a:endParaRPr lang="ko-KR" altLang="en-US" sz="1600" dirty="0">
              <a:solidFill>
                <a:schemeClr val="bg1"/>
              </a:solidFill>
              <a:latin typeface="Montserrat Light" panose="00000400000000000000" pitchFamily="50" charset="0"/>
            </a:endParaRPr>
          </a:p>
        </p:txBody>
      </p:sp>
      <p:sp>
        <p:nvSpPr>
          <p:cNvPr id="3" name="Rectangle 2">
            <a:extLst>
              <a:ext uri="{FF2B5EF4-FFF2-40B4-BE49-F238E27FC236}">
                <a16:creationId xmlns:a16="http://schemas.microsoft.com/office/drawing/2014/main" id="{940200E2-B7C9-4A15-ADCC-3E171FE72DEA}"/>
              </a:ext>
            </a:extLst>
          </p:cNvPr>
          <p:cNvSpPr/>
          <p:nvPr/>
        </p:nvSpPr>
        <p:spPr>
          <a:xfrm>
            <a:off x="752673" y="3980790"/>
            <a:ext cx="6120680" cy="984885"/>
          </a:xfrm>
          <a:prstGeom prst="rect">
            <a:avLst/>
          </a:prstGeom>
        </p:spPr>
        <p:txBody>
          <a:bodyPr wrap="square">
            <a:spAutoFit/>
          </a:bodyPr>
          <a:lstStyle/>
          <a:p>
            <a:r>
              <a:rPr lang="en-AU" sz="1600" b="1" dirty="0">
                <a:solidFill>
                  <a:schemeClr val="bg1"/>
                </a:solidFill>
                <a:latin typeface="Montserrat Light" panose="00000400000000000000" pitchFamily="50" charset="0"/>
              </a:rPr>
              <a:t>Parameters:</a:t>
            </a:r>
          </a:p>
          <a:p>
            <a:pPr marL="285750" indent="-285750">
              <a:buFont typeface="Arial" panose="020B0604020202020204" pitchFamily="34" charset="0"/>
              <a:buChar char="•"/>
            </a:pPr>
            <a:r>
              <a:rPr lang="en-AU" sz="1400" dirty="0">
                <a:solidFill>
                  <a:schemeClr val="bg1"/>
                </a:solidFill>
                <a:latin typeface="Montserrat Light" panose="00000400000000000000" pitchFamily="50" charset="0"/>
              </a:rPr>
              <a:t>Mass </a:t>
            </a:r>
            <a:r>
              <a:rPr lang="mr-IN" sz="1400" dirty="0">
                <a:solidFill>
                  <a:schemeClr val="bg1"/>
                </a:solidFill>
                <a:latin typeface="Montserrat Light" panose="00000400000000000000" pitchFamily="50" charset="0"/>
              </a:rPr>
              <a:t>–</a:t>
            </a:r>
            <a:r>
              <a:rPr lang="en-AU" sz="1400" dirty="0">
                <a:solidFill>
                  <a:schemeClr val="bg1"/>
                </a:solidFill>
                <a:latin typeface="Montserrat Light" panose="00000400000000000000" pitchFamily="50" charset="0"/>
              </a:rPr>
              <a:t> RV</a:t>
            </a:r>
          </a:p>
          <a:p>
            <a:pPr marL="285750" indent="-285750">
              <a:buFont typeface="Arial" panose="020B0604020202020204" pitchFamily="34" charset="0"/>
              <a:buChar char="•"/>
            </a:pPr>
            <a:r>
              <a:rPr lang="en-AU" altLang="ko-KR" sz="1400" dirty="0">
                <a:solidFill>
                  <a:schemeClr val="bg1"/>
                </a:solidFill>
                <a:latin typeface="Montserrat Light" panose="00000400000000000000" pitchFamily="50" charset="0"/>
              </a:rPr>
              <a:t>Radius </a:t>
            </a:r>
            <a:r>
              <a:rPr lang="mr-IN" altLang="ko-KR" sz="1400" dirty="0">
                <a:solidFill>
                  <a:schemeClr val="bg1"/>
                </a:solidFill>
                <a:latin typeface="Montserrat Light" panose="00000400000000000000" pitchFamily="50" charset="0"/>
              </a:rPr>
              <a:t>–</a:t>
            </a:r>
            <a:r>
              <a:rPr lang="en-AU" altLang="ko-KR" sz="1400" dirty="0">
                <a:solidFill>
                  <a:schemeClr val="bg1"/>
                </a:solidFill>
                <a:latin typeface="Montserrat Light" panose="00000400000000000000" pitchFamily="50" charset="0"/>
              </a:rPr>
              <a:t> transit</a:t>
            </a:r>
          </a:p>
          <a:p>
            <a:pPr marL="285750" indent="-285750">
              <a:buFont typeface="Arial" panose="020B0604020202020204" pitchFamily="34" charset="0"/>
              <a:buChar char="•"/>
            </a:pPr>
            <a:r>
              <a:rPr lang="en-AU" altLang="ko-KR" sz="1400" dirty="0">
                <a:solidFill>
                  <a:schemeClr val="bg1"/>
                </a:solidFill>
                <a:latin typeface="Montserrat Light" panose="00000400000000000000" pitchFamily="50" charset="0"/>
              </a:rPr>
              <a:t>Rotation rate </a:t>
            </a:r>
            <a:r>
              <a:rPr lang="mr-IN" altLang="ko-KR" sz="1400" dirty="0">
                <a:solidFill>
                  <a:schemeClr val="bg1"/>
                </a:solidFill>
                <a:latin typeface="Montserrat Light" panose="00000400000000000000" pitchFamily="50" charset="0"/>
              </a:rPr>
              <a:t>–</a:t>
            </a:r>
            <a:r>
              <a:rPr lang="en-AU" altLang="ko-KR" sz="1400" dirty="0">
                <a:solidFill>
                  <a:schemeClr val="bg1"/>
                </a:solidFill>
                <a:latin typeface="Montserrat Light" panose="00000400000000000000" pitchFamily="50" charset="0"/>
              </a:rPr>
              <a:t> tidally locked? non-tidally locked?</a:t>
            </a:r>
            <a:endParaRPr lang="ko-KR" altLang="en-US" sz="1400" dirty="0">
              <a:solidFill>
                <a:schemeClr val="bg1"/>
              </a:solidFill>
              <a:latin typeface="Montserrat Light" panose="00000400000000000000" pitchFamily="50" charset="0"/>
            </a:endParaRPr>
          </a:p>
        </p:txBody>
      </p:sp>
    </p:spTree>
    <p:extLst>
      <p:ext uri="{BB962C8B-B14F-4D97-AF65-F5344CB8AC3E}">
        <p14:creationId xmlns:p14="http://schemas.microsoft.com/office/powerpoint/2010/main" val="1419198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그룹 41"/>
          <p:cNvGrpSpPr/>
          <p:nvPr/>
        </p:nvGrpSpPr>
        <p:grpSpPr>
          <a:xfrm>
            <a:off x="-30145" y="843557"/>
            <a:ext cx="9174145" cy="4299943"/>
            <a:chOff x="-30145" y="3717032"/>
            <a:chExt cx="9174145" cy="3771567"/>
          </a:xfrm>
        </p:grpSpPr>
        <p:sp>
          <p:nvSpPr>
            <p:cNvPr id="43" name="직사각형 42"/>
            <p:cNvSpPr/>
            <p:nvPr userDrawn="1"/>
          </p:nvSpPr>
          <p:spPr>
            <a:xfrm>
              <a:off x="0" y="3774142"/>
              <a:ext cx="9144000" cy="3714457"/>
            </a:xfrm>
            <a:prstGeom prst="rect">
              <a:avLst/>
            </a:prstGeom>
            <a:solidFill>
              <a:schemeClr val="tx1"/>
            </a:solidFill>
            <a:ln>
              <a:noFill/>
            </a:ln>
            <a:effectLst>
              <a:innerShdw blurRad="393700" dist="2413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4" name="직선 연결선 43"/>
            <p:cNvCxnSpPr/>
            <p:nvPr userDrawn="1"/>
          </p:nvCxnSpPr>
          <p:spPr>
            <a:xfrm>
              <a:off x="-30145" y="3717032"/>
              <a:ext cx="9174145" cy="0"/>
            </a:xfrm>
            <a:prstGeom prst="line">
              <a:avLst/>
            </a:prstGeom>
            <a:ln w="19050">
              <a:solidFill>
                <a:srgbClr val="36242D"/>
              </a:solidFill>
            </a:ln>
          </p:spPr>
          <p:style>
            <a:lnRef idx="1">
              <a:schemeClr val="accent1"/>
            </a:lnRef>
            <a:fillRef idx="0">
              <a:schemeClr val="accent1"/>
            </a:fillRef>
            <a:effectRef idx="0">
              <a:schemeClr val="accent1"/>
            </a:effectRef>
            <a:fontRef idx="minor">
              <a:schemeClr val="tx1"/>
            </a:fontRef>
          </p:style>
        </p:cxnSp>
      </p:grpSp>
      <p:sp>
        <p:nvSpPr>
          <p:cNvPr id="8" name="텍스트 개체 틀 3"/>
          <p:cNvSpPr txBox="1">
            <a:spLocks/>
          </p:cNvSpPr>
          <p:nvPr/>
        </p:nvSpPr>
        <p:spPr>
          <a:xfrm>
            <a:off x="245833" y="208603"/>
            <a:ext cx="7866065" cy="558939"/>
          </a:xfrm>
          <a:prstGeom prst="rect">
            <a:avLst/>
          </a:prstGeom>
        </p:spPr>
        <p:txBody>
          <a:bodyPr/>
          <a:lstStyle>
            <a:lvl1pPr marL="0" indent="0" algn="l" defTabSz="914400" rtl="0" eaLnBrk="1" latinLnBrk="1" hangingPunct="1">
              <a:spcBef>
                <a:spcPct val="20000"/>
              </a:spcBef>
              <a:buFont typeface="Arial" pitchFamily="34" charset="0"/>
              <a:buNone/>
              <a:defRPr sz="48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2400" dirty="0">
                <a:solidFill>
                  <a:schemeClr val="tx1"/>
                </a:solidFill>
                <a:latin typeface="Montserrat Medium" panose="00000600000000000000" pitchFamily="50" charset="0"/>
                <a:ea typeface="Tahoma" panose="020B0604030504040204" pitchFamily="34" charset="0"/>
                <a:cs typeface="Tahoma" panose="020B0604030504040204" pitchFamily="34" charset="0"/>
              </a:rPr>
              <a:t>Magnetic Moment Model </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6CF2B37-92CF-6C4B-A665-E1C72E407C61}"/>
                  </a:ext>
                </a:extLst>
              </p:cNvPr>
              <p:cNvSpPr/>
              <p:nvPr/>
            </p:nvSpPr>
            <p:spPr>
              <a:xfrm>
                <a:off x="870050" y="949102"/>
                <a:ext cx="3287503" cy="720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b="1" i="1">
                          <a:solidFill>
                            <a:schemeClr val="bg1"/>
                          </a:solidFill>
                          <a:latin typeface="Cambria Math" charset="0"/>
                          <a:ea typeface="Avenir Roman" charset="0"/>
                          <a:cs typeface="Avenir Roman" charset="0"/>
                          <a:sym typeface="Avenir Roman" charset="0"/>
                        </a:rPr>
                        <m:t>𝓜</m:t>
                      </m:r>
                      <m:r>
                        <a:rPr lang="en-AU" b="1" i="1">
                          <a:solidFill>
                            <a:schemeClr val="bg1"/>
                          </a:solidFill>
                          <a:latin typeface="Cambria Math" charset="0"/>
                        </a:rPr>
                        <m:t>=</m:t>
                      </m:r>
                      <m:r>
                        <a:rPr lang="en-AU" b="1" i="1">
                          <a:solidFill>
                            <a:schemeClr val="bg1"/>
                          </a:solidFill>
                          <a:latin typeface="Cambria Math" charset="0"/>
                        </a:rPr>
                        <m:t>𝟒</m:t>
                      </m:r>
                      <m:r>
                        <a:rPr lang="en-AU" b="1" i="1">
                          <a:solidFill>
                            <a:schemeClr val="bg1"/>
                          </a:solidFill>
                          <a:latin typeface="Cambria Math" charset="0"/>
                        </a:rPr>
                        <m:t>𝝅</m:t>
                      </m:r>
                      <m:sSup>
                        <m:sSupPr>
                          <m:ctrlPr>
                            <a:rPr lang="en-AU" b="1" i="1">
                              <a:solidFill>
                                <a:schemeClr val="bg1"/>
                              </a:solidFill>
                              <a:latin typeface="Cambria Math" panose="02040503050406030204" pitchFamily="18" charset="0"/>
                            </a:rPr>
                          </m:ctrlPr>
                        </m:sSupPr>
                        <m:e>
                          <m:sSub>
                            <m:sSubPr>
                              <m:ctrlPr>
                                <a:rPr lang="en-AU" b="1" i="1">
                                  <a:solidFill>
                                    <a:schemeClr val="bg1"/>
                                  </a:solidFill>
                                  <a:latin typeface="Cambria Math" panose="02040503050406030204" pitchFamily="18" charset="0"/>
                                </a:rPr>
                              </m:ctrlPr>
                            </m:sSubPr>
                            <m:e>
                              <m:r>
                                <a:rPr lang="en-AU" b="1" i="1">
                                  <a:solidFill>
                                    <a:schemeClr val="bg1"/>
                                  </a:solidFill>
                                  <a:latin typeface="Cambria Math" charset="0"/>
                                </a:rPr>
                                <m:t>𝒓</m:t>
                              </m:r>
                            </m:e>
                            <m:sub>
                              <m:r>
                                <a:rPr lang="en-AU" b="1" i="1">
                                  <a:solidFill>
                                    <a:schemeClr val="bg1"/>
                                  </a:solidFill>
                                  <a:latin typeface="Cambria Math" charset="0"/>
                                </a:rPr>
                                <m:t>𝟎</m:t>
                              </m:r>
                            </m:sub>
                          </m:sSub>
                        </m:e>
                        <m:sup>
                          <m:r>
                            <a:rPr lang="en-AU" b="1" i="1">
                              <a:solidFill>
                                <a:schemeClr val="bg1"/>
                              </a:solidFill>
                              <a:latin typeface="Cambria Math" charset="0"/>
                            </a:rPr>
                            <m:t>𝟑</m:t>
                          </m:r>
                        </m:sup>
                      </m:sSup>
                      <m:r>
                        <a:rPr lang="en-AU" b="1" i="1">
                          <a:solidFill>
                            <a:schemeClr val="bg1"/>
                          </a:solidFill>
                          <a:latin typeface="Cambria Math" charset="0"/>
                        </a:rPr>
                        <m:t>𝜸</m:t>
                      </m:r>
                      <m:sSup>
                        <m:sSupPr>
                          <m:ctrlPr>
                            <a:rPr lang="en-AU" b="1" i="1">
                              <a:solidFill>
                                <a:schemeClr val="bg1"/>
                              </a:solidFill>
                              <a:latin typeface="Cambria Math" panose="02040503050406030204" pitchFamily="18" charset="0"/>
                            </a:rPr>
                          </m:ctrlPr>
                        </m:sSupPr>
                        <m:e>
                          <m:d>
                            <m:dPr>
                              <m:ctrlPr>
                                <a:rPr lang="en-AU" b="1" i="1">
                                  <a:solidFill>
                                    <a:schemeClr val="bg1"/>
                                  </a:solidFill>
                                  <a:latin typeface="Cambria Math" panose="02040503050406030204" pitchFamily="18" charset="0"/>
                                </a:rPr>
                              </m:ctrlPr>
                            </m:dPr>
                            <m:e>
                              <m:f>
                                <m:fPr>
                                  <m:ctrlPr>
                                    <a:rPr lang="en-AU" b="1" i="1">
                                      <a:solidFill>
                                        <a:schemeClr val="bg1"/>
                                      </a:solidFill>
                                      <a:latin typeface="Cambria Math" panose="02040503050406030204" pitchFamily="18" charset="0"/>
                                    </a:rPr>
                                  </m:ctrlPr>
                                </m:fPr>
                                <m:num>
                                  <m:sSub>
                                    <m:sSubPr>
                                      <m:ctrlPr>
                                        <a:rPr lang="en-AU" b="1" i="1">
                                          <a:solidFill>
                                            <a:schemeClr val="bg1"/>
                                          </a:solidFill>
                                          <a:latin typeface="Cambria Math" panose="02040503050406030204" pitchFamily="18" charset="0"/>
                                        </a:rPr>
                                      </m:ctrlPr>
                                    </m:sSubPr>
                                    <m:e>
                                      <m:acc>
                                        <m:accPr>
                                          <m:chr m:val="̅"/>
                                          <m:ctrlPr>
                                            <a:rPr lang="en-AU" b="1" i="1">
                                              <a:solidFill>
                                                <a:schemeClr val="bg1"/>
                                              </a:solidFill>
                                              <a:latin typeface="Cambria Math" panose="02040503050406030204" pitchFamily="18" charset="0"/>
                                            </a:rPr>
                                          </m:ctrlPr>
                                        </m:accPr>
                                        <m:e>
                                          <m:r>
                                            <a:rPr lang="en-AU" b="1" i="1">
                                              <a:solidFill>
                                                <a:schemeClr val="bg1"/>
                                              </a:solidFill>
                                              <a:latin typeface="Cambria Math" charset="0"/>
                                            </a:rPr>
                                            <m:t>𝝆</m:t>
                                          </m:r>
                                        </m:e>
                                      </m:acc>
                                    </m:e>
                                    <m:sub>
                                      <m:r>
                                        <a:rPr lang="en-AU" b="1" i="1">
                                          <a:solidFill>
                                            <a:schemeClr val="bg1"/>
                                          </a:solidFill>
                                          <a:latin typeface="Cambria Math" charset="0"/>
                                        </a:rPr>
                                        <m:t>𝟎</m:t>
                                      </m:r>
                                    </m:sub>
                                  </m:sSub>
                                </m:num>
                                <m:den>
                                  <m:sSub>
                                    <m:sSubPr>
                                      <m:ctrlPr>
                                        <a:rPr lang="en-AU" b="1" i="1">
                                          <a:solidFill>
                                            <a:schemeClr val="bg1"/>
                                          </a:solidFill>
                                          <a:latin typeface="Cambria Math" panose="02040503050406030204" pitchFamily="18" charset="0"/>
                                        </a:rPr>
                                      </m:ctrlPr>
                                    </m:sSubPr>
                                    <m:e>
                                      <m:r>
                                        <a:rPr lang="en-AU" b="1" i="1">
                                          <a:solidFill>
                                            <a:schemeClr val="bg1"/>
                                          </a:solidFill>
                                          <a:latin typeface="Cambria Math" charset="0"/>
                                        </a:rPr>
                                        <m:t>𝝁</m:t>
                                      </m:r>
                                    </m:e>
                                    <m:sub>
                                      <m:r>
                                        <a:rPr lang="en-AU" b="1" i="1">
                                          <a:solidFill>
                                            <a:schemeClr val="bg1"/>
                                          </a:solidFill>
                                          <a:latin typeface="Cambria Math" charset="0"/>
                                        </a:rPr>
                                        <m:t>𝟎</m:t>
                                      </m:r>
                                    </m:sub>
                                  </m:sSub>
                                </m:den>
                              </m:f>
                            </m:e>
                          </m:d>
                        </m:e>
                        <m:sup>
                          <m:r>
                            <a:rPr lang="en-AU" b="1" i="1">
                              <a:solidFill>
                                <a:schemeClr val="bg1"/>
                              </a:solidFill>
                              <a:latin typeface="Cambria Math" charset="0"/>
                            </a:rPr>
                            <m:t>𝟏</m:t>
                          </m:r>
                          <m:r>
                            <a:rPr lang="en-AU" b="1" i="1">
                              <a:solidFill>
                                <a:schemeClr val="bg1"/>
                              </a:solidFill>
                              <a:latin typeface="Cambria Math" charset="0"/>
                            </a:rPr>
                            <m:t>/</m:t>
                          </m:r>
                          <m:r>
                            <a:rPr lang="en-AU" b="1" i="1">
                              <a:solidFill>
                                <a:schemeClr val="bg1"/>
                              </a:solidFill>
                              <a:latin typeface="Cambria Math" charset="0"/>
                            </a:rPr>
                            <m:t>𝟐</m:t>
                          </m:r>
                        </m:sup>
                      </m:sSup>
                      <m:sSup>
                        <m:sSupPr>
                          <m:ctrlPr>
                            <a:rPr lang="en-AU" b="1" i="1">
                              <a:solidFill>
                                <a:schemeClr val="bg1"/>
                              </a:solidFill>
                              <a:latin typeface="Cambria Math" panose="02040503050406030204" pitchFamily="18" charset="0"/>
                            </a:rPr>
                          </m:ctrlPr>
                        </m:sSupPr>
                        <m:e>
                          <m:d>
                            <m:dPr>
                              <m:ctrlPr>
                                <a:rPr lang="en-AU" b="1" i="1">
                                  <a:solidFill>
                                    <a:schemeClr val="bg1"/>
                                  </a:solidFill>
                                  <a:latin typeface="Cambria Math" panose="02040503050406030204" pitchFamily="18" charset="0"/>
                                </a:rPr>
                              </m:ctrlPr>
                            </m:dPr>
                            <m:e>
                              <m:r>
                                <a:rPr lang="en-AU" b="1" i="1">
                                  <a:solidFill>
                                    <a:schemeClr val="bg1"/>
                                  </a:solidFill>
                                  <a:latin typeface="Cambria Math" charset="0"/>
                                </a:rPr>
                                <m:t>𝑭𝑫</m:t>
                              </m:r>
                            </m:e>
                          </m:d>
                        </m:e>
                        <m:sup>
                          <m:r>
                            <a:rPr lang="en-AU" b="1" i="1">
                              <a:solidFill>
                                <a:schemeClr val="bg1"/>
                              </a:solidFill>
                              <a:latin typeface="Cambria Math" charset="0"/>
                            </a:rPr>
                            <m:t>𝟏</m:t>
                          </m:r>
                          <m:r>
                            <a:rPr lang="en-AU" b="1" i="1">
                              <a:solidFill>
                                <a:schemeClr val="bg1"/>
                              </a:solidFill>
                              <a:latin typeface="Cambria Math" charset="0"/>
                            </a:rPr>
                            <m:t>/</m:t>
                          </m:r>
                          <m:r>
                            <a:rPr lang="en-AU" b="1" i="1">
                              <a:solidFill>
                                <a:schemeClr val="bg1"/>
                              </a:solidFill>
                              <a:latin typeface="Cambria Math" charset="0"/>
                            </a:rPr>
                            <m:t>𝟑</m:t>
                          </m:r>
                        </m:sup>
                      </m:sSup>
                    </m:oMath>
                  </m:oMathPara>
                </a14:m>
                <a:endParaRPr lang="en-AU" dirty="0">
                  <a:solidFill>
                    <a:schemeClr val="bg1"/>
                  </a:solidFill>
                </a:endParaRPr>
              </a:p>
            </p:txBody>
          </p:sp>
        </mc:Choice>
        <mc:Fallback xmlns="">
          <p:sp>
            <p:nvSpPr>
              <p:cNvPr id="5" name="Rectangle 4">
                <a:extLst>
                  <a:ext uri="{FF2B5EF4-FFF2-40B4-BE49-F238E27FC236}">
                    <a16:creationId xmlns:a16="http://schemas.microsoft.com/office/drawing/2014/main" id="{16CF2B37-92CF-6C4B-A665-E1C72E407C61}"/>
                  </a:ext>
                </a:extLst>
              </p:cNvPr>
              <p:cNvSpPr>
                <a:spLocks noRot="1" noChangeAspect="1" noMove="1" noResize="1" noEditPoints="1" noAdjustHandles="1" noChangeArrowheads="1" noChangeShapeType="1" noTextEdit="1"/>
              </p:cNvSpPr>
              <p:nvPr/>
            </p:nvSpPr>
            <p:spPr>
              <a:xfrm>
                <a:off x="870050" y="949102"/>
                <a:ext cx="3287503" cy="720005"/>
              </a:xfrm>
              <a:prstGeom prst="rect">
                <a:avLst/>
              </a:prstGeom>
              <a:blipFill>
                <a:blip r:embed="rId3"/>
                <a:stretch>
                  <a:fillRect b="-1695"/>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3DCCBE9-FD84-1D49-A0AD-15268716E7CB}"/>
                  </a:ext>
                </a:extLst>
              </p:cNvPr>
              <p:cNvSpPr/>
              <p:nvPr/>
            </p:nvSpPr>
            <p:spPr>
              <a:xfrm>
                <a:off x="363020" y="1873460"/>
                <a:ext cx="4301562"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𝑟</m:t>
                          </m:r>
                        </m:e>
                        <m:sub>
                          <m:r>
                            <a:rPr lang="en-AU" i="1">
                              <a:solidFill>
                                <a:schemeClr val="bg1"/>
                              </a:solidFill>
                              <a:latin typeface="Cambria Math" charset="0"/>
                            </a:rPr>
                            <m:t>0</m:t>
                          </m:r>
                        </m:sub>
                      </m:sSub>
                      <m:r>
                        <a:rPr lang="en-AU" i="1">
                          <a:solidFill>
                            <a:schemeClr val="bg1"/>
                          </a:solidFill>
                          <a:latin typeface="Cambria Math" charset="0"/>
                        </a:rPr>
                        <m:t>=</m:t>
                      </m:r>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𝑝</m:t>
                          </m:r>
                        </m:sub>
                      </m:sSub>
                      <m:rad>
                        <m:radPr>
                          <m:degHide m:val="on"/>
                          <m:ctrlPr>
                            <a:rPr lang="en-AU" i="1">
                              <a:solidFill>
                                <a:schemeClr val="bg1"/>
                              </a:solidFill>
                              <a:latin typeface="Cambria Math" panose="02040503050406030204" pitchFamily="18" charset="0"/>
                            </a:rPr>
                          </m:ctrlPr>
                        </m:radPr>
                        <m:deg/>
                        <m:e>
                          <m:f>
                            <m:fPr>
                              <m:ctrlPr>
                                <a:rPr lang="en-AU" i="1">
                                  <a:solidFill>
                                    <a:schemeClr val="bg1"/>
                                  </a:solidFill>
                                  <a:latin typeface="Cambria Math" panose="02040503050406030204" pitchFamily="18" charset="0"/>
                                </a:rPr>
                              </m:ctrlPr>
                            </m:fPr>
                            <m:num>
                              <m:r>
                                <a:rPr lang="en-AU" i="1">
                                  <a:solidFill>
                                    <a:schemeClr val="bg1"/>
                                  </a:solidFill>
                                  <a:latin typeface="Cambria Math" charset="0"/>
                                </a:rPr>
                                <m:t>1</m:t>
                              </m:r>
                            </m:num>
                            <m:den>
                              <m:r>
                                <a:rPr lang="en-AU" i="1">
                                  <a:solidFill>
                                    <a:schemeClr val="bg1"/>
                                  </a:solidFill>
                                  <a:latin typeface="Cambria Math" charset="0"/>
                                </a:rPr>
                                <m:t>0.21</m:t>
                              </m:r>
                            </m:den>
                          </m:f>
                          <m:d>
                            <m:dPr>
                              <m:begChr m:val="["/>
                              <m:endChr m:val="]"/>
                              <m:ctrlPr>
                                <a:rPr lang="en-AU" i="1">
                                  <a:solidFill>
                                    <a:schemeClr val="bg1"/>
                                  </a:solidFill>
                                  <a:latin typeface="Cambria Math" panose="02040503050406030204" pitchFamily="18" charset="0"/>
                                </a:rPr>
                              </m:ctrlPr>
                            </m:dPr>
                            <m:e>
                              <m:r>
                                <a:rPr lang="en-AU" i="1">
                                  <a:solidFill>
                                    <a:schemeClr val="bg1"/>
                                  </a:solidFill>
                                  <a:latin typeface="Cambria Math" charset="0"/>
                                </a:rPr>
                                <m:t>1.07−</m:t>
                              </m:r>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𝑝</m:t>
                                          </m:r>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m:t>
                                          </m:r>
                                        </m:sub>
                                      </m:sSub>
                                    </m:den>
                                  </m:f>
                                </m:e>
                              </m:d>
                              <m:r>
                                <a:rPr lang="en-AU" i="1">
                                  <a:solidFill>
                                    <a:schemeClr val="bg1"/>
                                  </a:solidFill>
                                  <a:latin typeface="Cambria Math" charset="0"/>
                                </a:rPr>
                                <m:t>/</m:t>
                              </m:r>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𝑀</m:t>
                                              </m:r>
                                            </m:e>
                                            <m:sub>
                                              <m:r>
                                                <a:rPr lang="en-AU" i="1">
                                                  <a:solidFill>
                                                    <a:schemeClr val="bg1"/>
                                                  </a:solidFill>
                                                  <a:latin typeface="Cambria Math" charset="0"/>
                                                </a:rPr>
                                                <m:t>𝑝</m:t>
                                              </m:r>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𝑀</m:t>
                                              </m:r>
                                            </m:e>
                                            <m:sub>
                                              <m:r>
                                                <a:rPr lang="en-AU" i="1">
                                                  <a:solidFill>
                                                    <a:schemeClr val="bg1"/>
                                                  </a:solidFill>
                                                  <a:latin typeface="Cambria Math" charset="0"/>
                                                </a:rPr>
                                                <m:t>⊕</m:t>
                                              </m:r>
                                            </m:sub>
                                          </m:sSub>
                                        </m:den>
                                      </m:f>
                                    </m:e>
                                  </m:d>
                                </m:e>
                                <m:sup>
                                  <m:r>
                                    <a:rPr lang="en-AU" i="1">
                                      <a:solidFill>
                                        <a:schemeClr val="bg1"/>
                                      </a:solidFill>
                                      <a:latin typeface="Cambria Math" charset="0"/>
                                    </a:rPr>
                                    <m:t>0.27</m:t>
                                  </m:r>
                                </m:sup>
                              </m:sSup>
                            </m:e>
                          </m:d>
                        </m:e>
                      </m:rad>
                    </m:oMath>
                  </m:oMathPara>
                </a14:m>
                <a:endParaRPr lang="en-AU" dirty="0">
                  <a:solidFill>
                    <a:schemeClr val="bg1"/>
                  </a:solidFill>
                </a:endParaRPr>
              </a:p>
            </p:txBody>
          </p:sp>
        </mc:Choice>
        <mc:Fallback xmlns="">
          <p:sp>
            <p:nvSpPr>
              <p:cNvPr id="6" name="Rectangle 5">
                <a:extLst>
                  <a:ext uri="{FF2B5EF4-FFF2-40B4-BE49-F238E27FC236}">
                    <a16:creationId xmlns:a16="http://schemas.microsoft.com/office/drawing/2014/main" id="{33DCCBE9-FD84-1D49-A0AD-15268716E7CB}"/>
                  </a:ext>
                </a:extLst>
              </p:cNvPr>
              <p:cNvSpPr>
                <a:spLocks noRot="1" noChangeAspect="1" noMove="1" noResize="1" noEditPoints="1" noAdjustHandles="1" noChangeArrowheads="1" noChangeShapeType="1" noTextEdit="1"/>
              </p:cNvSpPr>
              <p:nvPr/>
            </p:nvSpPr>
            <p:spPr>
              <a:xfrm>
                <a:off x="363020" y="1873460"/>
                <a:ext cx="4301562" cy="910699"/>
              </a:xfrm>
              <a:prstGeom prst="rect">
                <a:avLst/>
              </a:prstGeom>
              <a:blipFill>
                <a:blip r:embed="rId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9BCD938-D842-1648-8C14-DB43873DDA79}"/>
                  </a:ext>
                </a:extLst>
              </p:cNvPr>
              <p:cNvSpPr/>
              <p:nvPr/>
            </p:nvSpPr>
            <p:spPr>
              <a:xfrm>
                <a:off x="634305" y="2941294"/>
                <a:ext cx="3544560" cy="8076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AU" i="1">
                              <a:solidFill>
                                <a:schemeClr val="bg1"/>
                              </a:solidFill>
                              <a:latin typeface="Cambria Math" panose="02040503050406030204" pitchFamily="18" charset="0"/>
                            </a:rPr>
                          </m:ctrlPr>
                        </m:fPr>
                        <m:num>
                          <m:r>
                            <a:rPr lang="en-AU" i="1">
                              <a:solidFill>
                                <a:schemeClr val="bg1"/>
                              </a:solidFill>
                              <a:latin typeface="Cambria Math" charset="0"/>
                            </a:rPr>
                            <m:t>𝐹</m:t>
                          </m:r>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𝐹</m:t>
                              </m:r>
                            </m:e>
                            <m:sub>
                              <m:r>
                                <a:rPr lang="en-AU" i="1">
                                  <a:solidFill>
                                    <a:schemeClr val="bg1"/>
                                  </a:solidFill>
                                  <a:latin typeface="Cambria Math" charset="0"/>
                                </a:rPr>
                                <m:t>⊕</m:t>
                              </m:r>
                            </m:sub>
                          </m:sSub>
                        </m:den>
                      </m:f>
                      <m:r>
                        <a:rPr lang="en-AU" i="1">
                          <a:solidFill>
                            <a:schemeClr val="bg1"/>
                          </a:solidFill>
                          <a:latin typeface="Cambria Math" charset="0"/>
                        </a:rPr>
                        <m:t>=</m:t>
                      </m:r>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𝑂</m:t>
                                          </m:r>
                                        </m:e>
                                        <m:sub>
                                          <m:r>
                                            <a:rPr lang="en-AU" i="1">
                                              <a:solidFill>
                                                <a:schemeClr val="bg1"/>
                                              </a:solidFill>
                                              <a:latin typeface="Cambria Math" charset="0"/>
                                            </a:rPr>
                                            <m:t>𝑙</m:t>
                                          </m:r>
                                        </m:sub>
                                      </m:sSub>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𝑂</m:t>
                                          </m:r>
                                        </m:e>
                                        <m:sub>
                                          <m:r>
                                            <a:rPr lang="en-AU" i="1">
                                              <a:solidFill>
                                                <a:schemeClr val="bg1"/>
                                              </a:solidFill>
                                              <a:latin typeface="Cambria Math" charset="0"/>
                                            </a:rPr>
                                            <m:t>𝑙</m:t>
                                          </m:r>
                                          <m:r>
                                            <a:rPr lang="en-AU" i="1">
                                              <a:solidFill>
                                                <a:schemeClr val="bg1"/>
                                              </a:solidFill>
                                              <a:latin typeface="Cambria Math" charset="0"/>
                                            </a:rPr>
                                            <m:t>⊕</m:t>
                                          </m:r>
                                        </m:sub>
                                      </m:sSub>
                                    </m:sub>
                                  </m:sSub>
                                </m:den>
                              </m:f>
                            </m:e>
                          </m:d>
                        </m:e>
                        <m:sup>
                          <m:r>
                            <a:rPr lang="en-AU" i="1">
                              <a:solidFill>
                                <a:schemeClr val="bg1"/>
                              </a:solidFill>
                              <a:latin typeface="Cambria Math" charset="0"/>
                            </a:rPr>
                            <m:t>2</m:t>
                          </m:r>
                        </m:sup>
                      </m:sSup>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r>
                                    <a:rPr lang="en-AU" i="1">
                                      <a:solidFill>
                                        <a:schemeClr val="bg1"/>
                                      </a:solidFill>
                                      <a:latin typeface="Cambria Math" charset="0"/>
                                    </a:rPr>
                                    <m:t>𝐷</m:t>
                                  </m:r>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𝐷</m:t>
                                      </m:r>
                                    </m:e>
                                    <m:sub>
                                      <m:r>
                                        <a:rPr lang="en-AU" i="1">
                                          <a:solidFill>
                                            <a:schemeClr val="bg1"/>
                                          </a:solidFill>
                                          <a:latin typeface="Cambria Math" charset="0"/>
                                        </a:rPr>
                                        <m:t>⊕</m:t>
                                      </m:r>
                                    </m:sub>
                                  </m:sSub>
                                </m:den>
                              </m:f>
                            </m:e>
                          </m:d>
                        </m:e>
                        <m:sup>
                          <m:r>
                            <a:rPr lang="en-AU" i="1">
                              <a:solidFill>
                                <a:schemeClr val="bg1"/>
                              </a:solidFill>
                              <a:latin typeface="Cambria Math" charset="0"/>
                            </a:rPr>
                            <m:t>2/3</m:t>
                          </m:r>
                        </m:sup>
                      </m:sSup>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r>
                                    <m:rPr>
                                      <m:sty m:val="p"/>
                                    </m:rPr>
                                    <a:rPr lang="en-AU">
                                      <a:solidFill>
                                        <a:schemeClr val="bg1"/>
                                      </a:solidFill>
                                      <a:latin typeface="Cambria Math" charset="0"/>
                                    </a:rPr>
                                    <m:t>Ω</m:t>
                                  </m:r>
                                </m:num>
                                <m:den>
                                  <m:sSub>
                                    <m:sSubPr>
                                      <m:ctrlPr>
                                        <a:rPr lang="en-AU" i="1">
                                          <a:solidFill>
                                            <a:schemeClr val="bg1"/>
                                          </a:solidFill>
                                          <a:latin typeface="Cambria Math" panose="02040503050406030204" pitchFamily="18" charset="0"/>
                                        </a:rPr>
                                      </m:ctrlPr>
                                    </m:sSubPr>
                                    <m:e>
                                      <m:r>
                                        <m:rPr>
                                          <m:sty m:val="p"/>
                                        </m:rPr>
                                        <a:rPr lang="en-AU">
                                          <a:solidFill>
                                            <a:schemeClr val="bg1"/>
                                          </a:solidFill>
                                          <a:latin typeface="Cambria Math" charset="0"/>
                                        </a:rPr>
                                        <m:t>Ω</m:t>
                                      </m:r>
                                    </m:e>
                                    <m:sub>
                                      <m:r>
                                        <a:rPr lang="en-AU" i="1">
                                          <a:solidFill>
                                            <a:schemeClr val="bg1"/>
                                          </a:solidFill>
                                          <a:latin typeface="Cambria Math" charset="0"/>
                                        </a:rPr>
                                        <m:t>⊕</m:t>
                                      </m:r>
                                    </m:sub>
                                  </m:sSub>
                                </m:den>
                              </m:f>
                            </m:e>
                          </m:d>
                        </m:e>
                        <m:sup>
                          <m:r>
                            <a:rPr lang="en-AU" i="1">
                              <a:solidFill>
                                <a:schemeClr val="bg1"/>
                              </a:solidFill>
                              <a:latin typeface="Cambria Math" charset="0"/>
                            </a:rPr>
                            <m:t>7/3</m:t>
                          </m:r>
                        </m:sup>
                      </m:sSup>
                    </m:oMath>
                  </m:oMathPara>
                </a14:m>
                <a:endParaRPr lang="en-AU" dirty="0">
                  <a:solidFill>
                    <a:schemeClr val="bg1"/>
                  </a:solidFill>
                </a:endParaRPr>
              </a:p>
            </p:txBody>
          </p:sp>
        </mc:Choice>
        <mc:Fallback xmlns="">
          <p:sp>
            <p:nvSpPr>
              <p:cNvPr id="7" name="Rectangle 6">
                <a:extLst>
                  <a:ext uri="{FF2B5EF4-FFF2-40B4-BE49-F238E27FC236}">
                    <a16:creationId xmlns:a16="http://schemas.microsoft.com/office/drawing/2014/main" id="{09BCD938-D842-1648-8C14-DB43873DDA79}"/>
                  </a:ext>
                </a:extLst>
              </p:cNvPr>
              <p:cNvSpPr>
                <a:spLocks noRot="1" noChangeAspect="1" noMove="1" noResize="1" noEditPoints="1" noAdjustHandles="1" noChangeArrowheads="1" noChangeShapeType="1" noTextEdit="1"/>
              </p:cNvSpPr>
              <p:nvPr/>
            </p:nvSpPr>
            <p:spPr>
              <a:xfrm>
                <a:off x="634305" y="2941294"/>
                <a:ext cx="3544560" cy="807657"/>
              </a:xfrm>
              <a:prstGeom prst="rect">
                <a:avLst/>
              </a:prstGeom>
              <a:blipFill>
                <a:blip r:embed="rId5"/>
                <a:stretch>
                  <a:fillRect/>
                </a:stretch>
              </a:blipFill>
            </p:spPr>
            <p:txBody>
              <a:bodyPr/>
              <a:lstStyle/>
              <a:p>
                <a:r>
                  <a:rPr lang="en-AU">
                    <a:noFill/>
                  </a:rPr>
                  <a:t> </a:t>
                </a:r>
              </a:p>
            </p:txBody>
          </p:sp>
        </mc:Fallback>
      </mc:AlternateContent>
      <p:sp>
        <p:nvSpPr>
          <p:cNvPr id="2" name="TextBox 1">
            <a:extLst>
              <a:ext uri="{FF2B5EF4-FFF2-40B4-BE49-F238E27FC236}">
                <a16:creationId xmlns:a16="http://schemas.microsoft.com/office/drawing/2014/main" id="{FDB8769C-8871-473B-B26D-F7D77619A455}"/>
              </a:ext>
            </a:extLst>
          </p:cNvPr>
          <p:cNvSpPr txBox="1"/>
          <p:nvPr/>
        </p:nvSpPr>
        <p:spPr>
          <a:xfrm>
            <a:off x="5497656" y="1166297"/>
            <a:ext cx="3832592" cy="369332"/>
          </a:xfrm>
          <a:prstGeom prst="rect">
            <a:avLst/>
          </a:prstGeom>
          <a:noFill/>
        </p:spPr>
        <p:txBody>
          <a:bodyPr wrap="square" rtlCol="0">
            <a:spAutoFit/>
          </a:bodyPr>
          <a:lstStyle/>
          <a:p>
            <a:r>
              <a:rPr lang="en-US" altLang="ko-KR" sz="1400" dirty="0">
                <a:solidFill>
                  <a:schemeClr val="bg1"/>
                </a:solidFill>
                <a:latin typeface="Montserrat Light" panose="00000400000000000000" pitchFamily="50" charset="0"/>
              </a:rPr>
              <a:t>Olson &amp; Christensen (2006)</a:t>
            </a:r>
            <a:r>
              <a:rPr lang="en-US" altLang="ko-KR" sz="1400" dirty="0">
                <a:latin typeface="Montserrat Light" panose="00000400000000000000" pitchFamily="50" charset="0"/>
              </a:rPr>
              <a:t>(</a:t>
            </a:r>
            <a:r>
              <a:rPr lang="en-US" altLang="ko-KR" dirty="0"/>
              <a:t>2006)</a:t>
            </a:r>
            <a:endParaRPr lang="en-AU" dirty="0"/>
          </a:p>
        </p:txBody>
      </p:sp>
      <p:sp>
        <p:nvSpPr>
          <p:cNvPr id="10" name="TextBox 9">
            <a:extLst>
              <a:ext uri="{FF2B5EF4-FFF2-40B4-BE49-F238E27FC236}">
                <a16:creationId xmlns:a16="http://schemas.microsoft.com/office/drawing/2014/main" id="{4B1E1B98-47B1-4FAF-806B-A01C51FC3510}"/>
              </a:ext>
            </a:extLst>
          </p:cNvPr>
          <p:cNvSpPr txBox="1"/>
          <p:nvPr/>
        </p:nvSpPr>
        <p:spPr>
          <a:xfrm>
            <a:off x="5497656" y="1986975"/>
            <a:ext cx="3832592" cy="584775"/>
          </a:xfrm>
          <a:prstGeom prst="rect">
            <a:avLst/>
          </a:prstGeom>
          <a:noFill/>
        </p:spPr>
        <p:txBody>
          <a:bodyPr wrap="square" rtlCol="0">
            <a:spAutoFit/>
          </a:bodyPr>
          <a:lstStyle/>
          <a:p>
            <a:r>
              <a:rPr lang="en-US" altLang="ko-KR" sz="1400" dirty="0">
                <a:solidFill>
                  <a:schemeClr val="bg1"/>
                </a:solidFill>
                <a:latin typeface="Montserrat Light" panose="00000400000000000000" pitchFamily="50" charset="0"/>
              </a:rPr>
              <a:t>Zeng et al. (2016)</a:t>
            </a:r>
            <a:br>
              <a:rPr lang="en-US" altLang="ko-KR" sz="1400" dirty="0">
                <a:solidFill>
                  <a:schemeClr val="bg1"/>
                </a:solidFill>
                <a:latin typeface="Montserrat Light" panose="00000400000000000000" pitchFamily="50" charset="0"/>
              </a:rPr>
            </a:br>
            <a:r>
              <a:rPr lang="en-US" altLang="ko-KR" sz="1400" dirty="0">
                <a:solidFill>
                  <a:schemeClr val="bg1"/>
                </a:solidFill>
                <a:latin typeface="Montserrat Light" panose="00000400000000000000" pitchFamily="50" charset="0"/>
              </a:rPr>
              <a:t>Zeng &amp; Jacobsen (2017)</a:t>
            </a:r>
            <a:r>
              <a:rPr lang="en-US" altLang="ko-KR" sz="1400" dirty="0">
                <a:latin typeface="Montserrat Light" panose="00000400000000000000" pitchFamily="50" charset="0"/>
              </a:rPr>
              <a:t>2006</a:t>
            </a:r>
            <a:r>
              <a:rPr lang="en-US" altLang="ko-KR" dirty="0"/>
              <a:t>)</a:t>
            </a:r>
            <a:endParaRPr lang="en-AU" dirty="0"/>
          </a:p>
        </p:txBody>
      </p:sp>
      <p:sp>
        <p:nvSpPr>
          <p:cNvPr id="11" name="TextBox 10">
            <a:extLst>
              <a:ext uri="{FF2B5EF4-FFF2-40B4-BE49-F238E27FC236}">
                <a16:creationId xmlns:a16="http://schemas.microsoft.com/office/drawing/2014/main" id="{C43A88BE-6CE8-4532-98C4-49F1E5737815}"/>
              </a:ext>
            </a:extLst>
          </p:cNvPr>
          <p:cNvSpPr txBox="1"/>
          <p:nvPr/>
        </p:nvSpPr>
        <p:spPr>
          <a:xfrm>
            <a:off x="5496480" y="3122135"/>
            <a:ext cx="3832592" cy="307777"/>
          </a:xfrm>
          <a:prstGeom prst="rect">
            <a:avLst/>
          </a:prstGeom>
          <a:noFill/>
        </p:spPr>
        <p:txBody>
          <a:bodyPr wrap="square" rtlCol="0">
            <a:spAutoFit/>
          </a:bodyPr>
          <a:lstStyle/>
          <a:p>
            <a:r>
              <a:rPr lang="fr-FR" altLang="ko-KR" sz="1400" dirty="0">
                <a:solidFill>
                  <a:schemeClr val="bg1"/>
                </a:solidFill>
                <a:latin typeface="Montserrat Light" panose="00000400000000000000" pitchFamily="50" charset="0"/>
              </a:rPr>
              <a:t>Lopez-Morales et al. (2011)</a:t>
            </a:r>
            <a:r>
              <a:rPr lang="en-US" altLang="ko-KR" sz="1400" dirty="0">
                <a:latin typeface="Montserrat Light" panose="00000400000000000000" pitchFamily="50" charset="0"/>
              </a:rPr>
              <a:t>)</a:t>
            </a:r>
            <a:endParaRPr lang="en-AU" sz="1400" dirty="0">
              <a:latin typeface="Montserrat Light" panose="00000400000000000000" pitchFamily="50" charset="0"/>
            </a:endParaRP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2FD6F6EB-FD1B-408F-8DD2-0C3978EBB175}"/>
                  </a:ext>
                </a:extLst>
              </p:cNvPr>
              <p:cNvSpPr/>
              <p:nvPr/>
            </p:nvSpPr>
            <p:spPr>
              <a:xfrm>
                <a:off x="-756592" y="4019620"/>
                <a:ext cx="6750496" cy="77444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𝜏</m:t>
                          </m:r>
                        </m:e>
                        <m:sub>
                          <m:r>
                            <a:rPr lang="en-AU" i="1">
                              <a:solidFill>
                                <a:schemeClr val="bg1"/>
                              </a:solidFill>
                              <a:latin typeface="Cambria Math" charset="0"/>
                            </a:rPr>
                            <m:t>𝑠𝑦𝑛𝑐</m:t>
                          </m:r>
                        </m:sub>
                      </m:sSub>
                      <m:r>
                        <a:rPr lang="en-AU" i="1">
                          <a:solidFill>
                            <a:schemeClr val="bg1"/>
                          </a:solidFill>
                          <a:latin typeface="Cambria Math" charset="0"/>
                        </a:rPr>
                        <m:t>≈</m:t>
                      </m:r>
                      <m:f>
                        <m:fPr>
                          <m:ctrlPr>
                            <a:rPr lang="en-AU" i="1">
                              <a:solidFill>
                                <a:schemeClr val="bg1"/>
                              </a:solidFill>
                              <a:latin typeface="Cambria Math" panose="02040503050406030204" pitchFamily="18" charset="0"/>
                            </a:rPr>
                          </m:ctrlPr>
                        </m:fPr>
                        <m:num>
                          <m:r>
                            <a:rPr lang="en-AU" i="1">
                              <a:solidFill>
                                <a:schemeClr val="bg1"/>
                              </a:solidFill>
                              <a:latin typeface="Cambria Math" charset="0"/>
                            </a:rPr>
                            <m:t>4</m:t>
                          </m:r>
                        </m:num>
                        <m:den>
                          <m:r>
                            <a:rPr lang="en-AU" i="1">
                              <a:solidFill>
                                <a:schemeClr val="bg1"/>
                              </a:solidFill>
                              <a:latin typeface="Cambria Math" charset="0"/>
                            </a:rPr>
                            <m:t>9</m:t>
                          </m:r>
                        </m:den>
                      </m:f>
                      <m:r>
                        <a:rPr lang="en-AU" i="1">
                          <a:solidFill>
                            <a:schemeClr val="bg1"/>
                          </a:solidFill>
                          <a:latin typeface="Cambria Math" charset="0"/>
                        </a:rPr>
                        <m:t>𝛼</m:t>
                      </m:r>
                      <m:sSubSup>
                        <m:sSubSupPr>
                          <m:ctrlPr>
                            <a:rPr lang="en-AU" i="1">
                              <a:solidFill>
                                <a:schemeClr val="bg1"/>
                              </a:solidFill>
                              <a:latin typeface="Cambria Math" panose="02040503050406030204" pitchFamily="18" charset="0"/>
                            </a:rPr>
                          </m:ctrlPr>
                        </m:sSubSupPr>
                        <m:e>
                          <m:r>
                            <a:rPr lang="en-AU" i="1">
                              <a:solidFill>
                                <a:schemeClr val="bg1"/>
                              </a:solidFill>
                              <a:latin typeface="Cambria Math" charset="0"/>
                            </a:rPr>
                            <m:t>𝑄</m:t>
                          </m:r>
                        </m:e>
                        <m:sub>
                          <m:r>
                            <a:rPr lang="en-AU" i="1">
                              <a:solidFill>
                                <a:schemeClr val="bg1"/>
                              </a:solidFill>
                              <a:latin typeface="Cambria Math" charset="0"/>
                            </a:rPr>
                            <m:t>𝑝</m:t>
                          </m:r>
                        </m:sub>
                        <m:sup>
                          <m:r>
                            <a:rPr lang="en-AU" i="1">
                              <a:solidFill>
                                <a:schemeClr val="bg1"/>
                              </a:solidFill>
                              <a:latin typeface="Cambria Math" charset="0"/>
                            </a:rPr>
                            <m:t>′</m:t>
                          </m:r>
                        </m:sup>
                      </m:sSubSup>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p>
                                <m:sSupPr>
                                  <m:ctrlPr>
                                    <a:rPr lang="en-AU" i="1">
                                      <a:solidFill>
                                        <a:schemeClr val="bg1"/>
                                      </a:solidFill>
                                      <a:latin typeface="Cambria Math" panose="02040503050406030204" pitchFamily="18" charset="0"/>
                                    </a:rPr>
                                  </m:ctrlPr>
                                </m:sSupPr>
                                <m:e>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𝑝</m:t>
                                      </m:r>
                                    </m:sub>
                                  </m:sSub>
                                </m:e>
                                <m:sup>
                                  <m:r>
                                    <a:rPr lang="en-AU" i="1">
                                      <a:solidFill>
                                        <a:schemeClr val="bg1"/>
                                      </a:solidFill>
                                      <a:latin typeface="Cambria Math" charset="0"/>
                                    </a:rPr>
                                    <m:t>3</m:t>
                                  </m:r>
                                </m:sup>
                              </m:sSup>
                            </m:num>
                            <m:den>
                              <m:r>
                                <a:rPr lang="en-AU" i="1">
                                  <a:solidFill>
                                    <a:schemeClr val="bg1"/>
                                  </a:solidFill>
                                  <a:latin typeface="Cambria Math" charset="0"/>
                                </a:rPr>
                                <m:t>𝐺</m:t>
                              </m:r>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𝑀</m:t>
                                  </m:r>
                                </m:e>
                                <m:sub>
                                  <m:r>
                                    <a:rPr lang="en-AU" i="1">
                                      <a:solidFill>
                                        <a:schemeClr val="bg1"/>
                                      </a:solidFill>
                                      <a:latin typeface="Cambria Math" charset="0"/>
                                    </a:rPr>
                                    <m:t>𝑝</m:t>
                                  </m:r>
                                </m:sub>
                              </m:sSub>
                            </m:den>
                          </m:f>
                        </m:e>
                      </m:d>
                      <m:d>
                        <m:dPr>
                          <m:ctrlPr>
                            <a:rPr lang="en-AU" i="1">
                              <a:solidFill>
                                <a:schemeClr val="bg1"/>
                              </a:solidFill>
                              <a:latin typeface="Cambria Math" panose="02040503050406030204" pitchFamily="18" charset="0"/>
                            </a:rPr>
                          </m:ctrlPr>
                        </m:dPr>
                        <m:e>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𝜔</m:t>
                              </m:r>
                            </m:e>
                            <m:sub>
                              <m:r>
                                <a:rPr lang="en-AU" i="1">
                                  <a:solidFill>
                                    <a:schemeClr val="bg1"/>
                                  </a:solidFill>
                                  <a:latin typeface="Cambria Math" charset="0"/>
                                </a:rPr>
                                <m:t>𝑖</m:t>
                              </m:r>
                            </m:sub>
                          </m:sSub>
                          <m:r>
                            <a:rPr lang="en-AU" i="1">
                              <a:solidFill>
                                <a:schemeClr val="bg1"/>
                              </a:solidFill>
                              <a:latin typeface="Cambria Math" charset="0"/>
                            </a:rPr>
                            <m:t>−</m:t>
                          </m:r>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𝜔</m:t>
                              </m:r>
                            </m:e>
                            <m:sub>
                              <m:r>
                                <a:rPr lang="en-AU" i="1">
                                  <a:solidFill>
                                    <a:schemeClr val="bg1"/>
                                  </a:solidFill>
                                  <a:latin typeface="Cambria Math" charset="0"/>
                                </a:rPr>
                                <m:t>𝑓</m:t>
                              </m:r>
                            </m:sub>
                          </m:sSub>
                        </m:e>
                      </m:d>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𝑀</m:t>
                                      </m:r>
                                    </m:e>
                                    <m:sub>
                                      <m:r>
                                        <a:rPr lang="en-AU" i="1">
                                          <a:solidFill>
                                            <a:schemeClr val="bg1"/>
                                          </a:solidFill>
                                          <a:latin typeface="Cambria Math" charset="0"/>
                                        </a:rPr>
                                        <m:t>𝑝</m:t>
                                      </m:r>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𝑀</m:t>
                                      </m:r>
                                    </m:e>
                                    <m:sub>
                                      <m:r>
                                        <a:rPr lang="en-AU" i="1">
                                          <a:solidFill>
                                            <a:schemeClr val="bg1"/>
                                          </a:solidFill>
                                          <a:latin typeface="Cambria Math" charset="0"/>
                                        </a:rPr>
                                        <m:t>∗</m:t>
                                      </m:r>
                                    </m:sub>
                                  </m:sSub>
                                </m:den>
                              </m:f>
                            </m:e>
                          </m:d>
                        </m:e>
                        <m:sup>
                          <m:r>
                            <a:rPr lang="en-AU" i="1">
                              <a:solidFill>
                                <a:schemeClr val="bg1"/>
                              </a:solidFill>
                              <a:latin typeface="Cambria Math" charset="0"/>
                            </a:rPr>
                            <m:t>2</m:t>
                          </m:r>
                        </m:sup>
                      </m:sSup>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r>
                                    <a:rPr lang="en-AU" i="1">
                                      <a:solidFill>
                                        <a:schemeClr val="bg1"/>
                                      </a:solidFill>
                                      <a:latin typeface="Cambria Math" charset="0"/>
                                    </a:rPr>
                                    <m:t>𝑑</m:t>
                                  </m:r>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𝑝</m:t>
                                      </m:r>
                                    </m:sub>
                                  </m:sSub>
                                </m:den>
                              </m:f>
                            </m:e>
                          </m:d>
                        </m:e>
                        <m:sup>
                          <m:r>
                            <a:rPr lang="en-AU" i="1">
                              <a:solidFill>
                                <a:schemeClr val="bg1"/>
                              </a:solidFill>
                              <a:latin typeface="Cambria Math" charset="0"/>
                            </a:rPr>
                            <m:t>6</m:t>
                          </m:r>
                        </m:sup>
                      </m:sSup>
                    </m:oMath>
                  </m:oMathPara>
                </a14:m>
                <a:endParaRPr lang="en-AU" dirty="0">
                  <a:solidFill>
                    <a:schemeClr val="bg1"/>
                  </a:solidFill>
                </a:endParaRPr>
              </a:p>
            </p:txBody>
          </p:sp>
        </mc:Choice>
        <mc:Fallback xmlns="">
          <p:sp>
            <p:nvSpPr>
              <p:cNvPr id="12" name="Rectangle 11">
                <a:extLst>
                  <a:ext uri="{FF2B5EF4-FFF2-40B4-BE49-F238E27FC236}">
                    <a16:creationId xmlns:a16="http://schemas.microsoft.com/office/drawing/2014/main" id="{2FD6F6EB-FD1B-408F-8DD2-0C3978EBB175}"/>
                  </a:ext>
                </a:extLst>
              </p:cNvPr>
              <p:cNvSpPr>
                <a:spLocks noRot="1" noChangeAspect="1" noMove="1" noResize="1" noEditPoints="1" noAdjustHandles="1" noChangeArrowheads="1" noChangeShapeType="1" noTextEdit="1"/>
              </p:cNvSpPr>
              <p:nvPr/>
            </p:nvSpPr>
            <p:spPr>
              <a:xfrm>
                <a:off x="-756592" y="4019620"/>
                <a:ext cx="6750496" cy="774443"/>
              </a:xfrm>
              <a:prstGeom prst="rect">
                <a:avLst/>
              </a:prstGeom>
              <a:blipFill>
                <a:blip r:embed="rId6"/>
                <a:stretch>
                  <a:fillRect/>
                </a:stretch>
              </a:blipFill>
            </p:spPr>
            <p:txBody>
              <a:bodyPr/>
              <a:lstStyle/>
              <a:p>
                <a:r>
                  <a:rPr lang="en-AU">
                    <a:noFill/>
                  </a:rPr>
                  <a:t> </a:t>
                </a:r>
              </a:p>
            </p:txBody>
          </p:sp>
        </mc:Fallback>
      </mc:AlternateContent>
      <p:sp>
        <p:nvSpPr>
          <p:cNvPr id="13" name="Rectangle 12">
            <a:extLst>
              <a:ext uri="{FF2B5EF4-FFF2-40B4-BE49-F238E27FC236}">
                <a16:creationId xmlns:a16="http://schemas.microsoft.com/office/drawing/2014/main" id="{DEAC5412-7A44-4040-9E1D-B78733265989}"/>
              </a:ext>
            </a:extLst>
          </p:cNvPr>
          <p:cNvSpPr/>
          <p:nvPr/>
        </p:nvSpPr>
        <p:spPr>
          <a:xfrm>
            <a:off x="5517008" y="4234832"/>
            <a:ext cx="2255746" cy="307777"/>
          </a:xfrm>
          <a:prstGeom prst="rect">
            <a:avLst/>
          </a:prstGeom>
        </p:spPr>
        <p:txBody>
          <a:bodyPr wrap="none">
            <a:spAutoFit/>
          </a:bodyPr>
          <a:lstStyle/>
          <a:p>
            <a:pPr algn="ctr"/>
            <a:r>
              <a:rPr lang="en-AU" sz="1400" dirty="0" err="1">
                <a:solidFill>
                  <a:schemeClr val="bg1"/>
                </a:solidFill>
                <a:latin typeface="Montserrat Light" panose="00000400000000000000" pitchFamily="50" charset="0"/>
              </a:rPr>
              <a:t>Grießmeier</a:t>
            </a:r>
            <a:r>
              <a:rPr lang="en-AU" sz="1400" dirty="0">
                <a:solidFill>
                  <a:schemeClr val="bg1"/>
                </a:solidFill>
                <a:latin typeface="Montserrat Light" panose="00000400000000000000" pitchFamily="50" charset="0"/>
              </a:rPr>
              <a:t> et al. (2009)</a:t>
            </a:r>
            <a:endParaRPr lang="ko-KR" altLang="en-US" sz="1400" dirty="0">
              <a:solidFill>
                <a:schemeClr val="bg1"/>
              </a:solidFill>
              <a:latin typeface="Montserrat Light" panose="00000400000000000000" pitchFamily="50" charset="0"/>
            </a:endParaRPr>
          </a:p>
        </p:txBody>
      </p:sp>
    </p:spTree>
    <p:extLst>
      <p:ext uri="{BB962C8B-B14F-4D97-AF65-F5344CB8AC3E}">
        <p14:creationId xmlns:p14="http://schemas.microsoft.com/office/powerpoint/2010/main" val="1729496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50C7E8-510C-BE41-A7CE-CD276093BA43}"/>
              </a:ext>
            </a:extLst>
          </p:cNvPr>
          <p:cNvSpPr txBox="1"/>
          <p:nvPr/>
        </p:nvSpPr>
        <p:spPr>
          <a:xfrm>
            <a:off x="7962266" y="4911356"/>
            <a:ext cx="1213794" cy="215444"/>
          </a:xfrm>
          <a:prstGeom prst="rect">
            <a:avLst/>
          </a:prstGeom>
          <a:noFill/>
        </p:spPr>
        <p:txBody>
          <a:bodyPr wrap="none" rtlCol="0">
            <a:spAutoFit/>
          </a:bodyPr>
          <a:lstStyle/>
          <a:p>
            <a:r>
              <a:rPr lang="en-AU" sz="800" dirty="0">
                <a:latin typeface="Montserrat Light" panose="00000400000000000000" pitchFamily="50" charset="0"/>
              </a:rPr>
              <a:t>(McIntyre et al. 2018)</a:t>
            </a:r>
          </a:p>
        </p:txBody>
      </p:sp>
      <p:pic>
        <p:nvPicPr>
          <p:cNvPr id="4" name="Picture 3">
            <a:extLst>
              <a:ext uri="{FF2B5EF4-FFF2-40B4-BE49-F238E27FC236}">
                <a16:creationId xmlns:a16="http://schemas.microsoft.com/office/drawing/2014/main" id="{A6FC3922-DB2E-4FC0-A061-F8F625BA30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767"/>
            <a:ext cx="9144000" cy="4413965"/>
          </a:xfrm>
          <a:prstGeom prst="rect">
            <a:avLst/>
          </a:prstGeom>
        </p:spPr>
      </p:pic>
    </p:spTree>
    <p:extLst>
      <p:ext uri="{BB962C8B-B14F-4D97-AF65-F5344CB8AC3E}">
        <p14:creationId xmlns:p14="http://schemas.microsoft.com/office/powerpoint/2010/main" val="622655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39D1FC-79BC-43C0-BA02-0ECDEE71B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7" y="2471"/>
            <a:ext cx="9148377" cy="5141018"/>
          </a:xfrm>
          <a:prstGeom prst="rect">
            <a:avLst/>
          </a:prstGeom>
        </p:spPr>
      </p:pic>
      <p:sp>
        <p:nvSpPr>
          <p:cNvPr id="8" name="텍스트 개체 틀 3"/>
          <p:cNvSpPr txBox="1">
            <a:spLocks/>
          </p:cNvSpPr>
          <p:nvPr/>
        </p:nvSpPr>
        <p:spPr>
          <a:xfrm>
            <a:off x="245833" y="208603"/>
            <a:ext cx="7866065" cy="558939"/>
          </a:xfrm>
          <a:prstGeom prst="rect">
            <a:avLst/>
          </a:prstGeom>
        </p:spPr>
        <p:txBody>
          <a:bodyPr/>
          <a:lstStyle>
            <a:lvl1pPr marL="0" indent="0" algn="l" defTabSz="914400" rtl="0" eaLnBrk="1" latinLnBrk="1" hangingPunct="1">
              <a:spcBef>
                <a:spcPct val="20000"/>
              </a:spcBef>
              <a:buFont typeface="Arial" pitchFamily="34" charset="0"/>
              <a:buNone/>
              <a:defRPr sz="48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chemeClr val="bg1"/>
                </a:solidFill>
                <a:latin typeface="Montserrat Medium" panose="00000600000000000000" pitchFamily="50" charset="0"/>
              </a:rPr>
              <a:t>Terrestrial Planet Database</a:t>
            </a:r>
            <a:endParaRPr lang="en-US" altLang="ko-KR" sz="2400" dirty="0">
              <a:solidFill>
                <a:schemeClr val="bg1"/>
              </a:solidFill>
              <a:latin typeface="Montserrat Medium" panose="00000600000000000000" pitchFamily="50"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3ABE2595-66CA-3845-A63E-06961A4405FB}"/>
              </a:ext>
            </a:extLst>
          </p:cNvPr>
          <p:cNvSpPr/>
          <p:nvPr/>
        </p:nvSpPr>
        <p:spPr>
          <a:xfrm>
            <a:off x="742921" y="1062689"/>
            <a:ext cx="7653780" cy="3785652"/>
          </a:xfrm>
          <a:prstGeom prst="rect">
            <a:avLst/>
          </a:prstGeom>
          <a:solidFill>
            <a:schemeClr val="tx1">
              <a:lumMod val="65000"/>
              <a:lumOff val="35000"/>
              <a:alpha val="53000"/>
            </a:schemeClr>
          </a:solidFill>
        </p:spPr>
        <p:txBody>
          <a:bodyPr wrap="square">
            <a:spAutoFit/>
          </a:bodyPr>
          <a:lstStyle/>
          <a:p>
            <a:r>
              <a:rPr lang="en-US" b="1" dirty="0">
                <a:solidFill>
                  <a:schemeClr val="bg1"/>
                </a:solidFill>
                <a:latin typeface="Montserrat Medium" panose="00000600000000000000" pitchFamily="50" charset="0"/>
              </a:rPr>
              <a:t>PRIMARY:</a:t>
            </a:r>
            <a:r>
              <a:rPr lang="en-US" dirty="0">
                <a:latin typeface="Montserrat Medium" panose="00000600000000000000" pitchFamily="50" charset="0"/>
              </a:rPr>
              <a:t> </a:t>
            </a:r>
          </a:p>
          <a:p>
            <a:pPr lvl="3"/>
            <a:r>
              <a:rPr lang="en-US" sz="1600" dirty="0">
                <a:solidFill>
                  <a:schemeClr val="bg1"/>
                </a:solidFill>
                <a:latin typeface="Montserrat Light" panose="00000400000000000000" pitchFamily="50" charset="0"/>
              </a:rPr>
              <a:t>        	NASA exoplanet archive composite database</a:t>
            </a:r>
          </a:p>
          <a:p>
            <a:endParaRPr lang="en-US" b="1" dirty="0">
              <a:solidFill>
                <a:schemeClr val="bg1"/>
              </a:solidFill>
              <a:latin typeface="Montserrat Medium" panose="00000600000000000000" pitchFamily="50" charset="0"/>
            </a:endParaRPr>
          </a:p>
          <a:p>
            <a:r>
              <a:rPr lang="en-US" b="1" dirty="0">
                <a:solidFill>
                  <a:schemeClr val="bg1"/>
                </a:solidFill>
                <a:latin typeface="Montserrat Medium" panose="00000600000000000000" pitchFamily="50" charset="0"/>
              </a:rPr>
              <a:t>SECONDARY: </a:t>
            </a:r>
          </a:p>
          <a:p>
            <a:pPr lvl="3"/>
            <a:r>
              <a:rPr lang="en-US" sz="1600" dirty="0">
                <a:solidFill>
                  <a:schemeClr val="bg1"/>
                </a:solidFill>
                <a:latin typeface="Montserrat Light" panose="00000400000000000000" pitchFamily="50" charset="0"/>
              </a:rPr>
              <a:t>        	Fulton &amp; </a:t>
            </a:r>
            <a:r>
              <a:rPr lang="en-US" sz="1600" dirty="0" err="1">
                <a:solidFill>
                  <a:schemeClr val="bg1"/>
                </a:solidFill>
                <a:latin typeface="Montserrat Light" panose="00000400000000000000" pitchFamily="50" charset="0"/>
              </a:rPr>
              <a:t>Petigura</a:t>
            </a:r>
            <a:r>
              <a:rPr lang="en-US" sz="1600" dirty="0">
                <a:solidFill>
                  <a:schemeClr val="bg1"/>
                </a:solidFill>
                <a:latin typeface="Montserrat Light" panose="00000400000000000000" pitchFamily="50" charset="0"/>
              </a:rPr>
              <a:t> (2018)</a:t>
            </a:r>
          </a:p>
          <a:p>
            <a:pPr lvl="3"/>
            <a:endParaRPr lang="en-US" sz="1600" dirty="0">
              <a:solidFill>
                <a:schemeClr val="bg1"/>
              </a:solidFill>
              <a:latin typeface="Montserrat Light" panose="00000400000000000000" pitchFamily="50" charset="0"/>
            </a:endParaRPr>
          </a:p>
          <a:p>
            <a:r>
              <a:rPr lang="en-US" b="1" dirty="0">
                <a:solidFill>
                  <a:schemeClr val="bg1"/>
                </a:solidFill>
                <a:latin typeface="Montserrat Medium" panose="00000600000000000000" pitchFamily="50" charset="0"/>
              </a:rPr>
              <a:t>M-R RELATION: </a:t>
            </a:r>
          </a:p>
          <a:p>
            <a:pPr lvl="3"/>
            <a:r>
              <a:rPr lang="en-US" sz="1600" dirty="0">
                <a:solidFill>
                  <a:schemeClr val="bg1"/>
                </a:solidFill>
                <a:latin typeface="Montserrat Light" panose="00000400000000000000" pitchFamily="50" charset="0"/>
              </a:rPr>
              <a:t>        	R ~ M</a:t>
            </a:r>
            <a:r>
              <a:rPr lang="en-US" sz="1600" baseline="30000" dirty="0">
                <a:solidFill>
                  <a:schemeClr val="bg1"/>
                </a:solidFill>
                <a:latin typeface="Montserrat Light" panose="00000400000000000000" pitchFamily="50" charset="0"/>
              </a:rPr>
              <a:t>0.279±0.009		              </a:t>
            </a:r>
            <a:r>
              <a:rPr lang="en-US" sz="1600" dirty="0">
                <a:solidFill>
                  <a:schemeClr val="bg1"/>
                </a:solidFill>
                <a:latin typeface="Montserrat Light" panose="00000400000000000000" pitchFamily="50" charset="0"/>
              </a:rPr>
              <a:t>Chen &amp; Kipping (2016)</a:t>
            </a:r>
            <a:endParaRPr lang="en-US" sz="1600" baseline="30000" dirty="0">
              <a:solidFill>
                <a:schemeClr val="bg1"/>
              </a:solidFill>
              <a:latin typeface="Montserrat Light" panose="00000400000000000000" pitchFamily="50" charset="0"/>
            </a:endParaRPr>
          </a:p>
          <a:p>
            <a:endParaRPr lang="en-US" b="1" dirty="0">
              <a:solidFill>
                <a:schemeClr val="bg1"/>
              </a:solidFill>
              <a:latin typeface="Montserrat Medium" panose="00000600000000000000" pitchFamily="50" charset="0"/>
            </a:endParaRPr>
          </a:p>
          <a:p>
            <a:r>
              <a:rPr lang="en-US" b="1" dirty="0">
                <a:solidFill>
                  <a:schemeClr val="bg1"/>
                </a:solidFill>
                <a:latin typeface="Montserrat Medium" panose="00000600000000000000" pitchFamily="50" charset="0"/>
              </a:rPr>
              <a:t>LIMITATIONS</a:t>
            </a:r>
            <a:r>
              <a:rPr lang="en-US" dirty="0">
                <a:solidFill>
                  <a:schemeClr val="bg1"/>
                </a:solidFill>
                <a:latin typeface="Montserrat Medium" panose="00000600000000000000" pitchFamily="50" charset="0"/>
              </a:rPr>
              <a:t>: </a:t>
            </a:r>
          </a:p>
          <a:p>
            <a:pPr lvl="3"/>
            <a:r>
              <a:rPr lang="en-AU" sz="1600" dirty="0">
                <a:solidFill>
                  <a:schemeClr val="bg1"/>
                </a:solidFill>
                <a:latin typeface="Montserrat Light" panose="00000400000000000000" pitchFamily="50" charset="0"/>
                <a:ea typeface="Avenir Roman" charset="0"/>
                <a:cs typeface="Avenir Roman" charset="0"/>
                <a:sym typeface="Avenir Roman" charset="0"/>
              </a:rPr>
              <a:t>         R ≤ 1.23R</a:t>
            </a:r>
            <a:r>
              <a:rPr lang="en-AU" sz="1600" baseline="-25000" dirty="0">
                <a:solidFill>
                  <a:schemeClr val="bg1"/>
                </a:solidFill>
                <a:latin typeface="Montserrat Light" panose="00000400000000000000" pitchFamily="50" charset="0"/>
                <a:ea typeface="Avenir Roman" charset="0"/>
                <a:cs typeface="Avenir Roman" charset="0"/>
                <a:sym typeface="Avenir Roman" charset="0"/>
              </a:rPr>
              <a:t>⊕  </a:t>
            </a:r>
            <a:r>
              <a:rPr lang="en-AU" sz="1600" dirty="0">
                <a:solidFill>
                  <a:schemeClr val="bg1"/>
                </a:solidFill>
                <a:latin typeface="Montserrat Light" panose="00000400000000000000" pitchFamily="50" charset="0"/>
                <a:ea typeface="Avenir Roman" charset="0"/>
                <a:cs typeface="Avenir Roman" charset="0"/>
                <a:sym typeface="Avenir Roman" charset="0"/>
              </a:rPr>
              <a:t>∼ 2 M</a:t>
            </a:r>
            <a:r>
              <a:rPr lang="en-AU" sz="1600" baseline="-25000" dirty="0">
                <a:solidFill>
                  <a:schemeClr val="bg1"/>
                </a:solidFill>
                <a:latin typeface="Montserrat Light" panose="00000400000000000000" pitchFamily="50" charset="0"/>
                <a:ea typeface="Avenir Roman" charset="0"/>
                <a:cs typeface="Avenir Roman" charset="0"/>
                <a:sym typeface="Avenir Roman" charset="0"/>
              </a:rPr>
              <a:t>⊕		              </a:t>
            </a:r>
            <a:r>
              <a:rPr lang="en-US" sz="1600" dirty="0">
                <a:solidFill>
                  <a:schemeClr val="bg1"/>
                </a:solidFill>
                <a:latin typeface="Montserrat Light" panose="00000400000000000000" pitchFamily="50" charset="0"/>
              </a:rPr>
              <a:t>Chen &amp; Kipping (2016)</a:t>
            </a:r>
            <a:endParaRPr lang="en-AU" sz="1600" baseline="-25000" dirty="0">
              <a:solidFill>
                <a:schemeClr val="bg1"/>
              </a:solidFill>
              <a:latin typeface="Montserrat Light" panose="00000400000000000000" pitchFamily="50" charset="0"/>
              <a:ea typeface="Avenir Roman" charset="0"/>
              <a:cs typeface="Avenir Roman" charset="0"/>
              <a:sym typeface="Avenir Roman" charset="0"/>
            </a:endParaRPr>
          </a:p>
          <a:p>
            <a:endParaRPr lang="en-US" b="1" dirty="0">
              <a:solidFill>
                <a:schemeClr val="bg1"/>
              </a:solidFill>
              <a:latin typeface="Montserrat Medium" panose="00000600000000000000" pitchFamily="50" charset="0"/>
            </a:endParaRPr>
          </a:p>
          <a:p>
            <a:r>
              <a:rPr lang="en-US" b="1" dirty="0">
                <a:solidFill>
                  <a:schemeClr val="bg1"/>
                </a:solidFill>
                <a:latin typeface="Montserrat Medium" panose="00000600000000000000" pitchFamily="50" charset="0"/>
              </a:rPr>
              <a:t>PREDICTIONS</a:t>
            </a:r>
            <a:r>
              <a:rPr lang="en-US" dirty="0">
                <a:solidFill>
                  <a:schemeClr val="bg1"/>
                </a:solidFill>
                <a:latin typeface="Montserrat Medium" panose="00000600000000000000" pitchFamily="50" charset="0"/>
              </a:rPr>
              <a:t>: </a:t>
            </a:r>
          </a:p>
          <a:p>
            <a:pPr lvl="3"/>
            <a:r>
              <a:rPr lang="en-AU" sz="1600" dirty="0">
                <a:solidFill>
                  <a:schemeClr val="bg1"/>
                </a:solidFill>
                <a:latin typeface="Montserrat Light" panose="00000400000000000000" pitchFamily="50" charset="0"/>
                <a:ea typeface="Avenir Roman" charset="0"/>
                <a:cs typeface="Avenir Roman" charset="0"/>
                <a:sym typeface="Avenir Roman" charset="0"/>
              </a:rPr>
              <a:t>         M &gt; 2.5 M</a:t>
            </a:r>
            <a:r>
              <a:rPr lang="en-AU" sz="1600" baseline="-25000" dirty="0">
                <a:solidFill>
                  <a:schemeClr val="bg1"/>
                </a:solidFill>
                <a:latin typeface="Montserrat Light" panose="00000400000000000000" pitchFamily="50" charset="0"/>
                <a:ea typeface="Avenir Roman" charset="0"/>
                <a:cs typeface="Avenir Roman" charset="0"/>
                <a:sym typeface="Avenir Roman" charset="0"/>
              </a:rPr>
              <a:t>⊕</a:t>
            </a:r>
            <a:r>
              <a:rPr lang="en-AU" sz="1600" dirty="0">
                <a:solidFill>
                  <a:schemeClr val="bg1"/>
                </a:solidFill>
                <a:latin typeface="Montserrat Light" panose="00000400000000000000" pitchFamily="50" charset="0"/>
                <a:ea typeface="Avenir Roman" charset="0"/>
                <a:cs typeface="Avenir Roman" charset="0"/>
                <a:sym typeface="Avenir Roman" charset="0"/>
              </a:rPr>
              <a:t> = no inner core	         </a:t>
            </a:r>
            <a:r>
              <a:rPr lang="en-US" sz="1600" dirty="0" err="1">
                <a:solidFill>
                  <a:schemeClr val="bg1"/>
                </a:solidFill>
                <a:latin typeface="Montserrat Light" panose="00000400000000000000" pitchFamily="50" charset="0"/>
                <a:ea typeface="Avenir Roman" charset="0"/>
                <a:cs typeface="Avenir Roman" charset="0"/>
                <a:sym typeface="Avenir Roman" charset="0"/>
              </a:rPr>
              <a:t>Gaidos</a:t>
            </a:r>
            <a:r>
              <a:rPr lang="en-US" sz="1600" dirty="0">
                <a:solidFill>
                  <a:schemeClr val="bg1"/>
                </a:solidFill>
                <a:latin typeface="Montserrat Light" panose="00000400000000000000" pitchFamily="50" charset="0"/>
                <a:ea typeface="Avenir Roman" charset="0"/>
                <a:cs typeface="Avenir Roman" charset="0"/>
                <a:sym typeface="Avenir Roman" charset="0"/>
              </a:rPr>
              <a:t> et al.</a:t>
            </a:r>
            <a:r>
              <a:rPr lang="en-US" sz="1600" dirty="0">
                <a:solidFill>
                  <a:schemeClr val="bg1"/>
                </a:solidFill>
                <a:latin typeface="Montserrat Light" panose="00000400000000000000" pitchFamily="50" charset="0"/>
              </a:rPr>
              <a:t> (2010)</a:t>
            </a:r>
            <a:endParaRPr lang="en-AU" sz="1600" baseline="-25000" dirty="0">
              <a:solidFill>
                <a:schemeClr val="bg1"/>
              </a:solidFill>
              <a:latin typeface="Montserrat Light" panose="00000400000000000000" pitchFamily="50" charset="0"/>
              <a:ea typeface="Avenir Roman" charset="0"/>
              <a:cs typeface="Avenir Roman" charset="0"/>
              <a:sym typeface="Avenir Roman" charset="0"/>
            </a:endParaRPr>
          </a:p>
        </p:txBody>
      </p:sp>
      <p:cxnSp>
        <p:nvCxnSpPr>
          <p:cNvPr id="44" name="직선 연결선 43"/>
          <p:cNvCxnSpPr/>
          <p:nvPr userDrawn="1"/>
        </p:nvCxnSpPr>
        <p:spPr>
          <a:xfrm>
            <a:off x="0" y="767542"/>
            <a:ext cx="917414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6CF245D-783A-9448-A6ED-AD542D9B6A46}"/>
              </a:ext>
            </a:extLst>
          </p:cNvPr>
          <p:cNvSpPr txBox="1"/>
          <p:nvPr/>
        </p:nvSpPr>
        <p:spPr>
          <a:xfrm>
            <a:off x="7219941" y="4928055"/>
            <a:ext cx="1853392" cy="215444"/>
          </a:xfrm>
          <a:prstGeom prst="rect">
            <a:avLst/>
          </a:prstGeom>
          <a:noFill/>
        </p:spPr>
        <p:txBody>
          <a:bodyPr wrap="none" rtlCol="0">
            <a:spAutoFit/>
          </a:bodyPr>
          <a:lstStyle/>
          <a:p>
            <a:r>
              <a:rPr lang="en-AU" sz="800" dirty="0">
                <a:solidFill>
                  <a:schemeClr val="bg1"/>
                </a:solidFill>
                <a:latin typeface="Montserrat Light" panose="00000400000000000000" pitchFamily="50" charset="0"/>
              </a:rPr>
              <a:t>(</a:t>
            </a:r>
            <a:r>
              <a:rPr lang="pt-BR" sz="800" dirty="0">
                <a:solidFill>
                  <a:schemeClr val="bg1"/>
                </a:solidFill>
                <a:latin typeface="Montserrat Light" panose="00000400000000000000" pitchFamily="50" charset="0"/>
              </a:rPr>
              <a:t>NASA Ames/JPL-Caltech/T. Pyle</a:t>
            </a:r>
            <a:r>
              <a:rPr lang="en-AU" sz="800" dirty="0">
                <a:solidFill>
                  <a:schemeClr val="bg1"/>
                </a:solidFill>
                <a:latin typeface="Montserrat Light" panose="00000400000000000000" pitchFamily="50" charset="0"/>
              </a:rPr>
              <a:t>)</a:t>
            </a:r>
          </a:p>
        </p:txBody>
      </p:sp>
    </p:spTree>
    <p:extLst>
      <p:ext uri="{BB962C8B-B14F-4D97-AF65-F5344CB8AC3E}">
        <p14:creationId xmlns:p14="http://schemas.microsoft.com/office/powerpoint/2010/main" val="2684470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322897-FC11-4CD1-A03C-5AE064F1A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0"/>
            <a:ext cx="9217024" cy="5143500"/>
          </a:xfrm>
          <a:prstGeom prst="rect">
            <a:avLst/>
          </a:prstGeom>
        </p:spPr>
      </p:pic>
      <p:graphicFrame>
        <p:nvGraphicFramePr>
          <p:cNvPr id="3" name="Table 2">
            <a:extLst>
              <a:ext uri="{FF2B5EF4-FFF2-40B4-BE49-F238E27FC236}">
                <a16:creationId xmlns:a16="http://schemas.microsoft.com/office/drawing/2014/main" id="{211ED8DF-0FA7-F748-851C-DD2669A27213}"/>
              </a:ext>
            </a:extLst>
          </p:cNvPr>
          <p:cNvGraphicFramePr>
            <a:graphicFrameLocks noGrp="1"/>
          </p:cNvGraphicFramePr>
          <p:nvPr/>
        </p:nvGraphicFramePr>
        <p:xfrm>
          <a:off x="1665498" y="4227934"/>
          <a:ext cx="5813004" cy="822960"/>
        </p:xfrm>
        <a:graphic>
          <a:graphicData uri="http://schemas.openxmlformats.org/drawingml/2006/table">
            <a:tbl>
              <a:tblPr firstRow="1" firstCol="1" bandRow="1">
                <a:tableStyleId>{2D5ABB26-0587-4C30-8999-92F81FD0307C}</a:tableStyleId>
              </a:tblPr>
              <a:tblGrid>
                <a:gridCol w="1937453">
                  <a:extLst>
                    <a:ext uri="{9D8B030D-6E8A-4147-A177-3AD203B41FA5}">
                      <a16:colId xmlns:a16="http://schemas.microsoft.com/office/drawing/2014/main" val="3723353872"/>
                    </a:ext>
                  </a:extLst>
                </a:gridCol>
                <a:gridCol w="1937453">
                  <a:extLst>
                    <a:ext uri="{9D8B030D-6E8A-4147-A177-3AD203B41FA5}">
                      <a16:colId xmlns:a16="http://schemas.microsoft.com/office/drawing/2014/main" val="3769378311"/>
                    </a:ext>
                  </a:extLst>
                </a:gridCol>
                <a:gridCol w="1938098">
                  <a:extLst>
                    <a:ext uri="{9D8B030D-6E8A-4147-A177-3AD203B41FA5}">
                      <a16:colId xmlns:a16="http://schemas.microsoft.com/office/drawing/2014/main" val="1944435485"/>
                    </a:ext>
                  </a:extLst>
                </a:gridCol>
              </a:tblGrid>
              <a:tr h="0">
                <a:tc>
                  <a:txBody>
                    <a:bodyPr/>
                    <a:lstStyle/>
                    <a:p>
                      <a:pPr>
                        <a:spcAft>
                          <a:spcPts val="0"/>
                        </a:spcAft>
                      </a:pPr>
                      <a:r>
                        <a:rPr lang="en-AU" sz="1800" dirty="0">
                          <a:effectLst/>
                        </a:rPr>
                        <a:t> </a:t>
                      </a:r>
                      <a:endParaRPr lang="en-AU"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alpha val="65000"/>
                      </a:schemeClr>
                    </a:solidFill>
                  </a:tcPr>
                </a:tc>
                <a:tc>
                  <a:txBody>
                    <a:bodyPr/>
                    <a:lstStyle/>
                    <a:p>
                      <a:pPr>
                        <a:spcAft>
                          <a:spcPts val="0"/>
                        </a:spcAft>
                      </a:pPr>
                      <a:r>
                        <a:rPr lang="en-AU" sz="1800" dirty="0">
                          <a:effectLst/>
                        </a:rPr>
                        <a:t>Total</a:t>
                      </a:r>
                      <a:endParaRPr lang="en-AU"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alpha val="65000"/>
                      </a:schemeClr>
                    </a:solidFill>
                  </a:tcPr>
                </a:tc>
                <a:tc>
                  <a:txBody>
                    <a:bodyPr/>
                    <a:lstStyle/>
                    <a:p>
                      <a:pPr>
                        <a:spcAft>
                          <a:spcPts val="0"/>
                        </a:spcAft>
                      </a:pPr>
                      <a:r>
                        <a:rPr lang="en-AU" sz="1800">
                          <a:effectLst/>
                        </a:rPr>
                        <a:t>Tidally locked</a:t>
                      </a:r>
                      <a:endParaRPr lang="en-AU"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alpha val="65000"/>
                      </a:schemeClr>
                    </a:solidFill>
                  </a:tcPr>
                </a:tc>
                <a:extLst>
                  <a:ext uri="{0D108BD9-81ED-4DB2-BD59-A6C34878D82A}">
                    <a16:rowId xmlns:a16="http://schemas.microsoft.com/office/drawing/2014/main" val="239080681"/>
                  </a:ext>
                </a:extLst>
              </a:tr>
              <a:tr h="0">
                <a:tc>
                  <a:txBody>
                    <a:bodyPr/>
                    <a:lstStyle/>
                    <a:p>
                      <a:pPr>
                        <a:spcAft>
                          <a:spcPts val="0"/>
                        </a:spcAft>
                      </a:pPr>
                      <a:r>
                        <a:rPr lang="en-AU" sz="1800" dirty="0">
                          <a:effectLst/>
                        </a:rPr>
                        <a:t>Rocky exoplanets</a:t>
                      </a:r>
                      <a:endParaRPr lang="en-AU"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alpha val="65000"/>
                      </a:schemeClr>
                    </a:solidFill>
                  </a:tcPr>
                </a:tc>
                <a:tc>
                  <a:txBody>
                    <a:bodyPr/>
                    <a:lstStyle/>
                    <a:p>
                      <a:pPr>
                        <a:spcAft>
                          <a:spcPts val="0"/>
                        </a:spcAft>
                      </a:pPr>
                      <a:r>
                        <a:rPr lang="en-AU" sz="1800" dirty="0">
                          <a:effectLst/>
                        </a:rPr>
                        <a:t>496</a:t>
                      </a:r>
                      <a:endParaRPr lang="en-AU"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alpha val="65000"/>
                      </a:schemeClr>
                    </a:solidFill>
                  </a:tcPr>
                </a:tc>
                <a:tc>
                  <a:txBody>
                    <a:bodyPr/>
                    <a:lstStyle/>
                    <a:p>
                      <a:pPr>
                        <a:spcAft>
                          <a:spcPts val="0"/>
                        </a:spcAft>
                      </a:pPr>
                      <a:r>
                        <a:rPr lang="en-AU" sz="1800" dirty="0">
                          <a:effectLst/>
                        </a:rPr>
                        <a:t>490</a:t>
                      </a:r>
                      <a:endParaRPr lang="en-AU"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alpha val="65000"/>
                      </a:schemeClr>
                    </a:solidFill>
                  </a:tcPr>
                </a:tc>
                <a:extLst>
                  <a:ext uri="{0D108BD9-81ED-4DB2-BD59-A6C34878D82A}">
                    <a16:rowId xmlns:a16="http://schemas.microsoft.com/office/drawing/2014/main" val="259523362"/>
                  </a:ext>
                </a:extLst>
              </a:tr>
              <a:tr h="0">
                <a:tc>
                  <a:txBody>
                    <a:bodyPr/>
                    <a:lstStyle/>
                    <a:p>
                      <a:pPr>
                        <a:spcAft>
                          <a:spcPts val="0"/>
                        </a:spcAft>
                      </a:pPr>
                      <a:r>
                        <a:rPr lang="en-AU" sz="1800">
                          <a:effectLst/>
                        </a:rPr>
                        <a:t>CHZ exoplanets</a:t>
                      </a:r>
                      <a:endParaRPr lang="en-AU" sz="18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alpha val="65000"/>
                      </a:schemeClr>
                    </a:solidFill>
                  </a:tcPr>
                </a:tc>
                <a:tc>
                  <a:txBody>
                    <a:bodyPr/>
                    <a:lstStyle/>
                    <a:p>
                      <a:pPr>
                        <a:spcAft>
                          <a:spcPts val="0"/>
                        </a:spcAft>
                      </a:pPr>
                      <a:r>
                        <a:rPr lang="en-AU" sz="1800" dirty="0">
                          <a:effectLst/>
                        </a:rPr>
                        <a:t>9</a:t>
                      </a:r>
                      <a:endParaRPr lang="en-AU"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alpha val="65000"/>
                      </a:schemeClr>
                    </a:solidFill>
                  </a:tcPr>
                </a:tc>
                <a:tc>
                  <a:txBody>
                    <a:bodyPr/>
                    <a:lstStyle/>
                    <a:p>
                      <a:pPr>
                        <a:spcAft>
                          <a:spcPts val="0"/>
                        </a:spcAft>
                      </a:pPr>
                      <a:r>
                        <a:rPr lang="en-AU" sz="1800" dirty="0">
                          <a:effectLst/>
                        </a:rPr>
                        <a:t>8</a:t>
                      </a:r>
                      <a:endParaRPr lang="en-AU"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alpha val="65000"/>
                      </a:schemeClr>
                    </a:solidFill>
                  </a:tcPr>
                </a:tc>
                <a:extLst>
                  <a:ext uri="{0D108BD9-81ED-4DB2-BD59-A6C34878D82A}">
                    <a16:rowId xmlns:a16="http://schemas.microsoft.com/office/drawing/2014/main" val="1385154793"/>
                  </a:ext>
                </a:extLst>
              </a:tr>
            </a:tbl>
          </a:graphicData>
        </a:graphic>
      </p:graphicFrame>
    </p:spTree>
    <p:extLst>
      <p:ext uri="{BB962C8B-B14F-4D97-AF65-F5344CB8AC3E}">
        <p14:creationId xmlns:p14="http://schemas.microsoft.com/office/powerpoint/2010/main" val="132232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텍스트 개체 틀 3"/>
          <p:cNvSpPr txBox="1">
            <a:spLocks/>
          </p:cNvSpPr>
          <p:nvPr/>
        </p:nvSpPr>
        <p:spPr>
          <a:xfrm>
            <a:off x="611560" y="589691"/>
            <a:ext cx="5400600" cy="452177"/>
          </a:xfrm>
          <a:prstGeom prst="rect">
            <a:avLst/>
          </a:prstGeom>
        </p:spPr>
        <p:txBody>
          <a:bodyPr/>
          <a:lstStyle>
            <a:lvl1pPr marL="0" indent="0" algn="r" defTabSz="914400" rtl="0" eaLnBrk="1" latinLnBrk="1" hangingPunct="1">
              <a:spcBef>
                <a:spcPct val="20000"/>
              </a:spcBef>
              <a:buFont typeface="Arial" pitchFamily="34" charset="0"/>
              <a:buNone/>
              <a:defRPr sz="54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l"/>
            <a:r>
              <a:rPr lang="en-AU" altLang="ko-KR" sz="1800" b="0" dirty="0">
                <a:solidFill>
                  <a:schemeClr val="bg1"/>
                </a:solidFill>
                <a:latin typeface="Montserrat Light" panose="00000400000000000000" pitchFamily="50" charset="0"/>
              </a:rPr>
              <a:t>Acknowledgments</a:t>
            </a:r>
            <a:endParaRPr lang="ko-KR" altLang="en-US" sz="1800" dirty="0">
              <a:solidFill>
                <a:srgbClr val="EA6B5C"/>
              </a:solidFill>
            </a:endParaRPr>
          </a:p>
        </p:txBody>
      </p:sp>
      <p:pic>
        <p:nvPicPr>
          <p:cNvPr id="6" name="Picture 5">
            <a:extLst>
              <a:ext uri="{FF2B5EF4-FFF2-40B4-BE49-F238E27FC236}">
                <a16:creationId xmlns:a16="http://schemas.microsoft.com/office/drawing/2014/main" id="{1112B825-C0D8-41D9-92F8-35A463DA7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7475" y="0"/>
            <a:ext cx="2644765" cy="5143500"/>
          </a:xfrm>
          <a:prstGeom prst="rect">
            <a:avLst/>
          </a:prstGeom>
        </p:spPr>
      </p:pic>
      <p:sp>
        <p:nvSpPr>
          <p:cNvPr id="10" name="TextBox 9">
            <a:extLst>
              <a:ext uri="{FF2B5EF4-FFF2-40B4-BE49-F238E27FC236}">
                <a16:creationId xmlns:a16="http://schemas.microsoft.com/office/drawing/2014/main" id="{FC1FF133-6BBD-47CF-8834-7917E1DA64C8}"/>
              </a:ext>
            </a:extLst>
          </p:cNvPr>
          <p:cNvSpPr txBox="1"/>
          <p:nvPr/>
        </p:nvSpPr>
        <p:spPr>
          <a:xfrm>
            <a:off x="8518508" y="4928056"/>
            <a:ext cx="625492" cy="215444"/>
          </a:xfrm>
          <a:prstGeom prst="rect">
            <a:avLst/>
          </a:prstGeom>
          <a:noFill/>
        </p:spPr>
        <p:txBody>
          <a:bodyPr wrap="none" rtlCol="0">
            <a:spAutoFit/>
          </a:bodyPr>
          <a:lstStyle/>
          <a:p>
            <a:r>
              <a:rPr lang="en-AU" sz="800" dirty="0">
                <a:solidFill>
                  <a:schemeClr val="bg1"/>
                </a:solidFill>
                <a:latin typeface="Montserrat Light" panose="00000400000000000000" pitchFamily="50" charset="0"/>
              </a:rPr>
              <a:t>(©NASA)</a:t>
            </a:r>
          </a:p>
        </p:txBody>
      </p:sp>
      <p:sp>
        <p:nvSpPr>
          <p:cNvPr id="4" name="Rectangle 3">
            <a:extLst>
              <a:ext uri="{FF2B5EF4-FFF2-40B4-BE49-F238E27FC236}">
                <a16:creationId xmlns:a16="http://schemas.microsoft.com/office/drawing/2014/main" id="{6F124633-B41C-41A9-ABB3-F9824443F411}"/>
              </a:ext>
            </a:extLst>
          </p:cNvPr>
          <p:cNvSpPr/>
          <p:nvPr/>
        </p:nvSpPr>
        <p:spPr>
          <a:xfrm>
            <a:off x="611560" y="2467584"/>
            <a:ext cx="6696744" cy="1239250"/>
          </a:xfrm>
          <a:prstGeom prst="rect">
            <a:avLst/>
          </a:prstGeom>
        </p:spPr>
        <p:txBody>
          <a:bodyPr wrap="square">
            <a:spAutoFit/>
          </a:bodyPr>
          <a:lstStyle/>
          <a:p>
            <a:pPr>
              <a:lnSpc>
                <a:spcPct val="150000"/>
              </a:lnSpc>
            </a:pPr>
            <a:r>
              <a:rPr lang="en-US" dirty="0">
                <a:solidFill>
                  <a:schemeClr val="bg1"/>
                </a:solidFill>
                <a:latin typeface="Montserrat Light" panose="00000400000000000000" pitchFamily="50" charset="0"/>
              </a:rPr>
              <a:t>Support</a:t>
            </a:r>
          </a:p>
          <a:p>
            <a:pPr>
              <a:lnSpc>
                <a:spcPct val="150000"/>
              </a:lnSpc>
            </a:pPr>
            <a:r>
              <a:rPr lang="en-US" sz="1100" dirty="0">
                <a:solidFill>
                  <a:schemeClr val="bg1"/>
                </a:solidFill>
                <a:latin typeface="Montserrat Light" panose="00000400000000000000" pitchFamily="50" charset="0"/>
              </a:rPr>
              <a:t>Australian Government Research Training Program (RTP) </a:t>
            </a:r>
            <a:r>
              <a:rPr lang="en-AU" sz="1100" dirty="0">
                <a:solidFill>
                  <a:schemeClr val="bg1"/>
                </a:solidFill>
                <a:latin typeface="Montserrat Light" panose="00000400000000000000" pitchFamily="50" charset="0"/>
              </a:rPr>
              <a:t>Scholarship</a:t>
            </a:r>
            <a:endParaRPr lang="en-US" sz="1100" dirty="0">
              <a:solidFill>
                <a:schemeClr val="bg1"/>
              </a:solidFill>
              <a:latin typeface="Montserrat Light" panose="00000400000000000000" pitchFamily="50" charset="0"/>
            </a:endParaRPr>
          </a:p>
          <a:p>
            <a:pPr>
              <a:lnSpc>
                <a:spcPct val="150000"/>
              </a:lnSpc>
            </a:pPr>
            <a:r>
              <a:rPr lang="en-US" sz="1100" dirty="0">
                <a:solidFill>
                  <a:schemeClr val="bg1"/>
                </a:solidFill>
                <a:latin typeface="Montserrat Light" panose="00000400000000000000" pitchFamily="50" charset="0"/>
              </a:rPr>
              <a:t>Research School of Astronomy and Astrophysics Scholarship</a:t>
            </a:r>
          </a:p>
          <a:p>
            <a:pPr>
              <a:lnSpc>
                <a:spcPct val="150000"/>
              </a:lnSpc>
            </a:pPr>
            <a:r>
              <a:rPr lang="en-US" sz="1100" dirty="0">
                <a:solidFill>
                  <a:schemeClr val="bg1"/>
                </a:solidFill>
                <a:latin typeface="Montserrat Light" panose="00000400000000000000" pitchFamily="50" charset="0"/>
              </a:rPr>
              <a:t>RSAA Joan Duffield Scholarship</a:t>
            </a:r>
            <a:endParaRPr lang="en-AU" sz="1100" dirty="0">
              <a:solidFill>
                <a:schemeClr val="bg1"/>
              </a:solidFill>
              <a:latin typeface="Montserrat Light" panose="00000400000000000000" pitchFamily="50" charset="0"/>
            </a:endParaRPr>
          </a:p>
        </p:txBody>
      </p:sp>
      <p:sp>
        <p:nvSpPr>
          <p:cNvPr id="7" name="텍스트 개체 틀 3">
            <a:extLst>
              <a:ext uri="{FF2B5EF4-FFF2-40B4-BE49-F238E27FC236}">
                <a16:creationId xmlns:a16="http://schemas.microsoft.com/office/drawing/2014/main" id="{CAA1ACDA-A174-4701-96EE-F933865C1F61}"/>
              </a:ext>
            </a:extLst>
          </p:cNvPr>
          <p:cNvSpPr txBox="1">
            <a:spLocks/>
          </p:cNvSpPr>
          <p:nvPr/>
        </p:nvSpPr>
        <p:spPr>
          <a:xfrm>
            <a:off x="611560" y="1014721"/>
            <a:ext cx="3960440" cy="792088"/>
          </a:xfrm>
          <a:prstGeom prst="rect">
            <a:avLst/>
          </a:prstGeom>
        </p:spPr>
        <p:txBody>
          <a:bodyPr/>
          <a:lstStyle>
            <a:lvl1pPr marL="0" indent="0" algn="r" defTabSz="914400" rtl="0" eaLnBrk="1" latinLnBrk="1" hangingPunct="1">
              <a:spcBef>
                <a:spcPct val="20000"/>
              </a:spcBef>
              <a:buFont typeface="Arial" pitchFamily="34" charset="0"/>
              <a:buNone/>
              <a:defRPr sz="28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altLang="ko-KR" sz="1400" b="0" dirty="0">
                <a:solidFill>
                  <a:schemeClr val="bg1"/>
                </a:solidFill>
                <a:latin typeface="Montserrat Light" panose="00000400000000000000" pitchFamily="50" charset="0"/>
              </a:rPr>
              <a:t>A/Prof. Charles Lineweaver</a:t>
            </a:r>
          </a:p>
          <a:p>
            <a:pPr algn="l"/>
            <a:r>
              <a:rPr lang="en-US" altLang="ko-KR" sz="1400" b="0" dirty="0">
                <a:solidFill>
                  <a:schemeClr val="bg1"/>
                </a:solidFill>
                <a:latin typeface="Montserrat Light" panose="00000400000000000000" pitchFamily="50" charset="0"/>
              </a:rPr>
              <a:t>A/Prof. Michael Ireland</a:t>
            </a:r>
          </a:p>
        </p:txBody>
      </p:sp>
      <p:sp>
        <p:nvSpPr>
          <p:cNvPr id="8" name="텍스트 개체 틀 3">
            <a:extLst>
              <a:ext uri="{FF2B5EF4-FFF2-40B4-BE49-F238E27FC236}">
                <a16:creationId xmlns:a16="http://schemas.microsoft.com/office/drawing/2014/main" id="{CC26D00B-4874-45CC-AD14-EA57921B228A}"/>
              </a:ext>
            </a:extLst>
          </p:cNvPr>
          <p:cNvSpPr txBox="1">
            <a:spLocks/>
          </p:cNvSpPr>
          <p:nvPr/>
        </p:nvSpPr>
        <p:spPr>
          <a:xfrm>
            <a:off x="611560" y="1616725"/>
            <a:ext cx="6048672" cy="452176"/>
          </a:xfrm>
          <a:prstGeom prst="rect">
            <a:avLst/>
          </a:prstGeom>
        </p:spPr>
        <p:txBody>
          <a:bodyPr/>
          <a:lstStyle>
            <a:lvl1pPr marL="0" indent="0" algn="r" defTabSz="914400" rtl="0" eaLnBrk="1" latinLnBrk="1" hangingPunct="1">
              <a:spcBef>
                <a:spcPct val="20000"/>
              </a:spcBef>
              <a:buFont typeface="Arial" pitchFamily="34" charset="0"/>
              <a:buNone/>
              <a:defRPr sz="28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algn="l"/>
            <a:r>
              <a:rPr lang="en-US" altLang="ko-KR" sz="1100" b="0" dirty="0">
                <a:solidFill>
                  <a:schemeClr val="bg1"/>
                </a:solidFill>
                <a:latin typeface="Montserrat Light" panose="00000400000000000000" pitchFamily="50" charset="0"/>
              </a:rPr>
              <a:t>Research School of Astronomy &amp; Astrophysics</a:t>
            </a:r>
          </a:p>
          <a:p>
            <a:pPr algn="l"/>
            <a:r>
              <a:rPr lang="en-US" altLang="ko-KR" sz="1100" b="0" dirty="0">
                <a:solidFill>
                  <a:schemeClr val="bg1"/>
                </a:solidFill>
                <a:latin typeface="Montserrat Light" panose="00000400000000000000" pitchFamily="50" charset="0"/>
              </a:rPr>
              <a:t>Australian National University</a:t>
            </a:r>
            <a:endParaRPr lang="ko-KR" altLang="en-US" sz="1100" b="0" dirty="0">
              <a:solidFill>
                <a:schemeClr val="bg1"/>
              </a:solidFill>
              <a:latin typeface="Montserrat Light" panose="00000400000000000000" pitchFamily="50" charset="0"/>
            </a:endParaRPr>
          </a:p>
        </p:txBody>
      </p:sp>
    </p:spTree>
    <p:extLst>
      <p:ext uri="{BB962C8B-B14F-4D97-AF65-F5344CB8AC3E}">
        <p14:creationId xmlns:p14="http://schemas.microsoft.com/office/powerpoint/2010/main" val="4053402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1B4BAA5-C1E3-E74A-9DEA-7008C1A88B02}"/>
              </a:ext>
            </a:extLst>
          </p:cNvPr>
          <p:cNvSpPr txBox="1"/>
          <p:nvPr/>
        </p:nvSpPr>
        <p:spPr>
          <a:xfrm>
            <a:off x="7962266" y="4902078"/>
            <a:ext cx="1080745" cy="215444"/>
          </a:xfrm>
          <a:prstGeom prst="rect">
            <a:avLst/>
          </a:prstGeom>
          <a:noFill/>
        </p:spPr>
        <p:txBody>
          <a:bodyPr wrap="none" rtlCol="0">
            <a:spAutoFit/>
          </a:bodyPr>
          <a:lstStyle/>
          <a:p>
            <a:r>
              <a:rPr lang="en-AU" sz="800" dirty="0">
                <a:latin typeface="Montserrat Light" panose="00000400000000000000" pitchFamily="50" charset="0"/>
              </a:rPr>
              <a:t>(McIntyre et al. 2019)</a:t>
            </a:r>
          </a:p>
        </p:txBody>
      </p:sp>
      <p:pic>
        <p:nvPicPr>
          <p:cNvPr id="3" name="Picture 2">
            <a:extLst>
              <a:ext uri="{FF2B5EF4-FFF2-40B4-BE49-F238E27FC236}">
                <a16:creationId xmlns:a16="http://schemas.microsoft.com/office/drawing/2014/main" id="{5CA01D70-2717-4512-BE3F-57222EEB2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37489"/>
            <a:ext cx="8441163" cy="4888315"/>
          </a:xfrm>
          <a:prstGeom prst="rect">
            <a:avLst/>
          </a:prstGeom>
        </p:spPr>
      </p:pic>
    </p:spTree>
    <p:extLst>
      <p:ext uri="{BB962C8B-B14F-4D97-AF65-F5344CB8AC3E}">
        <p14:creationId xmlns:p14="http://schemas.microsoft.com/office/powerpoint/2010/main" val="3810965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EDD200-EC60-4960-9717-ECE6F54193D3}"/>
              </a:ext>
            </a:extLst>
          </p:cNvPr>
          <p:cNvPicPr>
            <a:picLocks noChangeAspect="1"/>
          </p:cNvPicPr>
          <p:nvPr/>
        </p:nvPicPr>
        <p:blipFill>
          <a:blip r:embed="rId3"/>
          <a:stretch>
            <a:fillRect/>
          </a:stretch>
        </p:blipFill>
        <p:spPr>
          <a:xfrm>
            <a:off x="0" y="-1"/>
            <a:ext cx="9144000" cy="5535312"/>
          </a:xfrm>
          <a:prstGeom prst="rect">
            <a:avLst/>
          </a:prstGeom>
        </p:spPr>
      </p:pic>
      <p:cxnSp>
        <p:nvCxnSpPr>
          <p:cNvPr id="44" name="직선 연결선 43"/>
          <p:cNvCxnSpPr/>
          <p:nvPr userDrawn="1"/>
        </p:nvCxnSpPr>
        <p:spPr>
          <a:xfrm>
            <a:off x="-30145" y="800631"/>
            <a:ext cx="917414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텍스트 개체 틀 3"/>
          <p:cNvSpPr txBox="1">
            <a:spLocks/>
          </p:cNvSpPr>
          <p:nvPr/>
        </p:nvSpPr>
        <p:spPr>
          <a:xfrm>
            <a:off x="245833" y="208603"/>
            <a:ext cx="8502631" cy="558939"/>
          </a:xfrm>
          <a:prstGeom prst="rect">
            <a:avLst/>
          </a:prstGeom>
        </p:spPr>
        <p:txBody>
          <a:bodyPr/>
          <a:lstStyle>
            <a:lvl1pPr marL="0" indent="0" algn="l" defTabSz="914400" rtl="0" eaLnBrk="1" latinLnBrk="1" hangingPunct="1">
              <a:spcBef>
                <a:spcPct val="20000"/>
              </a:spcBef>
              <a:buFont typeface="Arial" pitchFamily="34" charset="0"/>
              <a:buNone/>
              <a:defRPr sz="48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AU" sz="2400" dirty="0">
                <a:solidFill>
                  <a:schemeClr val="bg1"/>
                </a:solidFill>
                <a:latin typeface="Montserrat Medium" panose="00000600000000000000" pitchFamily="50" charset="0"/>
                <a:ea typeface="Avenir Roman" charset="0"/>
                <a:cs typeface="Avenir Roman" charset="0"/>
                <a:sym typeface="Avenir Roman" charset="0"/>
              </a:rPr>
              <a:t>Comparison With Solar System Analogues</a:t>
            </a:r>
          </a:p>
        </p:txBody>
      </p:sp>
      <mc:AlternateContent xmlns:mc="http://schemas.openxmlformats.org/markup-compatibility/2006" xmlns:a14="http://schemas.microsoft.com/office/drawing/2010/main">
        <mc:Choice Requires="a14">
          <p:graphicFrame>
            <p:nvGraphicFramePr>
              <p:cNvPr id="9" name="표 10"/>
              <p:cNvGraphicFramePr>
                <a:graphicFrameLocks noGrp="1"/>
              </p:cNvGraphicFramePr>
              <p:nvPr>
                <p:extLst>
                  <p:ext uri="{D42A27DB-BD31-4B8C-83A1-F6EECF244321}">
                    <p14:modId xmlns:p14="http://schemas.microsoft.com/office/powerpoint/2010/main" val="1009283482"/>
                  </p:ext>
                </p:extLst>
              </p:nvPr>
            </p:nvGraphicFramePr>
            <p:xfrm>
              <a:off x="3419872" y="1614958"/>
              <a:ext cx="4968552" cy="2846718"/>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1512168">
                      <a:extLst>
                        <a:ext uri="{9D8B030D-6E8A-4147-A177-3AD203B41FA5}">
                          <a16:colId xmlns:a16="http://schemas.microsoft.com/office/drawing/2014/main" val="3700768875"/>
                        </a:ext>
                      </a:extLst>
                    </a:gridCol>
                  </a:tblGrid>
                  <a:tr h="939565">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1816100" algn="l"/>
                            </a:tabLst>
                          </a:pPr>
                          <a:r>
                            <a:rPr kumimoji="0" lang="tr-TR" sz="1600" b="1" i="0" u="none" strike="noStrike" cap="none" normalizeH="0" baseline="0" dirty="0">
                              <a:ln>
                                <a:noFill/>
                              </a:ln>
                              <a:solidFill>
                                <a:srgbClr val="FFFFFF"/>
                              </a:solidFill>
                              <a:effectLst/>
                              <a:latin typeface="Montserrat Medium" panose="00000600000000000000" pitchFamily="50" charset="0"/>
                              <a:ea typeface="Chalkduster" charset="0"/>
                              <a:cs typeface="Chalkduster" charset="0"/>
                              <a:sym typeface="Chalkduster" charset="0"/>
                            </a:rPr>
                            <a:t>Solar </a:t>
                          </a:r>
                          <a:r>
                            <a:rPr kumimoji="0" lang="tr-TR" sz="1600" b="1" i="0" u="none" strike="noStrike" cap="none" normalizeH="0" baseline="0" dirty="0" err="1">
                              <a:ln>
                                <a:noFill/>
                              </a:ln>
                              <a:solidFill>
                                <a:srgbClr val="FFFFFF"/>
                              </a:solidFill>
                              <a:effectLst/>
                              <a:latin typeface="Montserrat Medium" panose="00000600000000000000" pitchFamily="50" charset="0"/>
                              <a:ea typeface="Chalkduster" charset="0"/>
                              <a:cs typeface="Chalkduster" charset="0"/>
                              <a:sym typeface="Chalkduster" charset="0"/>
                            </a:rPr>
                            <a:t>System</a:t>
                          </a:r>
                          <a:r>
                            <a:rPr kumimoji="0" lang="tr-TR" sz="1600" b="1" i="0" u="none" strike="noStrike" cap="none" normalizeH="0" baseline="0" dirty="0">
                              <a:ln>
                                <a:noFill/>
                              </a:ln>
                              <a:solidFill>
                                <a:srgbClr val="FFFFFF"/>
                              </a:solidFill>
                              <a:effectLst/>
                              <a:latin typeface="Montserrat Medium" panose="00000600000000000000" pitchFamily="50" charset="0"/>
                              <a:ea typeface="Chalkduster" charset="0"/>
                              <a:cs typeface="Chalkduster" charset="0"/>
                              <a:sym typeface="Chalkduster" charset="0"/>
                            </a:rPr>
                            <a:t> </a:t>
                          </a:r>
                          <a:r>
                            <a:rPr kumimoji="0" lang="tr-TR" sz="1600" b="1" i="0" u="none" strike="noStrike" cap="none" normalizeH="0" baseline="0" dirty="0" err="1">
                              <a:ln>
                                <a:noFill/>
                              </a:ln>
                              <a:solidFill>
                                <a:srgbClr val="FFFFFF"/>
                              </a:solidFill>
                              <a:effectLst/>
                              <a:latin typeface="Montserrat Medium" panose="00000600000000000000" pitchFamily="50" charset="0"/>
                              <a:ea typeface="Chalkduster" charset="0"/>
                              <a:cs typeface="Chalkduster" charset="0"/>
                              <a:sym typeface="Chalkduster" charset="0"/>
                            </a:rPr>
                            <a:t>Analogue</a:t>
                          </a:r>
                          <a:endParaRPr kumimoji="0" lang="tr-TR" sz="1600" b="1" i="0" u="none" strike="noStrike" cap="none" normalizeH="0" baseline="0" dirty="0">
                            <a:ln>
                              <a:noFill/>
                            </a:ln>
                            <a:solidFill>
                              <a:srgbClr val="FFFFFF"/>
                            </a:solidFill>
                            <a:effectLst/>
                            <a:latin typeface="Montserrat Medium" panose="00000600000000000000" pitchFamily="50" charset="0"/>
                            <a:ea typeface="Chalkduster" charset="0"/>
                            <a:cs typeface="Chalkduster" charset="0"/>
                            <a:sym typeface="Chalkduster" charset="0"/>
                          </a:endParaRPr>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67000"/>
                          </a:schemeClr>
                        </a:solidFill>
                      </a:tcPr>
                    </a:tc>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1816100" algn="l"/>
                            </a:tabLst>
                            <a:defRPr/>
                          </a:pPr>
                          <a:br>
                            <a:rPr kumimoji="0" lang="en-AU" sz="2000" b="1" i="0" u="none" strike="noStrike" cap="none" normalizeH="0" baseline="0" dirty="0">
                              <a:ln>
                                <a:noFill/>
                              </a:ln>
                              <a:solidFill>
                                <a:schemeClr val="bg1"/>
                              </a:solidFill>
                              <a:effectLst/>
                              <a:latin typeface="Montserrat Light" panose="00000400000000000000" pitchFamily="50" charset="0"/>
                              <a:ea typeface="Chalkduster" charset="0"/>
                              <a:cs typeface="Chalkduster" charset="0"/>
                              <a:sym typeface="Chalkduster" charset="0"/>
                            </a:rPr>
                          </a:br>
                          <a14:m>
                            <m:oMath xmlns:m="http://schemas.openxmlformats.org/officeDocument/2006/math">
                              <m:r>
                                <a:rPr lang="en-AU" sz="2000" b="1" i="1" baseline="0" smtClean="0">
                                  <a:solidFill>
                                    <a:schemeClr val="bg1"/>
                                  </a:solidFill>
                                  <a:latin typeface="Cambria Math" charset="0"/>
                                  <a:ea typeface="Avenir Roman" charset="0"/>
                                  <a:cs typeface="Avenir Roman" charset="0"/>
                                  <a:sym typeface="Avenir Roman" charset="0"/>
                                </a:rPr>
                                <m:t>𝓜</m:t>
                              </m:r>
                            </m:oMath>
                          </a14:m>
                          <a:r>
                            <a:rPr lang="en-AU" sz="1800" kern="1200" baseline="-25000" dirty="0">
                              <a:solidFill>
                                <a:srgbClr val="FFFFFF"/>
                              </a:solidFill>
                              <a:effectLst/>
                              <a:latin typeface="Montserrat Medium" panose="00000600000000000000" pitchFamily="50" charset="0"/>
                              <a:ea typeface="Chalkduster" charset="0"/>
                              <a:cs typeface="Chalkduster" charset="0"/>
                              <a:sym typeface="Symbol"/>
                            </a:rPr>
                            <a:t> </a:t>
                          </a:r>
                          <a:r>
                            <a:rPr kumimoji="0" lang="en-AU" sz="1800" b="1" i="0" u="none" strike="noStrike" kern="1200" cap="none" spc="0" normalizeH="0" baseline="0" noProof="0" dirty="0">
                              <a:ln>
                                <a:noFill/>
                              </a:ln>
                              <a:solidFill>
                                <a:srgbClr val="FFFFFF"/>
                              </a:solidFill>
                              <a:effectLst/>
                              <a:uLnTx/>
                              <a:uFillTx/>
                              <a:latin typeface="Montserrat Medium" panose="00000600000000000000" pitchFamily="50" charset="0"/>
                              <a:ea typeface="Calibri" charset="0"/>
                              <a:cs typeface="Calibri" charset="0"/>
                              <a:sym typeface="Avenir Roman" charset="0"/>
                            </a:rPr>
                            <a:t>(10</a:t>
                          </a:r>
                          <a:r>
                            <a:rPr kumimoji="0" lang="en-AU" sz="1800" b="1" i="0" u="none" strike="noStrike" kern="1200" cap="none" spc="0" normalizeH="0" baseline="30000" noProof="0" dirty="0">
                              <a:ln>
                                <a:noFill/>
                              </a:ln>
                              <a:solidFill>
                                <a:srgbClr val="FFFFFF"/>
                              </a:solidFill>
                              <a:effectLst/>
                              <a:uLnTx/>
                              <a:uFillTx/>
                              <a:latin typeface="Montserrat Medium" panose="00000600000000000000" pitchFamily="50" charset="0"/>
                              <a:ea typeface="Calibri" charset="0"/>
                              <a:cs typeface="Calibri" charset="0"/>
                              <a:sym typeface="Avenir Roman" charset="0"/>
                            </a:rPr>
                            <a:t>22</a:t>
                          </a:r>
                          <a:r>
                            <a:rPr kumimoji="0" lang="en-AU" sz="1800" b="1" i="0" u="none" strike="noStrike" kern="1200" cap="none" spc="0" normalizeH="0" baseline="0" noProof="0" dirty="0">
                              <a:ln>
                                <a:noFill/>
                              </a:ln>
                              <a:solidFill>
                                <a:srgbClr val="FFFFFF"/>
                              </a:solidFill>
                              <a:effectLst/>
                              <a:uLnTx/>
                              <a:uFillTx/>
                              <a:latin typeface="Montserrat Medium" panose="00000600000000000000" pitchFamily="50" charset="0"/>
                              <a:ea typeface="Calibri" charset="0"/>
                              <a:cs typeface="Calibri" charset="0"/>
                              <a:sym typeface="Avenir Roman" charset="0"/>
                            </a:rPr>
                            <a:t> Am</a:t>
                          </a:r>
                          <a:r>
                            <a:rPr kumimoji="0" lang="en-AU" sz="1800" b="1" i="0" u="none" strike="noStrike" kern="1200" cap="none" spc="0" normalizeH="0" baseline="30000" noProof="0" dirty="0">
                              <a:ln>
                                <a:noFill/>
                              </a:ln>
                              <a:solidFill>
                                <a:srgbClr val="FFFFFF"/>
                              </a:solidFill>
                              <a:effectLst/>
                              <a:uLnTx/>
                              <a:uFillTx/>
                              <a:latin typeface="Montserrat Medium" panose="00000600000000000000" pitchFamily="50" charset="0"/>
                              <a:ea typeface="Calibri" charset="0"/>
                              <a:cs typeface="Calibri" charset="0"/>
                              <a:sym typeface="Avenir Roman" charset="0"/>
                            </a:rPr>
                            <a:t>2</a:t>
                          </a:r>
                          <a:r>
                            <a:rPr kumimoji="0" lang="en-AU" sz="1800" b="1" i="0" u="none" strike="noStrike" kern="1200" cap="none" spc="0" normalizeH="0" baseline="0" noProof="0" dirty="0">
                              <a:ln>
                                <a:noFill/>
                              </a:ln>
                              <a:solidFill>
                                <a:srgbClr val="FFFFFF"/>
                              </a:solidFill>
                              <a:effectLst/>
                              <a:uLnTx/>
                              <a:uFillTx/>
                              <a:latin typeface="Montserrat Medium" panose="00000600000000000000" pitchFamily="50" charset="0"/>
                              <a:ea typeface="Calibri" charset="0"/>
                              <a:cs typeface="Calibri" charset="0"/>
                              <a:sym typeface="Avenir Roman" charset="0"/>
                            </a:rPr>
                            <a:t>)</a:t>
                          </a:r>
                          <a:endParaRPr kumimoji="0" lang="tr-TR" sz="1800" b="1" i="0" u="none" strike="noStrike" kern="1200" cap="none" normalizeH="0" baseline="0" dirty="0">
                            <a:ln>
                              <a:noFill/>
                            </a:ln>
                            <a:solidFill>
                              <a:srgbClr val="000000"/>
                            </a:solidFill>
                            <a:effectLst/>
                            <a:latin typeface="Montserrat Medium" panose="00000600000000000000" pitchFamily="50" charset="0"/>
                            <a:ea typeface="+mn-ea"/>
                            <a:cs typeface="+mn-ea" charset="0"/>
                            <a:sym typeface="Chalkduster" charset="0"/>
                          </a:endParaRPr>
                        </a:p>
                        <a:p>
                          <a:pPr marL="0" marR="0" indent="0" algn="r" defTabSz="914400" rtl="0" eaLnBrk="1" fontAlgn="auto" latinLnBrk="1" hangingPunct="1">
                            <a:lnSpc>
                              <a:spcPct val="100000"/>
                            </a:lnSpc>
                            <a:spcBef>
                              <a:spcPts val="0"/>
                            </a:spcBef>
                            <a:spcAft>
                              <a:spcPts val="0"/>
                            </a:spcAft>
                            <a:buClrTx/>
                            <a:buSzTx/>
                            <a:buFontTx/>
                            <a:buNone/>
                            <a:tabLst/>
                            <a:defRPr/>
                          </a:pPr>
                          <a:endParaRPr lang="ko-KR" altLang="en-US" sz="2000" b="0" dirty="0">
                            <a:solidFill>
                              <a:schemeClr val="bg1"/>
                            </a:solidFill>
                            <a:effectLst/>
                            <a:latin typeface="Montserrat Light" panose="00000400000000000000" pitchFamily="50" charset="0"/>
                            <a:cs typeface="Tahoma" pitchFamily="34" charset="0"/>
                          </a:endParaRPr>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67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14:m>
                            <m:oMath xmlns:m="http://schemas.openxmlformats.org/officeDocument/2006/math">
                              <m:r>
                                <a:rPr lang="en-AU" sz="2000" b="1" i="1" baseline="0" smtClean="0">
                                  <a:solidFill>
                                    <a:schemeClr val="bg1"/>
                                  </a:solidFill>
                                  <a:latin typeface="Cambria Math" charset="0"/>
                                  <a:ea typeface="Avenir Roman" charset="0"/>
                                  <a:cs typeface="Avenir Roman" charset="0"/>
                                  <a:sym typeface="Avenir Roman" charset="0"/>
                                </a:rPr>
                                <m:t>𝓜</m:t>
                              </m:r>
                            </m:oMath>
                          </a14:m>
                          <a:r>
                            <a:rPr lang="en-US" altLang="ko-KR" sz="2000" b="0" dirty="0">
                              <a:solidFill>
                                <a:schemeClr val="bg1"/>
                              </a:solidFill>
                              <a:effectLst/>
                              <a:latin typeface="Montserrat Light" panose="00000400000000000000" pitchFamily="50" charset="0"/>
                              <a:cs typeface="Tahoma" pitchFamily="34" charset="0"/>
                            </a:rPr>
                            <a:t> </a:t>
                          </a:r>
                          <a:r>
                            <a:rPr lang="en-AU" altLang="ko-KR" sz="2000" b="1" dirty="0">
                              <a:solidFill>
                                <a:schemeClr val="lt1"/>
                              </a:solidFill>
                              <a:effectLst/>
                              <a:latin typeface="Calibri" panose="020F0502020204030204" pitchFamily="34" charset="0"/>
                              <a:cs typeface="Times New Roman" panose="02020603050405020304" pitchFamily="18" charset="0"/>
                            </a:rPr>
                            <a:t>(</a:t>
                          </a:r>
                          <a:r>
                            <a:rPr lang="en-AU" sz="2000" dirty="0">
                              <a:effectLst/>
                              <a:latin typeface="Cambria Math" panose="02040503050406030204" pitchFamily="18" charset="0"/>
                              <a:ea typeface="Calibri" panose="020F0502020204030204" pitchFamily="34" charset="0"/>
                              <a:cs typeface="Cambria Math" panose="02040503050406030204" pitchFamily="18" charset="0"/>
                            </a:rPr>
                            <a:t>ℳ</a:t>
                          </a:r>
                          <a:r>
                            <a:rPr lang="en-AU" sz="2000" baseline="-25000" dirty="0">
                              <a:effectLst/>
                              <a:latin typeface="Cambria Math" panose="02040503050406030204" pitchFamily="18" charset="0"/>
                              <a:ea typeface="Calibri" panose="020F0502020204030204" pitchFamily="34" charset="0"/>
                              <a:cs typeface="Cambria Math" panose="02040503050406030204" pitchFamily="18" charset="0"/>
                            </a:rPr>
                            <a:t>⊕</a:t>
                          </a:r>
                          <a:r>
                            <a:rPr lang="en-AU" sz="2000" dirty="0">
                              <a:effectLst/>
                            </a:rPr>
                            <a:t>)</a:t>
                          </a:r>
                          <a:endParaRPr lang="ko-KR" altLang="en-US" sz="2000" b="0" dirty="0">
                            <a:solidFill>
                              <a:schemeClr val="bg1"/>
                            </a:solidFill>
                            <a:effectLst/>
                            <a:latin typeface="Montserrat Light" panose="00000400000000000000" pitchFamily="50" charset="0"/>
                            <a:cs typeface="Tahoma" pitchFamily="34" charset="0"/>
                          </a:endParaRPr>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67000"/>
                          </a:schemeClr>
                        </a:solidFill>
                      </a:tcPr>
                    </a:tc>
                    <a:extLst>
                      <a:ext uri="{0D108BD9-81ED-4DB2-BD59-A6C34878D82A}">
                        <a16:rowId xmlns:a16="http://schemas.microsoft.com/office/drawing/2014/main" val="10000"/>
                      </a:ext>
                    </a:extLst>
                  </a:tr>
                  <a:tr h="622916">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1816100" algn="l"/>
                            </a:tabLst>
                          </a:pPr>
                          <a:r>
                            <a:rPr kumimoji="0" lang="en-AU" sz="1400" b="1" i="0" u="none" strike="noStrike" kern="1200" cap="none" normalizeH="0" baseline="0" dirty="0">
                              <a:ln>
                                <a:noFill/>
                              </a:ln>
                              <a:solidFill>
                                <a:srgbClr val="FFFFFF"/>
                              </a:solidFill>
                              <a:effectLst/>
                              <a:latin typeface="Montserrat Light" panose="00000400000000000000" pitchFamily="50" charset="0"/>
                              <a:ea typeface="+mn-ea"/>
                              <a:cs typeface="+mn-ea" charset="0"/>
                              <a:sym typeface="Chalkduster" charset="0"/>
                            </a:rPr>
                            <a:t>Current Earth</a:t>
                          </a:r>
                          <a:endParaRPr kumimoji="0" lang="tr-TR" sz="1400" b="1" i="0" u="none" strike="noStrike" kern="1200" cap="none" normalizeH="0" baseline="0" dirty="0">
                            <a:ln>
                              <a:noFill/>
                            </a:ln>
                            <a:solidFill>
                              <a:srgbClr val="000000"/>
                            </a:solidFill>
                            <a:effectLst/>
                            <a:latin typeface="Montserrat Light" panose="00000400000000000000" pitchFamily="50" charset="0"/>
                            <a:ea typeface="+mn-ea"/>
                            <a:cs typeface="+mn-ea" charset="0"/>
                            <a:sym typeface="Chalkduster" charset="0"/>
                          </a:endParaRPr>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67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0" dirty="0">
                              <a:solidFill>
                                <a:schemeClr val="bg1"/>
                              </a:solidFill>
                              <a:effectLst/>
                              <a:latin typeface="Montserrat Light" panose="00000400000000000000" pitchFamily="50" charset="0"/>
                              <a:cs typeface="Tahoma" pitchFamily="34" charset="0"/>
                            </a:rPr>
                            <a:t>7.4</a:t>
                          </a:r>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67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0" dirty="0">
                              <a:solidFill>
                                <a:schemeClr val="bg1"/>
                              </a:solidFill>
                              <a:effectLst/>
                              <a:latin typeface="Montserrat Light" panose="00000400000000000000" pitchFamily="50" charset="0"/>
                              <a:cs typeface="Tahoma" pitchFamily="34" charset="0"/>
                            </a:rPr>
                            <a:t>1</a:t>
                          </a:r>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67000"/>
                          </a:schemeClr>
                        </a:solidFill>
                      </a:tcPr>
                    </a:tc>
                    <a:extLst>
                      <a:ext uri="{0D108BD9-81ED-4DB2-BD59-A6C34878D82A}">
                        <a16:rowId xmlns:a16="http://schemas.microsoft.com/office/drawing/2014/main" val="10001"/>
                      </a:ext>
                    </a:extLst>
                  </a:tr>
                  <a:tr h="622916">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1" dirty="0">
                              <a:solidFill>
                                <a:schemeClr val="bg1"/>
                              </a:solidFill>
                              <a:effectLst/>
                              <a:latin typeface="Montserrat Light" panose="00000400000000000000" pitchFamily="50" charset="0"/>
                              <a:ea typeface="Tahoma" pitchFamily="34" charset="0"/>
                              <a:cs typeface="Tahoma" pitchFamily="34" charset="0"/>
                            </a:rPr>
                            <a:t>Early Earth</a:t>
                          </a:r>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67000"/>
                          </a:schemeClr>
                        </a:solidFill>
                      </a:tcPr>
                    </a:tc>
                    <a:tc>
                      <a:txBody>
                        <a:bodyPr/>
                        <a:lstStyle/>
                        <a:p>
                          <a:pPr algn="ctr" latinLnBrk="1"/>
                          <a:r>
                            <a:rPr lang="en-US" altLang="ko-KR" sz="1400" b="0" dirty="0">
                              <a:solidFill>
                                <a:schemeClr val="bg1"/>
                              </a:solidFill>
                              <a:effectLst/>
                              <a:latin typeface="Montserrat Light" panose="00000400000000000000" pitchFamily="50" charset="0"/>
                              <a:cs typeface="Tahoma" pitchFamily="34" charset="0"/>
                            </a:rPr>
                            <a:t>3.8</a:t>
                          </a:r>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67000"/>
                          </a:schemeClr>
                        </a:solidFill>
                      </a:tcPr>
                    </a:tc>
                    <a:tc>
                      <a:txBody>
                        <a:bodyPr/>
                        <a:lstStyle/>
                        <a:p>
                          <a:pPr algn="ctr" latinLnBrk="1"/>
                          <a:r>
                            <a:rPr lang="en-US" altLang="ko-KR" sz="1400" b="0" dirty="0">
                              <a:solidFill>
                                <a:schemeClr val="bg1"/>
                              </a:solidFill>
                              <a:effectLst/>
                              <a:latin typeface="Montserrat Light" panose="00000400000000000000" pitchFamily="50" charset="0"/>
                              <a:cs typeface="Tahoma" pitchFamily="34" charset="0"/>
                            </a:rPr>
                            <a:t>0.5</a:t>
                          </a:r>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67000"/>
                          </a:schemeClr>
                        </a:solidFill>
                      </a:tcPr>
                    </a:tc>
                    <a:extLst>
                      <a:ext uri="{0D108BD9-81ED-4DB2-BD59-A6C34878D82A}">
                        <a16:rowId xmlns:a16="http://schemas.microsoft.com/office/drawing/2014/main" val="10002"/>
                      </a:ext>
                    </a:extLst>
                  </a:tr>
                  <a:tr h="622916">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1" dirty="0">
                              <a:solidFill>
                                <a:schemeClr val="bg1"/>
                              </a:solidFill>
                              <a:effectLst/>
                              <a:latin typeface="Montserrat Light" panose="00000400000000000000" pitchFamily="50" charset="0"/>
                              <a:ea typeface="Tahoma" pitchFamily="34" charset="0"/>
                              <a:cs typeface="Tahoma" pitchFamily="34" charset="0"/>
                            </a:rPr>
                            <a:t>Early Mars</a:t>
                          </a:r>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67000"/>
                          </a:schemeClr>
                        </a:solidFill>
                      </a:tcPr>
                    </a:tc>
                    <a:tc>
                      <a:txBody>
                        <a:bodyPr/>
                        <a:lstStyle/>
                        <a:p>
                          <a:pPr algn="ctr" latinLnBrk="1"/>
                          <a:r>
                            <a:rPr lang="en-US" altLang="ko-KR" sz="1400" b="0" dirty="0">
                              <a:solidFill>
                                <a:schemeClr val="bg1"/>
                              </a:solidFill>
                              <a:effectLst/>
                              <a:latin typeface="Montserrat Light" panose="00000400000000000000" pitchFamily="50" charset="0"/>
                              <a:cs typeface="Tahoma" pitchFamily="34" charset="0"/>
                            </a:rPr>
                            <a:t>0.9</a:t>
                          </a:r>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67000"/>
                          </a:schemeClr>
                        </a:solidFill>
                      </a:tcPr>
                    </a:tc>
                    <a:tc>
                      <a:txBody>
                        <a:bodyPr/>
                        <a:lstStyle/>
                        <a:p>
                          <a:pPr algn="ctr" latinLnBrk="1"/>
                          <a:r>
                            <a:rPr lang="en-US" altLang="ko-KR" sz="1400" b="0" dirty="0">
                              <a:solidFill>
                                <a:schemeClr val="bg1"/>
                              </a:solidFill>
                              <a:effectLst/>
                              <a:latin typeface="Montserrat Light" panose="00000400000000000000" pitchFamily="50" charset="0"/>
                              <a:cs typeface="Tahoma" pitchFamily="34" charset="0"/>
                            </a:rPr>
                            <a:t>0.1</a:t>
                          </a:r>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67000"/>
                          </a:schemeClr>
                        </a:solidFill>
                      </a:tcPr>
                    </a:tc>
                    <a:extLst>
                      <a:ext uri="{0D108BD9-81ED-4DB2-BD59-A6C34878D82A}">
                        <a16:rowId xmlns:a16="http://schemas.microsoft.com/office/drawing/2014/main" val="10003"/>
                      </a:ext>
                    </a:extLst>
                  </a:tr>
                </a:tbl>
              </a:graphicData>
            </a:graphic>
          </p:graphicFrame>
        </mc:Choice>
        <mc:Fallback xmlns="">
          <p:graphicFrame>
            <p:nvGraphicFramePr>
              <p:cNvPr id="9" name="표 10"/>
              <p:cNvGraphicFramePr>
                <a:graphicFrameLocks noGrp="1"/>
              </p:cNvGraphicFramePr>
              <p:nvPr>
                <p:extLst>
                  <p:ext uri="{D42A27DB-BD31-4B8C-83A1-F6EECF244321}">
                    <p14:modId xmlns:p14="http://schemas.microsoft.com/office/powerpoint/2010/main" val="1009283482"/>
                  </p:ext>
                </p:extLst>
              </p:nvPr>
            </p:nvGraphicFramePr>
            <p:xfrm>
              <a:off x="3419872" y="1614958"/>
              <a:ext cx="4968552" cy="2846718"/>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1512168">
                      <a:extLst>
                        <a:ext uri="{9D8B030D-6E8A-4147-A177-3AD203B41FA5}">
                          <a16:colId xmlns:a16="http://schemas.microsoft.com/office/drawing/2014/main" val="3700768875"/>
                        </a:ext>
                      </a:extLst>
                    </a:gridCol>
                  </a:tblGrid>
                  <a:tr h="977970">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1816100" algn="l"/>
                            </a:tabLst>
                          </a:pPr>
                          <a:r>
                            <a:rPr kumimoji="0" lang="tr-TR" sz="1600" b="1" i="0" u="none" strike="noStrike" cap="none" normalizeH="0" baseline="0" dirty="0">
                              <a:ln>
                                <a:noFill/>
                              </a:ln>
                              <a:solidFill>
                                <a:srgbClr val="FFFFFF"/>
                              </a:solidFill>
                              <a:effectLst/>
                              <a:latin typeface="Montserrat Medium" panose="00000600000000000000" pitchFamily="50" charset="0"/>
                              <a:ea typeface="Chalkduster" charset="0"/>
                              <a:cs typeface="Chalkduster" charset="0"/>
                              <a:sym typeface="Chalkduster" charset="0"/>
                            </a:rPr>
                            <a:t>Solar </a:t>
                          </a:r>
                          <a:r>
                            <a:rPr kumimoji="0" lang="tr-TR" sz="1600" b="1" i="0" u="none" strike="noStrike" cap="none" normalizeH="0" baseline="0" dirty="0" err="1">
                              <a:ln>
                                <a:noFill/>
                              </a:ln>
                              <a:solidFill>
                                <a:srgbClr val="FFFFFF"/>
                              </a:solidFill>
                              <a:effectLst/>
                              <a:latin typeface="Montserrat Medium" panose="00000600000000000000" pitchFamily="50" charset="0"/>
                              <a:ea typeface="Chalkduster" charset="0"/>
                              <a:cs typeface="Chalkduster" charset="0"/>
                              <a:sym typeface="Chalkduster" charset="0"/>
                            </a:rPr>
                            <a:t>System</a:t>
                          </a:r>
                          <a:r>
                            <a:rPr kumimoji="0" lang="tr-TR" sz="1600" b="1" i="0" u="none" strike="noStrike" cap="none" normalizeH="0" baseline="0" dirty="0">
                              <a:ln>
                                <a:noFill/>
                              </a:ln>
                              <a:solidFill>
                                <a:srgbClr val="FFFFFF"/>
                              </a:solidFill>
                              <a:effectLst/>
                              <a:latin typeface="Montserrat Medium" panose="00000600000000000000" pitchFamily="50" charset="0"/>
                              <a:ea typeface="Chalkduster" charset="0"/>
                              <a:cs typeface="Chalkduster" charset="0"/>
                              <a:sym typeface="Chalkduster" charset="0"/>
                            </a:rPr>
                            <a:t> </a:t>
                          </a:r>
                          <a:r>
                            <a:rPr kumimoji="0" lang="tr-TR" sz="1600" b="1" i="0" u="none" strike="noStrike" cap="none" normalizeH="0" baseline="0" dirty="0" err="1">
                              <a:ln>
                                <a:noFill/>
                              </a:ln>
                              <a:solidFill>
                                <a:srgbClr val="FFFFFF"/>
                              </a:solidFill>
                              <a:effectLst/>
                              <a:latin typeface="Montserrat Medium" panose="00000600000000000000" pitchFamily="50" charset="0"/>
                              <a:ea typeface="Chalkduster" charset="0"/>
                              <a:cs typeface="Chalkduster" charset="0"/>
                              <a:sym typeface="Chalkduster" charset="0"/>
                            </a:rPr>
                            <a:t>Analogue</a:t>
                          </a:r>
                          <a:endParaRPr kumimoji="0" lang="tr-TR" sz="1600" b="1" i="0" u="none" strike="noStrike" cap="none" normalizeH="0" baseline="0" dirty="0">
                            <a:ln>
                              <a:noFill/>
                            </a:ln>
                            <a:solidFill>
                              <a:srgbClr val="FFFFFF"/>
                            </a:solidFill>
                            <a:effectLst/>
                            <a:latin typeface="Montserrat Medium" panose="00000600000000000000" pitchFamily="50" charset="0"/>
                            <a:ea typeface="Chalkduster" charset="0"/>
                            <a:cs typeface="Chalkduster" charset="0"/>
                            <a:sym typeface="Chalkduster" charset="0"/>
                          </a:endParaRPr>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67000"/>
                          </a:schemeClr>
                        </a:solidFill>
                      </a:tcPr>
                    </a:tc>
                    <a:tc>
                      <a:txBody>
                        <a:bodyPr/>
                        <a:lstStyle/>
                        <a:p>
                          <a:endParaRPr lang="en-US"/>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4"/>
                          <a:stretch>
                            <a:fillRect l="-92958" t="-1299" r="-83803" b="-192208"/>
                          </a:stretch>
                        </a:blipFill>
                      </a:tcPr>
                    </a:tc>
                    <a:tc>
                      <a:txBody>
                        <a:bodyPr/>
                        <a:lstStyle/>
                        <a:p>
                          <a:endParaRPr lang="en-US"/>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4"/>
                          <a:stretch>
                            <a:fillRect l="-230252" t="-1299" b="-192208"/>
                          </a:stretch>
                        </a:blipFill>
                      </a:tcPr>
                    </a:tc>
                    <a:extLst>
                      <a:ext uri="{0D108BD9-81ED-4DB2-BD59-A6C34878D82A}">
                        <a16:rowId xmlns:a16="http://schemas.microsoft.com/office/drawing/2014/main" val="10000"/>
                      </a:ext>
                    </a:extLst>
                  </a:tr>
                  <a:tr h="622916">
                    <a:tc>
                      <a:txBody>
                        <a:bodyPr/>
                        <a:lstStyle/>
                        <a:p>
                          <a:pPr marL="0" marR="0" lvl="0" indent="0" algn="ctr" defTabSz="914400" rtl="0" eaLnBrk="1" fontAlgn="base" latinLnBrk="0" hangingPunct="0">
                            <a:lnSpc>
                              <a:spcPct val="100000"/>
                            </a:lnSpc>
                            <a:spcBef>
                              <a:spcPct val="0"/>
                            </a:spcBef>
                            <a:spcAft>
                              <a:spcPct val="0"/>
                            </a:spcAft>
                            <a:buClrTx/>
                            <a:buSzTx/>
                            <a:buFontTx/>
                            <a:buNone/>
                            <a:tabLst>
                              <a:tab pos="1816100" algn="l"/>
                            </a:tabLst>
                          </a:pPr>
                          <a:r>
                            <a:rPr kumimoji="0" lang="en-AU" sz="1400" b="1" i="0" u="none" strike="noStrike" kern="1200" cap="none" normalizeH="0" baseline="0" dirty="0">
                              <a:ln>
                                <a:noFill/>
                              </a:ln>
                              <a:solidFill>
                                <a:srgbClr val="FFFFFF"/>
                              </a:solidFill>
                              <a:effectLst/>
                              <a:latin typeface="Montserrat Light" panose="00000400000000000000" pitchFamily="50" charset="0"/>
                              <a:ea typeface="+mn-ea"/>
                              <a:cs typeface="+mn-ea" charset="0"/>
                              <a:sym typeface="Chalkduster" charset="0"/>
                            </a:rPr>
                            <a:t>Current Earth</a:t>
                          </a:r>
                          <a:endParaRPr kumimoji="0" lang="tr-TR" sz="1400" b="1" i="0" u="none" strike="noStrike" kern="1200" cap="none" normalizeH="0" baseline="0" dirty="0">
                            <a:ln>
                              <a:noFill/>
                            </a:ln>
                            <a:solidFill>
                              <a:srgbClr val="000000"/>
                            </a:solidFill>
                            <a:effectLst/>
                            <a:latin typeface="Montserrat Light" panose="00000400000000000000" pitchFamily="50" charset="0"/>
                            <a:ea typeface="+mn-ea"/>
                            <a:cs typeface="+mn-ea" charset="0"/>
                            <a:sym typeface="Chalkduster" charset="0"/>
                          </a:endParaRPr>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67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0" dirty="0">
                              <a:solidFill>
                                <a:schemeClr val="bg1"/>
                              </a:solidFill>
                              <a:effectLst/>
                              <a:latin typeface="Montserrat Light" panose="00000400000000000000" pitchFamily="50" charset="0"/>
                              <a:cs typeface="Tahoma" pitchFamily="34" charset="0"/>
                            </a:rPr>
                            <a:t>7.4</a:t>
                          </a:r>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67000"/>
                          </a:schemeClr>
                        </a:solidFill>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0" dirty="0">
                              <a:solidFill>
                                <a:schemeClr val="bg1"/>
                              </a:solidFill>
                              <a:effectLst/>
                              <a:latin typeface="Montserrat Light" panose="00000400000000000000" pitchFamily="50" charset="0"/>
                              <a:cs typeface="Tahoma" pitchFamily="34" charset="0"/>
                            </a:rPr>
                            <a:t>1</a:t>
                          </a:r>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67000"/>
                          </a:schemeClr>
                        </a:solidFill>
                      </a:tcPr>
                    </a:tc>
                    <a:extLst>
                      <a:ext uri="{0D108BD9-81ED-4DB2-BD59-A6C34878D82A}">
                        <a16:rowId xmlns:a16="http://schemas.microsoft.com/office/drawing/2014/main" val="10001"/>
                      </a:ext>
                    </a:extLst>
                  </a:tr>
                  <a:tr h="622916">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1" dirty="0">
                              <a:solidFill>
                                <a:schemeClr val="bg1"/>
                              </a:solidFill>
                              <a:effectLst/>
                              <a:latin typeface="Montserrat Light" panose="00000400000000000000" pitchFamily="50" charset="0"/>
                              <a:ea typeface="Tahoma" pitchFamily="34" charset="0"/>
                              <a:cs typeface="Tahoma" pitchFamily="34" charset="0"/>
                            </a:rPr>
                            <a:t>Early Earth</a:t>
                          </a:r>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67000"/>
                          </a:schemeClr>
                        </a:solidFill>
                      </a:tcPr>
                    </a:tc>
                    <a:tc>
                      <a:txBody>
                        <a:bodyPr/>
                        <a:lstStyle/>
                        <a:p>
                          <a:pPr algn="ctr" latinLnBrk="1"/>
                          <a:r>
                            <a:rPr lang="en-US" altLang="ko-KR" sz="1400" b="0" dirty="0">
                              <a:solidFill>
                                <a:schemeClr val="bg1"/>
                              </a:solidFill>
                              <a:effectLst/>
                              <a:latin typeface="Montserrat Light" panose="00000400000000000000" pitchFamily="50" charset="0"/>
                              <a:cs typeface="Tahoma" pitchFamily="34" charset="0"/>
                            </a:rPr>
                            <a:t>3.8</a:t>
                          </a:r>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67000"/>
                          </a:schemeClr>
                        </a:solidFill>
                      </a:tcPr>
                    </a:tc>
                    <a:tc>
                      <a:txBody>
                        <a:bodyPr/>
                        <a:lstStyle/>
                        <a:p>
                          <a:pPr algn="ctr" latinLnBrk="1"/>
                          <a:r>
                            <a:rPr lang="en-US" altLang="ko-KR" sz="1400" b="0" dirty="0">
                              <a:solidFill>
                                <a:schemeClr val="bg1"/>
                              </a:solidFill>
                              <a:effectLst/>
                              <a:latin typeface="Montserrat Light" panose="00000400000000000000" pitchFamily="50" charset="0"/>
                              <a:cs typeface="Tahoma" pitchFamily="34" charset="0"/>
                            </a:rPr>
                            <a:t>0.5</a:t>
                          </a:r>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67000"/>
                          </a:schemeClr>
                        </a:solidFill>
                      </a:tcPr>
                    </a:tc>
                    <a:extLst>
                      <a:ext uri="{0D108BD9-81ED-4DB2-BD59-A6C34878D82A}">
                        <a16:rowId xmlns:a16="http://schemas.microsoft.com/office/drawing/2014/main" val="10002"/>
                      </a:ext>
                    </a:extLst>
                  </a:tr>
                  <a:tr h="622916">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b="1" dirty="0">
                              <a:solidFill>
                                <a:schemeClr val="bg1"/>
                              </a:solidFill>
                              <a:effectLst/>
                              <a:latin typeface="Montserrat Light" panose="00000400000000000000" pitchFamily="50" charset="0"/>
                              <a:ea typeface="Tahoma" pitchFamily="34" charset="0"/>
                              <a:cs typeface="Tahoma" pitchFamily="34" charset="0"/>
                            </a:rPr>
                            <a:t>Early Mars</a:t>
                          </a:r>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67000"/>
                          </a:schemeClr>
                        </a:solidFill>
                      </a:tcPr>
                    </a:tc>
                    <a:tc>
                      <a:txBody>
                        <a:bodyPr/>
                        <a:lstStyle/>
                        <a:p>
                          <a:pPr algn="ctr" latinLnBrk="1"/>
                          <a:r>
                            <a:rPr lang="en-US" altLang="ko-KR" sz="1400" b="0" dirty="0">
                              <a:solidFill>
                                <a:schemeClr val="bg1"/>
                              </a:solidFill>
                              <a:effectLst/>
                              <a:latin typeface="Montserrat Light" panose="00000400000000000000" pitchFamily="50" charset="0"/>
                              <a:cs typeface="Tahoma" pitchFamily="34" charset="0"/>
                            </a:rPr>
                            <a:t>0.9</a:t>
                          </a:r>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67000"/>
                          </a:schemeClr>
                        </a:solidFill>
                      </a:tcPr>
                    </a:tc>
                    <a:tc>
                      <a:txBody>
                        <a:bodyPr/>
                        <a:lstStyle/>
                        <a:p>
                          <a:pPr algn="ctr" latinLnBrk="1"/>
                          <a:r>
                            <a:rPr lang="en-US" altLang="ko-KR" sz="1400" b="0" dirty="0">
                              <a:solidFill>
                                <a:schemeClr val="bg1"/>
                              </a:solidFill>
                              <a:effectLst/>
                              <a:latin typeface="Montserrat Light" panose="00000400000000000000" pitchFamily="50" charset="0"/>
                              <a:cs typeface="Tahoma" pitchFamily="34" charset="0"/>
                            </a:rPr>
                            <a:t>0.1</a:t>
                          </a:r>
                        </a:p>
                      </a:txBody>
                      <a:tcPr marL="70618" marR="70618" marT="35309" marB="3530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67000"/>
                          </a:schemeClr>
                        </a:solidFill>
                      </a:tcPr>
                    </a:tc>
                    <a:extLst>
                      <a:ext uri="{0D108BD9-81ED-4DB2-BD59-A6C34878D82A}">
                        <a16:rowId xmlns:a16="http://schemas.microsoft.com/office/drawing/2014/main" val="10003"/>
                      </a:ext>
                    </a:extLst>
                  </a:tr>
                </a:tbl>
              </a:graphicData>
            </a:graphic>
          </p:graphicFrame>
        </mc:Fallback>
      </mc:AlternateContent>
      <p:sp>
        <p:nvSpPr>
          <p:cNvPr id="5" name="TextBox 4">
            <a:extLst>
              <a:ext uri="{FF2B5EF4-FFF2-40B4-BE49-F238E27FC236}">
                <a16:creationId xmlns:a16="http://schemas.microsoft.com/office/drawing/2014/main" id="{2694B5AA-A9F9-E44C-956E-E9A15C26272F}"/>
              </a:ext>
            </a:extLst>
          </p:cNvPr>
          <p:cNvSpPr txBox="1"/>
          <p:nvPr/>
        </p:nvSpPr>
        <p:spPr>
          <a:xfrm>
            <a:off x="6838561" y="5298973"/>
            <a:ext cx="2305439" cy="215444"/>
          </a:xfrm>
          <a:prstGeom prst="rect">
            <a:avLst/>
          </a:prstGeom>
          <a:noFill/>
        </p:spPr>
        <p:txBody>
          <a:bodyPr wrap="none" rtlCol="0">
            <a:spAutoFit/>
          </a:bodyPr>
          <a:lstStyle/>
          <a:p>
            <a:r>
              <a:rPr lang="en-AU" sz="800" dirty="0">
                <a:solidFill>
                  <a:schemeClr val="bg1"/>
                </a:solidFill>
                <a:latin typeface="Montserrat Light" panose="00000400000000000000" pitchFamily="50" charset="0"/>
              </a:rPr>
              <a:t>(NASA/Jet Propulsion Laboratory-Caltech)</a:t>
            </a:r>
          </a:p>
        </p:txBody>
      </p:sp>
    </p:spTree>
    <p:extLst>
      <p:ext uri="{BB962C8B-B14F-4D97-AF65-F5344CB8AC3E}">
        <p14:creationId xmlns:p14="http://schemas.microsoft.com/office/powerpoint/2010/main" val="906988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F2D52B-964C-FE43-B76B-B7AA4FAD4906}"/>
              </a:ext>
            </a:extLst>
          </p:cNvPr>
          <p:cNvSpPr txBox="1"/>
          <p:nvPr/>
        </p:nvSpPr>
        <p:spPr>
          <a:xfrm>
            <a:off x="7971858" y="4940756"/>
            <a:ext cx="1058303" cy="215444"/>
          </a:xfrm>
          <a:prstGeom prst="rect">
            <a:avLst/>
          </a:prstGeom>
          <a:noFill/>
        </p:spPr>
        <p:txBody>
          <a:bodyPr wrap="none" rtlCol="0">
            <a:spAutoFit/>
          </a:bodyPr>
          <a:lstStyle/>
          <a:p>
            <a:r>
              <a:rPr lang="en-AU" sz="800" dirty="0">
                <a:latin typeface="Montserrat Light" panose="00000400000000000000" pitchFamily="50" charset="0"/>
              </a:rPr>
              <a:t>(McIntyre et al.2019)</a:t>
            </a:r>
          </a:p>
        </p:txBody>
      </p:sp>
      <p:pic>
        <p:nvPicPr>
          <p:cNvPr id="3" name="Picture 2">
            <a:extLst>
              <a:ext uri="{FF2B5EF4-FFF2-40B4-BE49-F238E27FC236}">
                <a16:creationId xmlns:a16="http://schemas.microsoft.com/office/drawing/2014/main" id="{61C0B21F-9623-40F9-91B0-A8A139BAD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9" y="388447"/>
            <a:ext cx="9070281" cy="4366605"/>
          </a:xfrm>
          <a:prstGeom prst="rect">
            <a:avLst/>
          </a:prstGeom>
        </p:spPr>
      </p:pic>
    </p:spTree>
    <p:extLst>
      <p:ext uri="{BB962C8B-B14F-4D97-AF65-F5344CB8AC3E}">
        <p14:creationId xmlns:p14="http://schemas.microsoft.com/office/powerpoint/2010/main" val="517246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F2D52B-964C-FE43-B76B-B7AA4FAD4906}"/>
              </a:ext>
            </a:extLst>
          </p:cNvPr>
          <p:cNvSpPr txBox="1"/>
          <p:nvPr/>
        </p:nvSpPr>
        <p:spPr>
          <a:xfrm>
            <a:off x="7971858" y="4940756"/>
            <a:ext cx="1058303" cy="215444"/>
          </a:xfrm>
          <a:prstGeom prst="rect">
            <a:avLst/>
          </a:prstGeom>
          <a:noFill/>
        </p:spPr>
        <p:txBody>
          <a:bodyPr wrap="none" rtlCol="0">
            <a:spAutoFit/>
          </a:bodyPr>
          <a:lstStyle/>
          <a:p>
            <a:r>
              <a:rPr lang="en-AU" sz="800" dirty="0">
                <a:latin typeface="Montserrat Light" panose="00000400000000000000" pitchFamily="50" charset="0"/>
              </a:rPr>
              <a:t>(McIntyre et al.2019)</a:t>
            </a:r>
          </a:p>
        </p:txBody>
      </p:sp>
      <p:pic>
        <p:nvPicPr>
          <p:cNvPr id="3" name="Picture 2">
            <a:extLst>
              <a:ext uri="{FF2B5EF4-FFF2-40B4-BE49-F238E27FC236}">
                <a16:creationId xmlns:a16="http://schemas.microsoft.com/office/drawing/2014/main" id="{61C0B21F-9623-40F9-91B0-A8A139BAD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9" y="388447"/>
            <a:ext cx="9070281" cy="4366605"/>
          </a:xfrm>
          <a:prstGeom prst="rect">
            <a:avLst/>
          </a:prstGeom>
        </p:spPr>
      </p:pic>
      <p:sp>
        <p:nvSpPr>
          <p:cNvPr id="2" name="Rectangle 1">
            <a:extLst>
              <a:ext uri="{FF2B5EF4-FFF2-40B4-BE49-F238E27FC236}">
                <a16:creationId xmlns:a16="http://schemas.microsoft.com/office/drawing/2014/main" id="{CC5EE5EA-4103-AE41-9795-A5A9B9C88498}"/>
              </a:ext>
            </a:extLst>
          </p:cNvPr>
          <p:cNvSpPr/>
          <p:nvPr/>
        </p:nvSpPr>
        <p:spPr>
          <a:xfrm>
            <a:off x="6660232" y="483518"/>
            <a:ext cx="2232248" cy="3672408"/>
          </a:xfrm>
          <a:prstGeom prst="rect">
            <a:avLst/>
          </a:prstGeom>
          <a:solidFill>
            <a:srgbClr val="9BBB59">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83BCAFF-C7C8-9E44-95B4-61F4904CF1BF}"/>
              </a:ext>
            </a:extLst>
          </p:cNvPr>
          <p:cNvSpPr/>
          <p:nvPr/>
        </p:nvSpPr>
        <p:spPr>
          <a:xfrm>
            <a:off x="6660232" y="388447"/>
            <a:ext cx="792088" cy="5271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02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F2D52B-964C-FE43-B76B-B7AA4FAD4906}"/>
              </a:ext>
            </a:extLst>
          </p:cNvPr>
          <p:cNvSpPr txBox="1"/>
          <p:nvPr/>
        </p:nvSpPr>
        <p:spPr>
          <a:xfrm>
            <a:off x="7971858" y="4940756"/>
            <a:ext cx="1058303" cy="215444"/>
          </a:xfrm>
          <a:prstGeom prst="rect">
            <a:avLst/>
          </a:prstGeom>
          <a:noFill/>
        </p:spPr>
        <p:txBody>
          <a:bodyPr wrap="none" rtlCol="0">
            <a:spAutoFit/>
          </a:bodyPr>
          <a:lstStyle/>
          <a:p>
            <a:r>
              <a:rPr lang="en-AU" sz="800" dirty="0">
                <a:latin typeface="Montserrat Light" panose="00000400000000000000" pitchFamily="50" charset="0"/>
              </a:rPr>
              <a:t>(McIntyre et al.2019)</a:t>
            </a:r>
          </a:p>
        </p:txBody>
      </p:sp>
      <p:pic>
        <p:nvPicPr>
          <p:cNvPr id="3" name="Picture 2">
            <a:extLst>
              <a:ext uri="{FF2B5EF4-FFF2-40B4-BE49-F238E27FC236}">
                <a16:creationId xmlns:a16="http://schemas.microsoft.com/office/drawing/2014/main" id="{61C0B21F-9623-40F9-91B0-A8A139BAD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9" y="388447"/>
            <a:ext cx="9070281" cy="4366605"/>
          </a:xfrm>
          <a:prstGeom prst="rect">
            <a:avLst/>
          </a:prstGeom>
        </p:spPr>
      </p:pic>
      <p:sp>
        <p:nvSpPr>
          <p:cNvPr id="2" name="Rectangle 1">
            <a:extLst>
              <a:ext uri="{FF2B5EF4-FFF2-40B4-BE49-F238E27FC236}">
                <a16:creationId xmlns:a16="http://schemas.microsoft.com/office/drawing/2014/main" id="{CC5EE5EA-4103-AE41-9795-A5A9B9C88498}"/>
              </a:ext>
            </a:extLst>
          </p:cNvPr>
          <p:cNvSpPr/>
          <p:nvPr/>
        </p:nvSpPr>
        <p:spPr>
          <a:xfrm>
            <a:off x="6660232" y="483518"/>
            <a:ext cx="2232248" cy="3672408"/>
          </a:xfrm>
          <a:prstGeom prst="rect">
            <a:avLst/>
          </a:prstGeom>
          <a:solidFill>
            <a:srgbClr val="9BBB59">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59C3553-EA9C-FD43-9453-3415B34CD376}"/>
              </a:ext>
            </a:extLst>
          </p:cNvPr>
          <p:cNvSpPr txBox="1"/>
          <p:nvPr/>
        </p:nvSpPr>
        <p:spPr>
          <a:xfrm>
            <a:off x="6732240" y="1131590"/>
            <a:ext cx="2088232" cy="954107"/>
          </a:xfrm>
          <a:prstGeom prst="rect">
            <a:avLst/>
          </a:prstGeom>
          <a:noFill/>
          <a:ln>
            <a:solidFill>
              <a:schemeClr val="accent3"/>
            </a:solidFill>
          </a:ln>
        </p:spPr>
        <p:txBody>
          <a:bodyPr wrap="square" rtlCol="0">
            <a:spAutoFit/>
          </a:bodyPr>
          <a:lstStyle/>
          <a:p>
            <a:r>
              <a:rPr lang="en-US" sz="1400" b="1" dirty="0"/>
              <a:t>Hypothesis: </a:t>
            </a:r>
            <a:r>
              <a:rPr lang="en-US" sz="1400" dirty="0"/>
              <a:t>larger </a:t>
            </a:r>
            <a:br>
              <a:rPr lang="en-US" sz="1400" dirty="0"/>
            </a:br>
            <a:r>
              <a:rPr lang="en-US" sz="1400" dirty="0"/>
              <a:t>magnetic moments are </a:t>
            </a:r>
            <a:br>
              <a:rPr lang="en-US" sz="1400" dirty="0"/>
            </a:br>
            <a:r>
              <a:rPr lang="en-US" sz="1400" dirty="0"/>
              <a:t>better able to protect a planet’s surface</a:t>
            </a:r>
          </a:p>
        </p:txBody>
      </p:sp>
    </p:spTree>
    <p:extLst>
      <p:ext uri="{BB962C8B-B14F-4D97-AF65-F5344CB8AC3E}">
        <p14:creationId xmlns:p14="http://schemas.microsoft.com/office/powerpoint/2010/main" val="66063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F2D52B-964C-FE43-B76B-B7AA4FAD4906}"/>
              </a:ext>
            </a:extLst>
          </p:cNvPr>
          <p:cNvSpPr txBox="1"/>
          <p:nvPr/>
        </p:nvSpPr>
        <p:spPr>
          <a:xfrm>
            <a:off x="7971858" y="4940756"/>
            <a:ext cx="1058303" cy="215444"/>
          </a:xfrm>
          <a:prstGeom prst="rect">
            <a:avLst/>
          </a:prstGeom>
          <a:noFill/>
        </p:spPr>
        <p:txBody>
          <a:bodyPr wrap="none" rtlCol="0">
            <a:spAutoFit/>
          </a:bodyPr>
          <a:lstStyle/>
          <a:p>
            <a:r>
              <a:rPr lang="en-AU" sz="800" dirty="0">
                <a:latin typeface="Montserrat Light" panose="00000400000000000000" pitchFamily="50" charset="0"/>
              </a:rPr>
              <a:t>(McIntyre et al.2019)</a:t>
            </a:r>
          </a:p>
        </p:txBody>
      </p:sp>
      <p:pic>
        <p:nvPicPr>
          <p:cNvPr id="3" name="Picture 2">
            <a:extLst>
              <a:ext uri="{FF2B5EF4-FFF2-40B4-BE49-F238E27FC236}">
                <a16:creationId xmlns:a16="http://schemas.microsoft.com/office/drawing/2014/main" id="{61C0B21F-9623-40F9-91B0-A8A139BAD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9" y="388447"/>
            <a:ext cx="9070281" cy="4366605"/>
          </a:xfrm>
          <a:prstGeom prst="rect">
            <a:avLst/>
          </a:prstGeom>
        </p:spPr>
      </p:pic>
      <p:sp>
        <p:nvSpPr>
          <p:cNvPr id="2" name="Rectangle 1">
            <a:extLst>
              <a:ext uri="{FF2B5EF4-FFF2-40B4-BE49-F238E27FC236}">
                <a16:creationId xmlns:a16="http://schemas.microsoft.com/office/drawing/2014/main" id="{CC5EE5EA-4103-AE41-9795-A5A9B9C88498}"/>
              </a:ext>
            </a:extLst>
          </p:cNvPr>
          <p:cNvSpPr/>
          <p:nvPr/>
        </p:nvSpPr>
        <p:spPr>
          <a:xfrm>
            <a:off x="6660232" y="483518"/>
            <a:ext cx="2232248" cy="3672408"/>
          </a:xfrm>
          <a:prstGeom prst="rect">
            <a:avLst/>
          </a:prstGeom>
          <a:solidFill>
            <a:srgbClr val="9BBB59">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59C3553-EA9C-FD43-9453-3415B34CD376}"/>
              </a:ext>
            </a:extLst>
          </p:cNvPr>
          <p:cNvSpPr txBox="1"/>
          <p:nvPr/>
        </p:nvSpPr>
        <p:spPr>
          <a:xfrm>
            <a:off x="6732240" y="1131590"/>
            <a:ext cx="2088232" cy="954107"/>
          </a:xfrm>
          <a:prstGeom prst="rect">
            <a:avLst/>
          </a:prstGeom>
          <a:noFill/>
          <a:ln>
            <a:solidFill>
              <a:schemeClr val="accent3"/>
            </a:solidFill>
          </a:ln>
        </p:spPr>
        <p:txBody>
          <a:bodyPr wrap="square" rtlCol="0">
            <a:spAutoFit/>
          </a:bodyPr>
          <a:lstStyle/>
          <a:p>
            <a:r>
              <a:rPr lang="en-US" sz="1400" b="1" dirty="0"/>
              <a:t>Hypothesis: </a:t>
            </a:r>
            <a:r>
              <a:rPr lang="en-US" sz="1400" dirty="0"/>
              <a:t>larger </a:t>
            </a:r>
            <a:br>
              <a:rPr lang="en-US" sz="1400" dirty="0"/>
            </a:br>
            <a:r>
              <a:rPr lang="en-US" sz="1400" dirty="0"/>
              <a:t>magnetic moments are </a:t>
            </a:r>
            <a:br>
              <a:rPr lang="en-US" sz="1400" dirty="0"/>
            </a:br>
            <a:r>
              <a:rPr lang="en-US" sz="1400" dirty="0"/>
              <a:t>better able to protect a planet’s surface</a:t>
            </a:r>
          </a:p>
        </p:txBody>
      </p:sp>
      <p:sp>
        <p:nvSpPr>
          <p:cNvPr id="6" name="TextBox 5">
            <a:extLst>
              <a:ext uri="{FF2B5EF4-FFF2-40B4-BE49-F238E27FC236}">
                <a16:creationId xmlns:a16="http://schemas.microsoft.com/office/drawing/2014/main" id="{C792305E-F8BD-3F42-AA19-23ADD628B6B3}"/>
              </a:ext>
            </a:extLst>
          </p:cNvPr>
          <p:cNvSpPr txBox="1"/>
          <p:nvPr/>
        </p:nvSpPr>
        <p:spPr>
          <a:xfrm>
            <a:off x="6732240" y="2174536"/>
            <a:ext cx="2088232" cy="738664"/>
          </a:xfrm>
          <a:prstGeom prst="rect">
            <a:avLst/>
          </a:prstGeom>
          <a:noFill/>
          <a:ln>
            <a:solidFill>
              <a:schemeClr val="accent3"/>
            </a:solidFill>
          </a:ln>
        </p:spPr>
        <p:txBody>
          <a:bodyPr wrap="square" rtlCol="0">
            <a:spAutoFit/>
          </a:bodyPr>
          <a:lstStyle/>
          <a:p>
            <a:r>
              <a:rPr lang="en-US" sz="1400" b="1" dirty="0"/>
              <a:t>Conclusion: </a:t>
            </a:r>
            <a:r>
              <a:rPr lang="en-US" sz="1400" dirty="0"/>
              <a:t>higher </a:t>
            </a:r>
            <a:br>
              <a:rPr lang="en-US" sz="1400" dirty="0"/>
            </a:br>
            <a:r>
              <a:rPr lang="en-US" sz="1400" dirty="0"/>
              <a:t>likelihood of sustaining </a:t>
            </a:r>
            <a:br>
              <a:rPr lang="en-US" sz="1400" dirty="0"/>
            </a:br>
            <a:r>
              <a:rPr lang="en-US" sz="1400" dirty="0"/>
              <a:t>liquid water</a:t>
            </a:r>
          </a:p>
        </p:txBody>
      </p:sp>
    </p:spTree>
    <p:extLst>
      <p:ext uri="{BB962C8B-B14F-4D97-AF65-F5344CB8AC3E}">
        <p14:creationId xmlns:p14="http://schemas.microsoft.com/office/powerpoint/2010/main" val="21599200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C0B21F-9623-40F9-91B0-A8A139BAD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9" y="388447"/>
            <a:ext cx="9070281" cy="4366605"/>
          </a:xfrm>
          <a:prstGeom prst="rect">
            <a:avLst/>
          </a:prstGeom>
        </p:spPr>
      </p:pic>
      <p:sp>
        <p:nvSpPr>
          <p:cNvPr id="4" name="TextBox 3">
            <a:extLst>
              <a:ext uri="{FF2B5EF4-FFF2-40B4-BE49-F238E27FC236}">
                <a16:creationId xmlns:a16="http://schemas.microsoft.com/office/drawing/2014/main" id="{DAF2D52B-964C-FE43-B76B-B7AA4FAD4906}"/>
              </a:ext>
            </a:extLst>
          </p:cNvPr>
          <p:cNvSpPr txBox="1"/>
          <p:nvPr/>
        </p:nvSpPr>
        <p:spPr>
          <a:xfrm>
            <a:off x="7971858" y="4940756"/>
            <a:ext cx="1058303" cy="215444"/>
          </a:xfrm>
          <a:prstGeom prst="rect">
            <a:avLst/>
          </a:prstGeom>
          <a:noFill/>
        </p:spPr>
        <p:txBody>
          <a:bodyPr wrap="none" rtlCol="0">
            <a:spAutoFit/>
          </a:bodyPr>
          <a:lstStyle/>
          <a:p>
            <a:r>
              <a:rPr lang="en-AU" sz="800" dirty="0">
                <a:latin typeface="Montserrat Light" panose="00000400000000000000" pitchFamily="50" charset="0"/>
              </a:rPr>
              <a:t>(McIntyre et al.2019)</a:t>
            </a:r>
          </a:p>
        </p:txBody>
      </p:sp>
      <p:sp>
        <p:nvSpPr>
          <p:cNvPr id="2" name="Rectangle 1">
            <a:extLst>
              <a:ext uri="{FF2B5EF4-FFF2-40B4-BE49-F238E27FC236}">
                <a16:creationId xmlns:a16="http://schemas.microsoft.com/office/drawing/2014/main" id="{CC5EE5EA-4103-AE41-9795-A5A9B9C88498}"/>
              </a:ext>
            </a:extLst>
          </p:cNvPr>
          <p:cNvSpPr/>
          <p:nvPr/>
        </p:nvSpPr>
        <p:spPr>
          <a:xfrm>
            <a:off x="6660232" y="483518"/>
            <a:ext cx="2232248" cy="3672408"/>
          </a:xfrm>
          <a:prstGeom prst="rect">
            <a:avLst/>
          </a:prstGeom>
          <a:solidFill>
            <a:srgbClr val="9BBB59">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0AB281D-D791-E043-8895-D3F8A006E4A0}"/>
              </a:ext>
            </a:extLst>
          </p:cNvPr>
          <p:cNvSpPr/>
          <p:nvPr/>
        </p:nvSpPr>
        <p:spPr>
          <a:xfrm>
            <a:off x="683568" y="496652"/>
            <a:ext cx="2520280" cy="3672408"/>
          </a:xfrm>
          <a:prstGeom prst="rect">
            <a:avLst/>
          </a:prstGeom>
          <a:solidFill>
            <a:srgbClr val="FF000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8F7D40F-3FD8-0840-BFCD-601D96A37450}"/>
              </a:ext>
            </a:extLst>
          </p:cNvPr>
          <p:cNvSpPr/>
          <p:nvPr/>
        </p:nvSpPr>
        <p:spPr>
          <a:xfrm>
            <a:off x="2411760" y="432337"/>
            <a:ext cx="792088" cy="5271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263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C0B21F-9623-40F9-91B0-A8A139BAD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9" y="388447"/>
            <a:ext cx="9070281" cy="4366605"/>
          </a:xfrm>
          <a:prstGeom prst="rect">
            <a:avLst/>
          </a:prstGeom>
        </p:spPr>
      </p:pic>
      <p:sp>
        <p:nvSpPr>
          <p:cNvPr id="4" name="TextBox 3">
            <a:extLst>
              <a:ext uri="{FF2B5EF4-FFF2-40B4-BE49-F238E27FC236}">
                <a16:creationId xmlns:a16="http://schemas.microsoft.com/office/drawing/2014/main" id="{DAF2D52B-964C-FE43-B76B-B7AA4FAD4906}"/>
              </a:ext>
            </a:extLst>
          </p:cNvPr>
          <p:cNvSpPr txBox="1"/>
          <p:nvPr/>
        </p:nvSpPr>
        <p:spPr>
          <a:xfrm>
            <a:off x="7971858" y="4940756"/>
            <a:ext cx="1058303" cy="215444"/>
          </a:xfrm>
          <a:prstGeom prst="rect">
            <a:avLst/>
          </a:prstGeom>
          <a:noFill/>
        </p:spPr>
        <p:txBody>
          <a:bodyPr wrap="none" rtlCol="0">
            <a:spAutoFit/>
          </a:bodyPr>
          <a:lstStyle/>
          <a:p>
            <a:r>
              <a:rPr lang="en-AU" sz="800" dirty="0">
                <a:latin typeface="Montserrat Light" panose="00000400000000000000" pitchFamily="50" charset="0"/>
              </a:rPr>
              <a:t>(McIntyre et al.2019)</a:t>
            </a:r>
          </a:p>
        </p:txBody>
      </p:sp>
      <p:sp>
        <p:nvSpPr>
          <p:cNvPr id="2" name="Rectangle 1">
            <a:extLst>
              <a:ext uri="{FF2B5EF4-FFF2-40B4-BE49-F238E27FC236}">
                <a16:creationId xmlns:a16="http://schemas.microsoft.com/office/drawing/2014/main" id="{CC5EE5EA-4103-AE41-9795-A5A9B9C88498}"/>
              </a:ext>
            </a:extLst>
          </p:cNvPr>
          <p:cNvSpPr/>
          <p:nvPr/>
        </p:nvSpPr>
        <p:spPr>
          <a:xfrm>
            <a:off x="6660232" y="483518"/>
            <a:ext cx="2232248" cy="3672408"/>
          </a:xfrm>
          <a:prstGeom prst="rect">
            <a:avLst/>
          </a:prstGeom>
          <a:solidFill>
            <a:srgbClr val="9BBB59">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0AB281D-D791-E043-8895-D3F8A006E4A0}"/>
              </a:ext>
            </a:extLst>
          </p:cNvPr>
          <p:cNvSpPr/>
          <p:nvPr/>
        </p:nvSpPr>
        <p:spPr>
          <a:xfrm>
            <a:off x="683568" y="496652"/>
            <a:ext cx="2520280" cy="3672408"/>
          </a:xfrm>
          <a:prstGeom prst="rect">
            <a:avLst/>
          </a:prstGeom>
          <a:solidFill>
            <a:srgbClr val="FF000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8F7D40F-3FD8-0840-BFCD-601D96A37450}"/>
              </a:ext>
            </a:extLst>
          </p:cNvPr>
          <p:cNvSpPr/>
          <p:nvPr/>
        </p:nvSpPr>
        <p:spPr>
          <a:xfrm>
            <a:off x="2411760" y="432337"/>
            <a:ext cx="792088" cy="5271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59C3553-EA9C-FD43-9453-3415B34CD376}"/>
              </a:ext>
            </a:extLst>
          </p:cNvPr>
          <p:cNvSpPr txBox="1"/>
          <p:nvPr/>
        </p:nvSpPr>
        <p:spPr>
          <a:xfrm>
            <a:off x="827584" y="1779662"/>
            <a:ext cx="2232248" cy="954107"/>
          </a:xfrm>
          <a:prstGeom prst="rect">
            <a:avLst/>
          </a:prstGeom>
          <a:noFill/>
          <a:ln w="12700">
            <a:solidFill>
              <a:srgbClr val="FF0000"/>
            </a:solidFill>
          </a:ln>
        </p:spPr>
        <p:txBody>
          <a:bodyPr wrap="square" rtlCol="0">
            <a:spAutoFit/>
          </a:bodyPr>
          <a:lstStyle/>
          <a:p>
            <a:r>
              <a:rPr lang="en-US" sz="1400" b="1" dirty="0"/>
              <a:t>Hypothesis: </a:t>
            </a:r>
            <a:r>
              <a:rPr lang="en-US" sz="1400" dirty="0"/>
              <a:t>No example in SS of </a:t>
            </a:r>
            <a:r>
              <a:rPr lang="en-AU" sz="1400" dirty="0"/>
              <a:t>ℳ &lt; 0.1ℳ</a:t>
            </a:r>
            <a:r>
              <a:rPr lang="en-AU" sz="1400" baseline="-25000" dirty="0"/>
              <a:t>⊕</a:t>
            </a:r>
            <a:r>
              <a:rPr lang="en-AU" sz="1400" dirty="0"/>
              <a:t> </a:t>
            </a:r>
            <a:br>
              <a:rPr lang="en-AU" sz="1400" dirty="0"/>
            </a:br>
            <a:r>
              <a:rPr lang="en-AU" sz="1400" dirty="0"/>
              <a:t>successfully shielding the planet’s liquid water </a:t>
            </a:r>
            <a:endParaRPr lang="en-US" sz="1400" dirty="0"/>
          </a:p>
        </p:txBody>
      </p:sp>
    </p:spTree>
    <p:extLst>
      <p:ext uri="{BB962C8B-B14F-4D97-AF65-F5344CB8AC3E}">
        <p14:creationId xmlns:p14="http://schemas.microsoft.com/office/powerpoint/2010/main" val="2563127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C0B21F-9623-40F9-91B0-A8A139BAD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9" y="388447"/>
            <a:ext cx="9070281" cy="4366605"/>
          </a:xfrm>
          <a:prstGeom prst="rect">
            <a:avLst/>
          </a:prstGeom>
        </p:spPr>
      </p:pic>
      <p:sp>
        <p:nvSpPr>
          <p:cNvPr id="4" name="TextBox 3">
            <a:extLst>
              <a:ext uri="{FF2B5EF4-FFF2-40B4-BE49-F238E27FC236}">
                <a16:creationId xmlns:a16="http://schemas.microsoft.com/office/drawing/2014/main" id="{DAF2D52B-964C-FE43-B76B-B7AA4FAD4906}"/>
              </a:ext>
            </a:extLst>
          </p:cNvPr>
          <p:cNvSpPr txBox="1"/>
          <p:nvPr/>
        </p:nvSpPr>
        <p:spPr>
          <a:xfrm>
            <a:off x="7971858" y="4940756"/>
            <a:ext cx="1058303" cy="215444"/>
          </a:xfrm>
          <a:prstGeom prst="rect">
            <a:avLst/>
          </a:prstGeom>
          <a:noFill/>
        </p:spPr>
        <p:txBody>
          <a:bodyPr wrap="none" rtlCol="0">
            <a:spAutoFit/>
          </a:bodyPr>
          <a:lstStyle/>
          <a:p>
            <a:r>
              <a:rPr lang="en-AU" sz="800" dirty="0">
                <a:latin typeface="Montserrat Light" panose="00000400000000000000" pitchFamily="50" charset="0"/>
              </a:rPr>
              <a:t>(McIntyre et al.2019)</a:t>
            </a:r>
          </a:p>
        </p:txBody>
      </p:sp>
      <p:sp>
        <p:nvSpPr>
          <p:cNvPr id="2" name="Rectangle 1">
            <a:extLst>
              <a:ext uri="{FF2B5EF4-FFF2-40B4-BE49-F238E27FC236}">
                <a16:creationId xmlns:a16="http://schemas.microsoft.com/office/drawing/2014/main" id="{CC5EE5EA-4103-AE41-9795-A5A9B9C88498}"/>
              </a:ext>
            </a:extLst>
          </p:cNvPr>
          <p:cNvSpPr/>
          <p:nvPr/>
        </p:nvSpPr>
        <p:spPr>
          <a:xfrm>
            <a:off x="6660232" y="483518"/>
            <a:ext cx="2232248" cy="3672408"/>
          </a:xfrm>
          <a:prstGeom prst="rect">
            <a:avLst/>
          </a:prstGeom>
          <a:solidFill>
            <a:srgbClr val="9BBB59">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0AB281D-D791-E043-8895-D3F8A006E4A0}"/>
              </a:ext>
            </a:extLst>
          </p:cNvPr>
          <p:cNvSpPr/>
          <p:nvPr/>
        </p:nvSpPr>
        <p:spPr>
          <a:xfrm>
            <a:off x="683568" y="496652"/>
            <a:ext cx="2520280" cy="3672408"/>
          </a:xfrm>
          <a:prstGeom prst="rect">
            <a:avLst/>
          </a:prstGeom>
          <a:solidFill>
            <a:srgbClr val="FF0000">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792305E-F8BD-3F42-AA19-23ADD628B6B3}"/>
              </a:ext>
            </a:extLst>
          </p:cNvPr>
          <p:cNvSpPr txBox="1"/>
          <p:nvPr/>
        </p:nvSpPr>
        <p:spPr>
          <a:xfrm>
            <a:off x="737574" y="1923678"/>
            <a:ext cx="2412268" cy="523220"/>
          </a:xfrm>
          <a:prstGeom prst="rect">
            <a:avLst/>
          </a:prstGeom>
          <a:noFill/>
          <a:ln w="12700">
            <a:solidFill>
              <a:srgbClr val="FF0000"/>
            </a:solidFill>
          </a:ln>
        </p:spPr>
        <p:txBody>
          <a:bodyPr wrap="square" rtlCol="0">
            <a:spAutoFit/>
          </a:bodyPr>
          <a:lstStyle/>
          <a:p>
            <a:r>
              <a:rPr lang="en-US" sz="1400" b="1" dirty="0"/>
              <a:t>Conclusion: </a:t>
            </a:r>
            <a:r>
              <a:rPr lang="en-AU" sz="1400" dirty="0"/>
              <a:t>unlikely to be able to conserve water</a:t>
            </a:r>
            <a:endParaRPr lang="en-US" sz="1400" dirty="0"/>
          </a:p>
        </p:txBody>
      </p:sp>
      <p:sp>
        <p:nvSpPr>
          <p:cNvPr id="8" name="Oval 7">
            <a:extLst>
              <a:ext uri="{FF2B5EF4-FFF2-40B4-BE49-F238E27FC236}">
                <a16:creationId xmlns:a16="http://schemas.microsoft.com/office/drawing/2014/main" id="{08F7D40F-3FD8-0840-BFCD-601D96A37450}"/>
              </a:ext>
            </a:extLst>
          </p:cNvPr>
          <p:cNvSpPr/>
          <p:nvPr/>
        </p:nvSpPr>
        <p:spPr>
          <a:xfrm>
            <a:off x="2411760" y="432337"/>
            <a:ext cx="792088" cy="5271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7712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8F2587-C8A5-47FC-8A30-83B20C5F8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401" y="0"/>
            <a:ext cx="7613196" cy="5143500"/>
          </a:xfrm>
          <a:prstGeom prst="rect">
            <a:avLst/>
          </a:prstGeom>
        </p:spPr>
      </p:pic>
      <p:sp>
        <p:nvSpPr>
          <p:cNvPr id="7" name="TextBox 6">
            <a:extLst>
              <a:ext uri="{FF2B5EF4-FFF2-40B4-BE49-F238E27FC236}">
                <a16:creationId xmlns:a16="http://schemas.microsoft.com/office/drawing/2014/main" id="{859A52BC-FA4F-4923-9A21-5A5B9E188C90}"/>
              </a:ext>
            </a:extLst>
          </p:cNvPr>
          <p:cNvSpPr txBox="1"/>
          <p:nvPr/>
        </p:nvSpPr>
        <p:spPr>
          <a:xfrm>
            <a:off x="7926470" y="4928056"/>
            <a:ext cx="1080745" cy="215444"/>
          </a:xfrm>
          <a:prstGeom prst="rect">
            <a:avLst/>
          </a:prstGeom>
          <a:noFill/>
        </p:spPr>
        <p:txBody>
          <a:bodyPr wrap="none" rtlCol="0">
            <a:spAutoFit/>
          </a:bodyPr>
          <a:lstStyle/>
          <a:p>
            <a:r>
              <a:rPr lang="en-AU" sz="800" dirty="0">
                <a:latin typeface="Montserrat Light" panose="00000400000000000000" pitchFamily="50" charset="0"/>
              </a:rPr>
              <a:t>(McIntyre et al. 2019)</a:t>
            </a:r>
          </a:p>
        </p:txBody>
      </p:sp>
      <p:sp>
        <p:nvSpPr>
          <p:cNvPr id="4" name="Oval 3">
            <a:extLst>
              <a:ext uri="{FF2B5EF4-FFF2-40B4-BE49-F238E27FC236}">
                <a16:creationId xmlns:a16="http://schemas.microsoft.com/office/drawing/2014/main" id="{421250AA-7884-C74B-8E3D-9E505FBB91FA}"/>
              </a:ext>
            </a:extLst>
          </p:cNvPr>
          <p:cNvSpPr/>
          <p:nvPr/>
        </p:nvSpPr>
        <p:spPr>
          <a:xfrm>
            <a:off x="6588224" y="2499742"/>
            <a:ext cx="1008112"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6816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827A96-32A1-4AB9-80DD-7C1FFF41D3DA}"/>
              </a:ext>
            </a:extLst>
          </p:cNvPr>
          <p:cNvSpPr txBox="1"/>
          <p:nvPr/>
        </p:nvSpPr>
        <p:spPr>
          <a:xfrm>
            <a:off x="0" y="4928056"/>
            <a:ext cx="2712602" cy="215444"/>
          </a:xfrm>
          <a:prstGeom prst="rect">
            <a:avLst/>
          </a:prstGeom>
          <a:noFill/>
        </p:spPr>
        <p:txBody>
          <a:bodyPr wrap="none" rtlCol="0">
            <a:spAutoFit/>
          </a:bodyPr>
          <a:lstStyle/>
          <a:p>
            <a:r>
              <a:rPr lang="en-AU" sz="800" dirty="0">
                <a:solidFill>
                  <a:schemeClr val="bg1"/>
                </a:solidFill>
                <a:latin typeface="Montserrat Light" panose="00000400000000000000" pitchFamily="50" charset="0"/>
              </a:rPr>
              <a:t>(©ARIE WILSON PASSWATERS/RICE UNIVERSITY)</a:t>
            </a:r>
          </a:p>
        </p:txBody>
      </p:sp>
      <p:pic>
        <p:nvPicPr>
          <p:cNvPr id="6" name="Picture 5">
            <a:extLst>
              <a:ext uri="{FF2B5EF4-FFF2-40B4-BE49-F238E27FC236}">
                <a16:creationId xmlns:a16="http://schemas.microsoft.com/office/drawing/2014/main" id="{5449B3B6-8C29-4C3A-B23F-BE31EC8AD3FD}"/>
              </a:ext>
            </a:extLst>
          </p:cNvPr>
          <p:cNvPicPr>
            <a:picLocks noChangeAspect="1"/>
          </p:cNvPicPr>
          <p:nvPr/>
        </p:nvPicPr>
        <p:blipFill>
          <a:blip r:embed="rId3"/>
          <a:stretch>
            <a:fillRect/>
          </a:stretch>
        </p:blipFill>
        <p:spPr>
          <a:xfrm>
            <a:off x="107504" y="627534"/>
            <a:ext cx="3658703" cy="3602915"/>
          </a:xfrm>
          <a:prstGeom prst="rect">
            <a:avLst/>
          </a:prstGeom>
        </p:spPr>
      </p:pic>
      <p:sp>
        <p:nvSpPr>
          <p:cNvPr id="7" name="TextBox 6">
            <a:extLst>
              <a:ext uri="{FF2B5EF4-FFF2-40B4-BE49-F238E27FC236}">
                <a16:creationId xmlns:a16="http://schemas.microsoft.com/office/drawing/2014/main" id="{CA17A124-8A23-41A6-9E21-5FEE04373526}"/>
              </a:ext>
            </a:extLst>
          </p:cNvPr>
          <p:cNvSpPr txBox="1"/>
          <p:nvPr/>
        </p:nvSpPr>
        <p:spPr>
          <a:xfrm>
            <a:off x="3563888" y="813164"/>
            <a:ext cx="5580112" cy="3231654"/>
          </a:xfrm>
          <a:prstGeom prst="rect">
            <a:avLst/>
          </a:prstGeom>
          <a:noFill/>
        </p:spPr>
        <p:txBody>
          <a:bodyPr wrap="square" rtlCol="0">
            <a:spAutoFit/>
          </a:bodyPr>
          <a:lstStyle/>
          <a:p>
            <a:pPr marL="285750" indent="-285750">
              <a:buFont typeface="Arial" panose="020B0604020202020204" pitchFamily="34" charset="0"/>
              <a:buChar char="•"/>
            </a:pPr>
            <a:r>
              <a:rPr lang="en-AU" sz="1700" dirty="0">
                <a:solidFill>
                  <a:schemeClr val="bg1"/>
                </a:solidFill>
                <a:latin typeface="Montserrat Light" panose="00000400000000000000" pitchFamily="50" charset="0"/>
              </a:rPr>
              <a:t>Near future telescopes will provide us with an</a:t>
            </a:r>
            <a:br>
              <a:rPr lang="en-AU" sz="1700" dirty="0">
                <a:solidFill>
                  <a:schemeClr val="bg1"/>
                </a:solidFill>
                <a:latin typeface="Montserrat Light" panose="00000400000000000000" pitchFamily="50" charset="0"/>
              </a:rPr>
            </a:br>
            <a:r>
              <a:rPr lang="en-AU" sz="1700" dirty="0">
                <a:solidFill>
                  <a:schemeClr val="bg1"/>
                </a:solidFill>
                <a:latin typeface="Montserrat Light" panose="00000400000000000000" pitchFamily="50" charset="0"/>
              </a:rPr>
              <a:t>increasing number of </a:t>
            </a:r>
            <a:r>
              <a:rPr lang="en-AU" sz="1700" dirty="0" err="1">
                <a:solidFill>
                  <a:schemeClr val="bg1"/>
                </a:solidFill>
                <a:latin typeface="Montserrat Light" panose="00000400000000000000" pitchFamily="50" charset="0"/>
              </a:rPr>
              <a:t>exo</a:t>
            </a:r>
            <a:r>
              <a:rPr lang="en-AU" sz="1700" dirty="0">
                <a:solidFill>
                  <a:schemeClr val="bg1"/>
                </a:solidFill>
                <a:latin typeface="Montserrat Light" panose="00000400000000000000" pitchFamily="50" charset="0"/>
              </a:rPr>
              <a:t>-Earths</a:t>
            </a:r>
          </a:p>
          <a:p>
            <a:pPr marL="285750" indent="-285750">
              <a:buFont typeface="Arial" panose="020B0604020202020204" pitchFamily="34" charset="0"/>
              <a:buChar char="•"/>
            </a:pPr>
            <a:endParaRPr lang="en-AU" sz="1700" dirty="0">
              <a:solidFill>
                <a:schemeClr val="bg1"/>
              </a:solidFill>
              <a:latin typeface="Montserrat Light" panose="00000400000000000000" pitchFamily="50" charset="0"/>
            </a:endParaRPr>
          </a:p>
          <a:p>
            <a:pPr marL="285750" indent="-285750">
              <a:buFont typeface="Arial" panose="020B0604020202020204" pitchFamily="34" charset="0"/>
              <a:buChar char="•"/>
            </a:pPr>
            <a:r>
              <a:rPr lang="en-AU" sz="1700" dirty="0">
                <a:solidFill>
                  <a:schemeClr val="bg1"/>
                </a:solidFill>
                <a:latin typeface="Montserrat Light" panose="00000400000000000000" pitchFamily="50" charset="0"/>
              </a:rPr>
              <a:t>Target selection focused on ‘habitable worlds’-</a:t>
            </a:r>
            <a:br>
              <a:rPr lang="en-AU" sz="1700" dirty="0">
                <a:solidFill>
                  <a:schemeClr val="bg1"/>
                </a:solidFill>
                <a:latin typeface="Montserrat Light" panose="00000400000000000000" pitchFamily="50" charset="0"/>
              </a:rPr>
            </a:br>
            <a:r>
              <a:rPr lang="en-AU" sz="1700" dirty="0">
                <a:solidFill>
                  <a:schemeClr val="bg1"/>
                </a:solidFill>
                <a:latin typeface="Montserrat Light" panose="00000400000000000000" pitchFamily="50" charset="0"/>
              </a:rPr>
              <a:t>rocky bodies (with enough surface gravity to</a:t>
            </a:r>
            <a:br>
              <a:rPr lang="en-AU" sz="1700" dirty="0">
                <a:solidFill>
                  <a:schemeClr val="bg1"/>
                </a:solidFill>
                <a:latin typeface="Montserrat Light" panose="00000400000000000000" pitchFamily="50" charset="0"/>
              </a:rPr>
            </a:br>
            <a:r>
              <a:rPr lang="en-AU" sz="1700" dirty="0">
                <a:solidFill>
                  <a:schemeClr val="bg1"/>
                </a:solidFill>
                <a:latin typeface="Montserrat Light" panose="00000400000000000000" pitchFamily="50" charset="0"/>
              </a:rPr>
              <a:t>sustain an atmosphere) orbiting their host stars at a distance where stellar radiation is suitable</a:t>
            </a:r>
            <a:br>
              <a:rPr lang="en-AU" sz="1700" dirty="0">
                <a:solidFill>
                  <a:schemeClr val="bg1"/>
                </a:solidFill>
                <a:latin typeface="Montserrat Light" panose="00000400000000000000" pitchFamily="50" charset="0"/>
              </a:rPr>
            </a:br>
            <a:r>
              <a:rPr lang="en-AU" sz="1700" dirty="0">
                <a:solidFill>
                  <a:schemeClr val="bg1"/>
                </a:solidFill>
                <a:latin typeface="Montserrat Light" panose="00000400000000000000" pitchFamily="50" charset="0"/>
              </a:rPr>
              <a:t>for the presence of surface liquid water.</a:t>
            </a:r>
          </a:p>
          <a:p>
            <a:pPr marL="285750" indent="-285750">
              <a:buFont typeface="Arial" panose="020B0604020202020204" pitchFamily="34" charset="0"/>
              <a:buChar char="•"/>
            </a:pPr>
            <a:endParaRPr lang="en-AU" sz="1700" dirty="0">
              <a:solidFill>
                <a:schemeClr val="bg1"/>
              </a:solidFill>
              <a:latin typeface="Montserrat Light" panose="00000400000000000000" pitchFamily="50" charset="0"/>
            </a:endParaRPr>
          </a:p>
          <a:p>
            <a:pPr marL="285750" indent="-285750">
              <a:buFont typeface="Arial" panose="020B0604020202020204" pitchFamily="34" charset="0"/>
              <a:buChar char="•"/>
            </a:pPr>
            <a:r>
              <a:rPr lang="en-AU" sz="1700" dirty="0">
                <a:solidFill>
                  <a:schemeClr val="bg1"/>
                </a:solidFill>
                <a:latin typeface="Montserrat Light" panose="00000400000000000000" pitchFamily="50" charset="0"/>
              </a:rPr>
              <a:t>Numerous planetary and astronomical factors </a:t>
            </a:r>
            <a:br>
              <a:rPr lang="en-AU" sz="1700" dirty="0">
                <a:solidFill>
                  <a:schemeClr val="bg1"/>
                </a:solidFill>
                <a:latin typeface="Montserrat Light" panose="00000400000000000000" pitchFamily="50" charset="0"/>
              </a:rPr>
            </a:br>
            <a:r>
              <a:rPr lang="en-AU" sz="1700" dirty="0">
                <a:solidFill>
                  <a:schemeClr val="bg1"/>
                </a:solidFill>
                <a:latin typeface="Montserrat Light" panose="00000400000000000000" pitchFamily="50" charset="0"/>
              </a:rPr>
              <a:t>influence an exoplanet's ability to maintain </a:t>
            </a:r>
            <a:br>
              <a:rPr lang="en-AU" sz="1700" dirty="0">
                <a:solidFill>
                  <a:schemeClr val="bg1"/>
                </a:solidFill>
                <a:latin typeface="Montserrat Light" panose="00000400000000000000" pitchFamily="50" charset="0"/>
              </a:rPr>
            </a:br>
            <a:r>
              <a:rPr lang="en-AU" sz="1700" dirty="0">
                <a:solidFill>
                  <a:schemeClr val="bg1"/>
                </a:solidFill>
                <a:latin typeface="Montserrat Light" panose="00000400000000000000" pitchFamily="50" charset="0"/>
              </a:rPr>
              <a:t>liquid water</a:t>
            </a:r>
          </a:p>
        </p:txBody>
      </p:sp>
    </p:spTree>
    <p:extLst>
      <p:ext uri="{BB962C8B-B14F-4D97-AF65-F5344CB8AC3E}">
        <p14:creationId xmlns:p14="http://schemas.microsoft.com/office/powerpoint/2010/main" val="1270915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B907BE-DB27-074C-B220-638A05D085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815"/>
            <a:ext cx="3581135" cy="5171315"/>
          </a:xfrm>
          <a:prstGeom prst="rect">
            <a:avLst/>
          </a:prstGeom>
        </p:spPr>
      </p:pic>
      <p:sp>
        <p:nvSpPr>
          <p:cNvPr id="6" name="Rectangle 5">
            <a:extLst>
              <a:ext uri="{FF2B5EF4-FFF2-40B4-BE49-F238E27FC236}">
                <a16:creationId xmlns:a16="http://schemas.microsoft.com/office/drawing/2014/main" id="{C7E42CBE-9671-F044-8F3D-3670AD7398DA}"/>
              </a:ext>
            </a:extLst>
          </p:cNvPr>
          <p:cNvSpPr/>
          <p:nvPr/>
        </p:nvSpPr>
        <p:spPr>
          <a:xfrm>
            <a:off x="5724128" y="28955"/>
            <a:ext cx="3419872" cy="1754326"/>
          </a:xfrm>
          <a:prstGeom prst="rect">
            <a:avLst/>
          </a:prstGeom>
        </p:spPr>
        <p:txBody>
          <a:bodyPr wrap="square">
            <a:spAutoFit/>
          </a:bodyPr>
          <a:lstStyle/>
          <a:p>
            <a:pPr algn="r"/>
            <a: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t>With a large magnetic moment </a:t>
            </a:r>
            <a:b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t>and temperate orbit, this planet </a:t>
            </a:r>
            <a:b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t>would be the most likely to </a:t>
            </a:r>
            <a:b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t>maintain the presence of surface </a:t>
            </a:r>
            <a:b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t>liquid water over prolonged </a:t>
            </a:r>
            <a:b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t>periods of time. </a:t>
            </a:r>
            <a:endParaRPr lang="en-US" dirty="0">
              <a:solidFill>
                <a:schemeClr val="bg1"/>
              </a:solidFill>
            </a:endParaRPr>
          </a:p>
        </p:txBody>
      </p:sp>
      <p:sp>
        <p:nvSpPr>
          <p:cNvPr id="7" name="TextBox 6">
            <a:extLst>
              <a:ext uri="{FF2B5EF4-FFF2-40B4-BE49-F238E27FC236}">
                <a16:creationId xmlns:a16="http://schemas.microsoft.com/office/drawing/2014/main" id="{9F2D1DAD-F447-B445-8371-863C43EB4881}"/>
              </a:ext>
            </a:extLst>
          </p:cNvPr>
          <p:cNvSpPr txBox="1"/>
          <p:nvPr/>
        </p:nvSpPr>
        <p:spPr>
          <a:xfrm>
            <a:off x="8172400" y="4915094"/>
            <a:ext cx="1023037" cy="215444"/>
          </a:xfrm>
          <a:prstGeom prst="rect">
            <a:avLst/>
          </a:prstGeom>
          <a:noFill/>
        </p:spPr>
        <p:txBody>
          <a:bodyPr wrap="none" rtlCol="0">
            <a:spAutoFit/>
          </a:bodyPr>
          <a:lstStyle/>
          <a:p>
            <a:r>
              <a:rPr lang="en-AU" sz="800" dirty="0">
                <a:solidFill>
                  <a:schemeClr val="bg1"/>
                </a:solidFill>
                <a:latin typeface="Montserrat Light" panose="00000400000000000000" pitchFamily="50" charset="0"/>
              </a:rPr>
              <a:t>(NASA/Goddard)</a:t>
            </a:r>
          </a:p>
        </p:txBody>
      </p:sp>
    </p:spTree>
    <p:extLst>
      <p:ext uri="{BB962C8B-B14F-4D97-AF65-F5344CB8AC3E}">
        <p14:creationId xmlns:p14="http://schemas.microsoft.com/office/powerpoint/2010/main" val="1408520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8F2587-C8A5-47FC-8A30-83B20C5F8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401" y="0"/>
            <a:ext cx="7613196" cy="5143500"/>
          </a:xfrm>
          <a:prstGeom prst="rect">
            <a:avLst/>
          </a:prstGeom>
        </p:spPr>
      </p:pic>
      <p:sp>
        <p:nvSpPr>
          <p:cNvPr id="7" name="TextBox 6">
            <a:extLst>
              <a:ext uri="{FF2B5EF4-FFF2-40B4-BE49-F238E27FC236}">
                <a16:creationId xmlns:a16="http://schemas.microsoft.com/office/drawing/2014/main" id="{859A52BC-FA4F-4923-9A21-5A5B9E188C90}"/>
              </a:ext>
            </a:extLst>
          </p:cNvPr>
          <p:cNvSpPr txBox="1"/>
          <p:nvPr/>
        </p:nvSpPr>
        <p:spPr>
          <a:xfrm>
            <a:off x="7926470" y="4928056"/>
            <a:ext cx="1080745" cy="215444"/>
          </a:xfrm>
          <a:prstGeom prst="rect">
            <a:avLst/>
          </a:prstGeom>
          <a:noFill/>
        </p:spPr>
        <p:txBody>
          <a:bodyPr wrap="none" rtlCol="0">
            <a:spAutoFit/>
          </a:bodyPr>
          <a:lstStyle/>
          <a:p>
            <a:r>
              <a:rPr lang="en-AU" sz="800" dirty="0">
                <a:latin typeface="Montserrat Light" panose="00000400000000000000" pitchFamily="50" charset="0"/>
              </a:rPr>
              <a:t>(McIntyre et al. 2019)</a:t>
            </a:r>
          </a:p>
        </p:txBody>
      </p:sp>
      <p:sp>
        <p:nvSpPr>
          <p:cNvPr id="2" name="Oval 1">
            <a:extLst>
              <a:ext uri="{FF2B5EF4-FFF2-40B4-BE49-F238E27FC236}">
                <a16:creationId xmlns:a16="http://schemas.microsoft.com/office/drawing/2014/main" id="{2B84DCE3-2960-5F48-802E-7415CC510480}"/>
              </a:ext>
            </a:extLst>
          </p:cNvPr>
          <p:cNvSpPr/>
          <p:nvPr/>
        </p:nvSpPr>
        <p:spPr>
          <a:xfrm>
            <a:off x="3931431" y="3363838"/>
            <a:ext cx="720080"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ACE76B3-76BE-C345-BE2C-97CA0FC9E54F}"/>
              </a:ext>
            </a:extLst>
          </p:cNvPr>
          <p:cNvSpPr/>
          <p:nvPr/>
        </p:nvSpPr>
        <p:spPr>
          <a:xfrm>
            <a:off x="5580112" y="4011910"/>
            <a:ext cx="936104"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FEE2ADF-5BF3-134E-8B89-202C1B1EC8E9}"/>
              </a:ext>
            </a:extLst>
          </p:cNvPr>
          <p:cNvSpPr/>
          <p:nvPr/>
        </p:nvSpPr>
        <p:spPr>
          <a:xfrm>
            <a:off x="3995936" y="4001641"/>
            <a:ext cx="1080119"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21FFB6-2DC8-E242-89B3-D41815E1BFDD}"/>
              </a:ext>
            </a:extLst>
          </p:cNvPr>
          <p:cNvSpPr/>
          <p:nvPr/>
        </p:nvSpPr>
        <p:spPr>
          <a:xfrm>
            <a:off x="6876256" y="3973396"/>
            <a:ext cx="936104"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377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7BD4FB-6208-D746-AD4A-B59821D232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39" y="785115"/>
            <a:ext cx="6012161" cy="3018048"/>
          </a:xfrm>
          <a:prstGeom prst="rect">
            <a:avLst/>
          </a:prstGeom>
        </p:spPr>
      </p:pic>
      <p:sp>
        <p:nvSpPr>
          <p:cNvPr id="6" name="Rectangle 5">
            <a:extLst>
              <a:ext uri="{FF2B5EF4-FFF2-40B4-BE49-F238E27FC236}">
                <a16:creationId xmlns:a16="http://schemas.microsoft.com/office/drawing/2014/main" id="{FA5E242A-3F68-2841-807E-8420A7736C78}"/>
              </a:ext>
            </a:extLst>
          </p:cNvPr>
          <p:cNvSpPr/>
          <p:nvPr/>
        </p:nvSpPr>
        <p:spPr>
          <a:xfrm>
            <a:off x="5724128" y="28955"/>
            <a:ext cx="3419872" cy="1754326"/>
          </a:xfrm>
          <a:prstGeom prst="rect">
            <a:avLst/>
          </a:prstGeom>
        </p:spPr>
        <p:txBody>
          <a:bodyPr wrap="square">
            <a:spAutoFit/>
          </a:bodyPr>
          <a:lstStyle/>
          <a:p>
            <a:pPr algn="r"/>
            <a: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t>While there was life and liquid </a:t>
            </a:r>
            <a:b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t>water present on the surface of </a:t>
            </a:r>
            <a:b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t>Earth during the Paleoarchean, </a:t>
            </a:r>
            <a:b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t>there is the potential for an </a:t>
            </a:r>
            <a:b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t>increased rate of atmospheric and water loss during this period. </a:t>
            </a:r>
            <a:endParaRPr lang="en-US" dirty="0">
              <a:solidFill>
                <a:schemeClr val="bg1"/>
              </a:solidFill>
            </a:endParaRPr>
          </a:p>
        </p:txBody>
      </p:sp>
      <p:sp>
        <p:nvSpPr>
          <p:cNvPr id="7" name="Rectangle 6">
            <a:extLst>
              <a:ext uri="{FF2B5EF4-FFF2-40B4-BE49-F238E27FC236}">
                <a16:creationId xmlns:a16="http://schemas.microsoft.com/office/drawing/2014/main" id="{BFF96510-9F70-9F4B-BB23-5C7F8D4C120B}"/>
              </a:ext>
            </a:extLst>
          </p:cNvPr>
          <p:cNvSpPr/>
          <p:nvPr/>
        </p:nvSpPr>
        <p:spPr>
          <a:xfrm>
            <a:off x="5706685" y="3118847"/>
            <a:ext cx="3419872" cy="923330"/>
          </a:xfrm>
          <a:prstGeom prst="rect">
            <a:avLst/>
          </a:prstGeom>
        </p:spPr>
        <p:txBody>
          <a:bodyPr wrap="square">
            <a:spAutoFit/>
          </a:bodyPr>
          <a:lstStyle/>
          <a:p>
            <a:pPr algn="r"/>
            <a: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t>It is uncertain that this subset of  </a:t>
            </a:r>
            <a:b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t>planets in would continue to </a:t>
            </a:r>
            <a:b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br>
            <a:r>
              <a:rPr lang="en-AU" dirty="0">
                <a:solidFill>
                  <a:schemeClr val="bg1"/>
                </a:solidFill>
                <a:latin typeface="Calibri" panose="020F0502020204030204" pitchFamily="34" charset="0"/>
                <a:ea typeface="Calibri" panose="020F0502020204030204" pitchFamily="34" charset="0"/>
                <a:cs typeface="Times New Roman" panose="02020603050405020304" pitchFamily="18" charset="0"/>
              </a:rPr>
              <a:t>maintain water over time.</a:t>
            </a:r>
          </a:p>
        </p:txBody>
      </p:sp>
      <p:sp>
        <p:nvSpPr>
          <p:cNvPr id="8" name="TextBox 7">
            <a:extLst>
              <a:ext uri="{FF2B5EF4-FFF2-40B4-BE49-F238E27FC236}">
                <a16:creationId xmlns:a16="http://schemas.microsoft.com/office/drawing/2014/main" id="{3B40F995-B281-4749-AFA3-9E457944F4FD}"/>
              </a:ext>
            </a:extLst>
          </p:cNvPr>
          <p:cNvSpPr txBox="1"/>
          <p:nvPr/>
        </p:nvSpPr>
        <p:spPr>
          <a:xfrm>
            <a:off x="8172400" y="4915094"/>
            <a:ext cx="1023037" cy="215444"/>
          </a:xfrm>
          <a:prstGeom prst="rect">
            <a:avLst/>
          </a:prstGeom>
          <a:noFill/>
        </p:spPr>
        <p:txBody>
          <a:bodyPr wrap="none" rtlCol="0">
            <a:spAutoFit/>
          </a:bodyPr>
          <a:lstStyle/>
          <a:p>
            <a:r>
              <a:rPr lang="en-AU" sz="800" dirty="0">
                <a:solidFill>
                  <a:schemeClr val="bg1"/>
                </a:solidFill>
                <a:latin typeface="Montserrat Light" panose="00000400000000000000" pitchFamily="50" charset="0"/>
              </a:rPr>
              <a:t>(NASA/Goddard)</a:t>
            </a:r>
          </a:p>
        </p:txBody>
      </p:sp>
      <p:pic>
        <p:nvPicPr>
          <p:cNvPr id="4" name="Picture 3" descr="A picture containing light, photo, traffic, sitting&#10;&#10;Description automatically generated">
            <a:extLst>
              <a:ext uri="{FF2B5EF4-FFF2-40B4-BE49-F238E27FC236}">
                <a16:creationId xmlns:a16="http://schemas.microsoft.com/office/drawing/2014/main" id="{9C4EA436-D43A-FF4F-84AB-24DC975EE8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3" y="-107189"/>
            <a:ext cx="3565424" cy="5357877"/>
          </a:xfrm>
          <a:prstGeom prst="rect">
            <a:avLst/>
          </a:prstGeom>
        </p:spPr>
      </p:pic>
    </p:spTree>
    <p:extLst>
      <p:ext uri="{BB962C8B-B14F-4D97-AF65-F5344CB8AC3E}">
        <p14:creationId xmlns:p14="http://schemas.microsoft.com/office/powerpoint/2010/main" val="3771481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8F2587-C8A5-47FC-8A30-83B20C5F8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401" y="0"/>
            <a:ext cx="7613196" cy="5143500"/>
          </a:xfrm>
          <a:prstGeom prst="rect">
            <a:avLst/>
          </a:prstGeom>
        </p:spPr>
      </p:pic>
      <p:sp>
        <p:nvSpPr>
          <p:cNvPr id="7" name="TextBox 6">
            <a:extLst>
              <a:ext uri="{FF2B5EF4-FFF2-40B4-BE49-F238E27FC236}">
                <a16:creationId xmlns:a16="http://schemas.microsoft.com/office/drawing/2014/main" id="{859A52BC-FA4F-4923-9A21-5A5B9E188C90}"/>
              </a:ext>
            </a:extLst>
          </p:cNvPr>
          <p:cNvSpPr txBox="1"/>
          <p:nvPr/>
        </p:nvSpPr>
        <p:spPr>
          <a:xfrm>
            <a:off x="7926470" y="4928056"/>
            <a:ext cx="1080745" cy="215444"/>
          </a:xfrm>
          <a:prstGeom prst="rect">
            <a:avLst/>
          </a:prstGeom>
          <a:noFill/>
        </p:spPr>
        <p:txBody>
          <a:bodyPr wrap="none" rtlCol="0">
            <a:spAutoFit/>
          </a:bodyPr>
          <a:lstStyle/>
          <a:p>
            <a:r>
              <a:rPr lang="en-AU" sz="800" dirty="0">
                <a:latin typeface="Montserrat Light" panose="00000400000000000000" pitchFamily="50" charset="0"/>
              </a:rPr>
              <a:t>(McIntyre et al. 2019)</a:t>
            </a:r>
          </a:p>
        </p:txBody>
      </p:sp>
      <p:sp>
        <p:nvSpPr>
          <p:cNvPr id="2" name="Oval 1">
            <a:extLst>
              <a:ext uri="{FF2B5EF4-FFF2-40B4-BE49-F238E27FC236}">
                <a16:creationId xmlns:a16="http://schemas.microsoft.com/office/drawing/2014/main" id="{3B2EF6CB-7A03-184C-B9D4-9FB5C831E269}"/>
              </a:ext>
            </a:extLst>
          </p:cNvPr>
          <p:cNvSpPr/>
          <p:nvPr/>
        </p:nvSpPr>
        <p:spPr>
          <a:xfrm>
            <a:off x="5436096" y="3579862"/>
            <a:ext cx="108012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CB466CD-1E8E-924B-AD39-FECB3D2208C8}"/>
              </a:ext>
            </a:extLst>
          </p:cNvPr>
          <p:cNvSpPr/>
          <p:nvPr/>
        </p:nvSpPr>
        <p:spPr>
          <a:xfrm>
            <a:off x="2987824" y="3399842"/>
            <a:ext cx="864096"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77AEF70-9CA8-1E41-89DA-33FF4ACDC515}"/>
              </a:ext>
            </a:extLst>
          </p:cNvPr>
          <p:cNvSpPr/>
          <p:nvPr/>
        </p:nvSpPr>
        <p:spPr>
          <a:xfrm>
            <a:off x="6300192" y="4227934"/>
            <a:ext cx="936104"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3C59866-2F05-0E43-8AF0-8CABCC8C070F}"/>
              </a:ext>
            </a:extLst>
          </p:cNvPr>
          <p:cNvSpPr/>
          <p:nvPr/>
        </p:nvSpPr>
        <p:spPr>
          <a:xfrm>
            <a:off x="3203848" y="2859782"/>
            <a:ext cx="1008112"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78D2AC90-BE92-D547-825C-83722E804B89}"/>
                  </a:ext>
                </a:extLst>
              </p:cNvPr>
              <p:cNvSpPr/>
              <p:nvPr/>
            </p:nvSpPr>
            <p:spPr>
              <a:xfrm>
                <a:off x="3246309" y="1743658"/>
                <a:ext cx="3744416" cy="954107"/>
              </a:xfrm>
              <a:prstGeom prst="rect">
                <a:avLst/>
              </a:prstGeom>
            </p:spPr>
            <p:txBody>
              <a:bodyPr wrap="square">
                <a:spAutoFit/>
              </a:bodyPr>
              <a:lstStyle/>
              <a:p>
                <a:r>
                  <a:rPr lang="en-US" sz="1400" dirty="0"/>
                  <a:t>small </a:t>
                </a:r>
                <a14:m>
                  <m:oMath xmlns:m="http://schemas.openxmlformats.org/officeDocument/2006/math">
                    <m:r>
                      <a:rPr lang="en-AU" sz="1400" i="1">
                        <a:latin typeface="Cambria Math" charset="0"/>
                        <a:ea typeface="Avenir Roman" charset="0"/>
                        <a:cs typeface="Avenir Roman" charset="0"/>
                        <a:sym typeface="Avenir Roman" charset="0"/>
                      </a:rPr>
                      <m:t>ℳ</m:t>
                    </m:r>
                  </m:oMath>
                </a14:m>
                <a:r>
                  <a:rPr lang="en-US" sz="1400" baseline="-25000" dirty="0">
                    <a:sym typeface="Wingdings" pitchFamily="2" charset="2"/>
                  </a:rPr>
                  <a:t>max</a:t>
                </a:r>
                <a:r>
                  <a:rPr lang="en-US" sz="1400" dirty="0">
                    <a:sym typeface="Wingdings" pitchFamily="2" charset="2"/>
                  </a:rPr>
                  <a:t>  </a:t>
                </a:r>
                <a:r>
                  <a:rPr lang="en-US" sz="1400" dirty="0"/>
                  <a:t>loss of atmosphere</a:t>
                </a:r>
              </a:p>
              <a:p>
                <a:r>
                  <a:rPr lang="en-US" sz="1400" dirty="0">
                    <a:sym typeface="Wingdings" pitchFamily="2" charset="2"/>
                  </a:rPr>
                  <a:t>	  </a:t>
                </a:r>
                <a:r>
                  <a:rPr lang="en-US" sz="1400" dirty="0"/>
                  <a:t>depletion of water supplies</a:t>
                </a:r>
              </a:p>
              <a:p>
                <a:r>
                  <a:rPr lang="en-US" sz="1400" dirty="0"/>
                  <a:t>	 </a:t>
                </a:r>
                <a:r>
                  <a:rPr lang="en-US" sz="1400" dirty="0">
                    <a:sym typeface="Wingdings" pitchFamily="2" charset="2"/>
                  </a:rPr>
                  <a:t> </a:t>
                </a:r>
                <a:r>
                  <a:rPr lang="en-US" sz="1400" dirty="0"/>
                  <a:t>lack of plate tectonics</a:t>
                </a:r>
              </a:p>
              <a:p>
                <a:endParaRPr lang="en-US" sz="1400" dirty="0">
                  <a:sym typeface="Wingdings" pitchFamily="2" charset="2"/>
                </a:endParaRPr>
              </a:p>
            </p:txBody>
          </p:sp>
        </mc:Choice>
        <mc:Fallback xmlns="">
          <p:sp>
            <p:nvSpPr>
              <p:cNvPr id="4" name="Rectangle 3">
                <a:extLst>
                  <a:ext uri="{FF2B5EF4-FFF2-40B4-BE49-F238E27FC236}">
                    <a16:creationId xmlns:a16="http://schemas.microsoft.com/office/drawing/2014/main" id="{78D2AC90-BE92-D547-825C-83722E804B89}"/>
                  </a:ext>
                </a:extLst>
              </p:cNvPr>
              <p:cNvSpPr>
                <a:spLocks noRot="1" noChangeAspect="1" noMove="1" noResize="1" noEditPoints="1" noAdjustHandles="1" noChangeArrowheads="1" noChangeShapeType="1" noTextEdit="1"/>
              </p:cNvSpPr>
              <p:nvPr/>
            </p:nvSpPr>
            <p:spPr>
              <a:xfrm>
                <a:off x="3246309" y="1743658"/>
                <a:ext cx="3744416" cy="954107"/>
              </a:xfrm>
              <a:prstGeom prst="rect">
                <a:avLst/>
              </a:prstGeom>
              <a:blipFill>
                <a:blip r:embed="rId4"/>
                <a:stretch>
                  <a:fillRect l="-678"/>
                </a:stretch>
              </a:blipFill>
            </p:spPr>
            <p:txBody>
              <a:bodyPr/>
              <a:lstStyle/>
              <a:p>
                <a:r>
                  <a:rPr lang="en-US">
                    <a:noFill/>
                  </a:rPr>
                  <a:t> </a:t>
                </a:r>
              </a:p>
            </p:txBody>
          </p:sp>
        </mc:Fallback>
      </mc:AlternateContent>
    </p:spTree>
    <p:extLst>
      <p:ext uri="{BB962C8B-B14F-4D97-AF65-F5344CB8AC3E}">
        <p14:creationId xmlns:p14="http://schemas.microsoft.com/office/powerpoint/2010/main" val="18095099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ACB0B4-A4F1-F042-AEC1-FB903A817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427" y="-596602"/>
            <a:ext cx="10227818" cy="5740102"/>
          </a:xfrm>
          <a:prstGeom prst="rect">
            <a:avLst/>
          </a:prstGeom>
        </p:spPr>
      </p:pic>
      <p:pic>
        <p:nvPicPr>
          <p:cNvPr id="5" name="Picture 4">
            <a:extLst>
              <a:ext uri="{FF2B5EF4-FFF2-40B4-BE49-F238E27FC236}">
                <a16:creationId xmlns:a16="http://schemas.microsoft.com/office/drawing/2014/main" id="{CE7A2093-1871-544C-A72F-A67FF57E9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32117" cy="5143500"/>
          </a:xfrm>
          <a:prstGeom prst="rect">
            <a:avLst/>
          </a:prstGeom>
        </p:spPr>
      </p:pic>
      <p:sp>
        <p:nvSpPr>
          <p:cNvPr id="9" name="TextBox 8">
            <a:extLst>
              <a:ext uri="{FF2B5EF4-FFF2-40B4-BE49-F238E27FC236}">
                <a16:creationId xmlns:a16="http://schemas.microsoft.com/office/drawing/2014/main" id="{9A290913-0FD6-CA4D-BE01-851A8E72403B}"/>
              </a:ext>
            </a:extLst>
          </p:cNvPr>
          <p:cNvSpPr txBox="1"/>
          <p:nvPr/>
        </p:nvSpPr>
        <p:spPr>
          <a:xfrm>
            <a:off x="8172400" y="4915094"/>
            <a:ext cx="1023037" cy="215444"/>
          </a:xfrm>
          <a:prstGeom prst="rect">
            <a:avLst/>
          </a:prstGeom>
          <a:noFill/>
        </p:spPr>
        <p:txBody>
          <a:bodyPr wrap="none" rtlCol="0">
            <a:spAutoFit/>
          </a:bodyPr>
          <a:lstStyle/>
          <a:p>
            <a:r>
              <a:rPr lang="en-AU" sz="800" dirty="0">
                <a:solidFill>
                  <a:schemeClr val="bg1"/>
                </a:solidFill>
                <a:latin typeface="Montserrat Light" panose="00000400000000000000" pitchFamily="50" charset="0"/>
              </a:rPr>
              <a:t>(NASA/Goddard)</a:t>
            </a:r>
          </a:p>
        </p:txBody>
      </p:sp>
      <p:sp>
        <p:nvSpPr>
          <p:cNvPr id="10" name="Rectangle 9">
            <a:extLst>
              <a:ext uri="{FF2B5EF4-FFF2-40B4-BE49-F238E27FC236}">
                <a16:creationId xmlns:a16="http://schemas.microsoft.com/office/drawing/2014/main" id="{12923A13-43D1-DD47-B257-2D55C0CB6E4F}"/>
              </a:ext>
            </a:extLst>
          </p:cNvPr>
          <p:cNvSpPr/>
          <p:nvPr/>
        </p:nvSpPr>
        <p:spPr>
          <a:xfrm>
            <a:off x="4168832" y="2273449"/>
            <a:ext cx="4896544" cy="1754326"/>
          </a:xfrm>
          <a:prstGeom prst="rect">
            <a:avLst/>
          </a:prstGeom>
        </p:spPr>
        <p:txBody>
          <a:bodyPr wrap="square">
            <a:spAutoFit/>
          </a:bodyPr>
          <a:lstStyle/>
          <a:p>
            <a:pPr lvl="0" latinLnBrk="0">
              <a:defRPr/>
            </a:pPr>
            <a:r>
              <a:rPr lang="en-US" dirty="0">
                <a:solidFill>
                  <a:schemeClr val="bg1"/>
                </a:solidFill>
              </a:rPr>
              <a:t>Circumstances that could counteract the effects of a lower magnetic moment:</a:t>
            </a:r>
          </a:p>
          <a:p>
            <a:pPr lvl="0" latinLnBrk="0">
              <a:defRPr/>
            </a:pPr>
            <a:endParaRPr lang="en-US" dirty="0">
              <a:solidFill>
                <a:schemeClr val="bg1"/>
              </a:solidFill>
            </a:endParaRPr>
          </a:p>
          <a:p>
            <a:pPr marL="285750" lvl="0" indent="-285750" latinLnBrk="0">
              <a:buFont typeface="Arial" panose="020B0604020202020204" pitchFamily="34" charset="0"/>
              <a:buChar char="•"/>
              <a:defRPr/>
            </a:pPr>
            <a:r>
              <a:rPr lang="en-US" dirty="0">
                <a:solidFill>
                  <a:schemeClr val="bg1"/>
                </a:solidFill>
              </a:rPr>
              <a:t>Significant initial reservoir of water</a:t>
            </a:r>
          </a:p>
          <a:p>
            <a:pPr marL="285750" lvl="0" indent="-285750" latinLnBrk="0">
              <a:buFont typeface="Arial" panose="020B0604020202020204" pitchFamily="34" charset="0"/>
              <a:buChar char="•"/>
              <a:defRPr/>
            </a:pPr>
            <a:r>
              <a:rPr lang="en-US" dirty="0">
                <a:solidFill>
                  <a:schemeClr val="bg1"/>
                </a:solidFill>
              </a:rPr>
              <a:t>High surface gravity</a:t>
            </a:r>
          </a:p>
          <a:p>
            <a:pPr marL="285750" lvl="0" indent="-285750" latinLnBrk="0">
              <a:buFont typeface="Arial" panose="020B0604020202020204" pitchFamily="34" charset="0"/>
              <a:buChar char="•"/>
              <a:defRPr/>
            </a:pPr>
            <a:r>
              <a:rPr lang="en-US" dirty="0">
                <a:solidFill>
                  <a:schemeClr val="bg1"/>
                </a:solidFill>
              </a:rPr>
              <a:t>Low amount of incident stellar irradiation</a:t>
            </a:r>
            <a:endParaRPr lang="en-AU" dirty="0">
              <a:solidFill>
                <a:schemeClr val="bg1"/>
              </a:solidFill>
            </a:endParaRPr>
          </a:p>
        </p:txBody>
      </p:sp>
    </p:spTree>
    <p:extLst>
      <p:ext uri="{BB962C8B-B14F-4D97-AF65-F5344CB8AC3E}">
        <p14:creationId xmlns:p14="http://schemas.microsoft.com/office/powerpoint/2010/main" val="379760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0A6C4F-BE3B-4953-875D-4CEC3FE7E002}"/>
              </a:ext>
            </a:extLst>
          </p:cNvPr>
          <p:cNvPicPr>
            <a:picLocks noChangeAspect="1"/>
          </p:cNvPicPr>
          <p:nvPr/>
        </p:nvPicPr>
        <p:blipFill rotWithShape="1">
          <a:blip r:embed="rId3">
            <a:extLst>
              <a:ext uri="{28A0092B-C50C-407E-A947-70E740481C1C}">
                <a14:useLocalDpi xmlns:a14="http://schemas.microsoft.com/office/drawing/2010/main" val="0"/>
              </a:ext>
            </a:extLst>
          </a:blip>
          <a:srcRect l="10342" r="6546" b="-1"/>
          <a:stretch/>
        </p:blipFill>
        <p:spPr>
          <a:xfrm>
            <a:off x="20" y="10"/>
            <a:ext cx="9143980" cy="514349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014C317-2B14-452F-AC23-4756DA4B913E}"/>
                  </a:ext>
                </a:extLst>
              </p:cNvPr>
              <p:cNvSpPr txBox="1"/>
              <p:nvPr/>
            </p:nvSpPr>
            <p:spPr>
              <a:xfrm>
                <a:off x="827584" y="1185805"/>
                <a:ext cx="7200800" cy="3293209"/>
              </a:xfrm>
              <a:prstGeom prst="rect">
                <a:avLst/>
              </a:prstGeom>
              <a:solidFill>
                <a:schemeClr val="tx1">
                  <a:lumMod val="95000"/>
                  <a:lumOff val="5000"/>
                  <a:alpha val="64000"/>
                </a:schemeClr>
              </a:solidFill>
            </p:spPr>
            <p:txBody>
              <a:bodyPr wrap="square" rtlCol="0">
                <a:spAutoFit/>
              </a:bodyPr>
              <a:lstStyle/>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Even with the best-case scenario of modelling the maximum dipole </a:t>
                </a:r>
                <a:br>
                  <a:rPr lang="en-US" sz="1600" dirty="0">
                    <a:solidFill>
                      <a:schemeClr val="bg1"/>
                    </a:solidFill>
                  </a:rPr>
                </a:br>
                <a:r>
                  <a:rPr lang="en-US" sz="1600" dirty="0">
                    <a:solidFill>
                      <a:schemeClr val="bg1"/>
                    </a:solidFill>
                  </a:rPr>
                  <a:t>moment, 44% of rocky exoplanets located in the CHZ have a negligible magnetic dipole moment </a:t>
                </a:r>
                <a:r>
                  <a:rPr lang="mr-IN" sz="1600" dirty="0">
                    <a:solidFill>
                      <a:schemeClr val="bg1"/>
                    </a:solidFill>
                  </a:rPr>
                  <a:t>–</a:t>
                </a:r>
                <a:r>
                  <a:rPr lang="en-US" sz="1600" dirty="0">
                    <a:solidFill>
                      <a:schemeClr val="bg1"/>
                    </a:solidFill>
                  </a:rPr>
                  <a:t> no protection against stellar and cosmic </a:t>
                </a:r>
                <a:br>
                  <a:rPr lang="en-US" sz="1600" dirty="0">
                    <a:solidFill>
                      <a:schemeClr val="bg1"/>
                    </a:solidFill>
                  </a:rPr>
                </a:br>
                <a:r>
                  <a:rPr lang="en-US" sz="1600" dirty="0">
                    <a:solidFill>
                      <a:schemeClr val="bg1"/>
                    </a:solidFill>
                  </a:rPr>
                  <a:t>irradiation and unable to maintain liquid water over a prolonged period of time, despite residing within the CHZ. </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Habitable Zone </a:t>
                </a:r>
                <a14:m>
                  <m:oMath xmlns:m="http://schemas.openxmlformats.org/officeDocument/2006/math">
                    <m:r>
                      <a:rPr lang="en-US" sz="1600" i="1">
                        <a:solidFill>
                          <a:schemeClr val="bg1"/>
                        </a:solidFill>
                        <a:latin typeface="Cambria Math" panose="02040503050406030204" pitchFamily="18" charset="0"/>
                        <a:ea typeface="Cambria Math" panose="02040503050406030204" pitchFamily="18" charset="0"/>
                      </a:rPr>
                      <m:t>≠</m:t>
                    </m:r>
                  </m:oMath>
                </a14:m>
                <a:r>
                  <a:rPr lang="en-US" sz="1600" dirty="0">
                    <a:solidFill>
                      <a:schemeClr val="bg1"/>
                    </a:solidFill>
                  </a:rPr>
                  <a:t>“liquid water zone”</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Kepler-186 f is the only exoplanet that shows a strong magnetic dipole </a:t>
                </a:r>
                <a:br>
                  <a:rPr lang="en-US" sz="1600" dirty="0">
                    <a:solidFill>
                      <a:schemeClr val="bg1"/>
                    </a:solidFill>
                  </a:rPr>
                </a:br>
                <a:r>
                  <a:rPr lang="en-US" sz="1600" dirty="0">
                    <a:solidFill>
                      <a:schemeClr val="bg1"/>
                    </a:solidFill>
                  </a:rPr>
                  <a:t>moment, and is the only one that would be likely to maintain the </a:t>
                </a:r>
                <a:br>
                  <a:rPr lang="en-US" sz="1600" dirty="0">
                    <a:solidFill>
                      <a:schemeClr val="bg1"/>
                    </a:solidFill>
                  </a:rPr>
                </a:br>
                <a:r>
                  <a:rPr lang="en-US" sz="1600" dirty="0">
                    <a:solidFill>
                      <a:schemeClr val="bg1"/>
                    </a:solidFill>
                  </a:rPr>
                  <a:t>presence of surface liquid water over prolonged periods of time. </a:t>
                </a:r>
              </a:p>
              <a:p>
                <a:pPr marL="285750" indent="-285750">
                  <a:buFont typeface="Arial" panose="020B0604020202020204" pitchFamily="34" charset="0"/>
                  <a:buChar char="•"/>
                </a:pPr>
                <a:endParaRPr lang="en-US" sz="1600" dirty="0">
                  <a:solidFill>
                    <a:schemeClr val="bg1"/>
                  </a:solidFill>
                </a:endParaRPr>
              </a:p>
            </p:txBody>
          </p:sp>
        </mc:Choice>
        <mc:Fallback xmlns="">
          <p:sp>
            <p:nvSpPr>
              <p:cNvPr id="4" name="TextBox 3">
                <a:extLst>
                  <a:ext uri="{FF2B5EF4-FFF2-40B4-BE49-F238E27FC236}">
                    <a16:creationId xmlns:a16="http://schemas.microsoft.com/office/drawing/2014/main" id="{7014C317-2B14-452F-AC23-4756DA4B913E}"/>
                  </a:ext>
                </a:extLst>
              </p:cNvPr>
              <p:cNvSpPr txBox="1">
                <a:spLocks noRot="1" noChangeAspect="1" noMove="1" noResize="1" noEditPoints="1" noAdjustHandles="1" noChangeArrowheads="1" noChangeShapeType="1" noTextEdit="1"/>
              </p:cNvSpPr>
              <p:nvPr/>
            </p:nvSpPr>
            <p:spPr>
              <a:xfrm>
                <a:off x="827584" y="1185805"/>
                <a:ext cx="7200800" cy="3293209"/>
              </a:xfrm>
              <a:prstGeom prst="rect">
                <a:avLst/>
              </a:prstGeom>
              <a:blipFill>
                <a:blip r:embed="rId4"/>
                <a:stretch>
                  <a:fillRect l="-176" r="-880"/>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22D3011C-8CA1-4434-A11B-2C53CDF01076}"/>
              </a:ext>
            </a:extLst>
          </p:cNvPr>
          <p:cNvSpPr txBox="1"/>
          <p:nvPr/>
        </p:nvSpPr>
        <p:spPr>
          <a:xfrm>
            <a:off x="7738873" y="4928046"/>
            <a:ext cx="1439818" cy="215444"/>
          </a:xfrm>
          <a:prstGeom prst="rect">
            <a:avLst/>
          </a:prstGeom>
          <a:noFill/>
        </p:spPr>
        <p:txBody>
          <a:bodyPr wrap="none" rtlCol="0">
            <a:spAutoFit/>
          </a:bodyPr>
          <a:lstStyle/>
          <a:p>
            <a:r>
              <a:rPr lang="en-AU" sz="800" dirty="0">
                <a:solidFill>
                  <a:schemeClr val="bg1"/>
                </a:solidFill>
                <a:latin typeface="Montserrat Light" panose="00000400000000000000" pitchFamily="50" charset="0"/>
              </a:rPr>
              <a:t>NASA/JPL-Caltech/Ames</a:t>
            </a:r>
          </a:p>
        </p:txBody>
      </p:sp>
      <p:sp>
        <p:nvSpPr>
          <p:cNvPr id="6" name="텍스트 개체 틀 3"/>
          <p:cNvSpPr txBox="1">
            <a:spLocks/>
          </p:cNvSpPr>
          <p:nvPr/>
        </p:nvSpPr>
        <p:spPr>
          <a:xfrm>
            <a:off x="245833" y="208603"/>
            <a:ext cx="7866065" cy="558939"/>
          </a:xfrm>
          <a:prstGeom prst="rect">
            <a:avLst/>
          </a:prstGeom>
        </p:spPr>
        <p:txBody>
          <a:bodyPr/>
          <a:lstStyle>
            <a:lvl1pPr marL="0" indent="0" algn="l" defTabSz="914400" rtl="0" eaLnBrk="1" latinLnBrk="1" hangingPunct="1">
              <a:spcBef>
                <a:spcPct val="20000"/>
              </a:spcBef>
              <a:buFont typeface="Arial" pitchFamily="34" charset="0"/>
              <a:buNone/>
              <a:defRPr sz="48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chemeClr val="bg1"/>
                </a:solidFill>
                <a:latin typeface="Montserrat Medium" panose="00000600000000000000" pitchFamily="50" charset="0"/>
              </a:rPr>
              <a:t>Conclusion</a:t>
            </a:r>
            <a:endParaRPr lang="en-US" altLang="ko-KR" sz="2400" dirty="0">
              <a:solidFill>
                <a:schemeClr val="bg1"/>
              </a:solidFill>
              <a:latin typeface="Montserrat Medium" panose="00000600000000000000" pitchFamily="50" charset="0"/>
              <a:ea typeface="Tahoma" panose="020B0604030504040204" pitchFamily="34" charset="0"/>
              <a:cs typeface="Tahoma" panose="020B0604030504040204" pitchFamily="34" charset="0"/>
            </a:endParaRPr>
          </a:p>
        </p:txBody>
      </p:sp>
      <p:cxnSp>
        <p:nvCxnSpPr>
          <p:cNvPr id="7" name="직선 연결선 43"/>
          <p:cNvCxnSpPr/>
          <p:nvPr/>
        </p:nvCxnSpPr>
        <p:spPr>
          <a:xfrm>
            <a:off x="0" y="767542"/>
            <a:ext cx="917414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667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black background&#10;&#10;Description automatically generated">
            <a:extLst>
              <a:ext uri="{FF2B5EF4-FFF2-40B4-BE49-F238E27FC236}">
                <a16:creationId xmlns:a16="http://schemas.microsoft.com/office/drawing/2014/main" id="{34920402-8C27-411E-9D8B-04D0272A0D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3162"/>
            <a:ext cx="6786162" cy="5130338"/>
          </a:xfrm>
          <a:prstGeom prst="rect">
            <a:avLst/>
          </a:prstGeom>
        </p:spPr>
      </p:pic>
    </p:spTree>
    <p:extLst>
      <p:ext uri="{BB962C8B-B14F-4D97-AF65-F5344CB8AC3E}">
        <p14:creationId xmlns:p14="http://schemas.microsoft.com/office/powerpoint/2010/main" val="297056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black background&#10;&#10;Description automatically generated">
            <a:extLst>
              <a:ext uri="{FF2B5EF4-FFF2-40B4-BE49-F238E27FC236}">
                <a16:creationId xmlns:a16="http://schemas.microsoft.com/office/drawing/2014/main" id="{34920402-8C27-411E-9D8B-04D0272A0D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3162"/>
            <a:ext cx="6786162" cy="5130338"/>
          </a:xfrm>
          <a:prstGeom prst="rect">
            <a:avLst/>
          </a:prstGeom>
        </p:spPr>
      </p:pic>
      <p:pic>
        <p:nvPicPr>
          <p:cNvPr id="2" name="Picture 1">
            <a:extLst>
              <a:ext uri="{FF2B5EF4-FFF2-40B4-BE49-F238E27FC236}">
                <a16:creationId xmlns:a16="http://schemas.microsoft.com/office/drawing/2014/main" id="{636795F9-6CAA-764D-BE93-6D5EE505A389}"/>
              </a:ext>
            </a:extLst>
          </p:cNvPr>
          <p:cNvPicPr>
            <a:picLocks noChangeAspect="1"/>
          </p:cNvPicPr>
          <p:nvPr/>
        </p:nvPicPr>
        <p:blipFill>
          <a:blip r:embed="rId4"/>
          <a:stretch>
            <a:fillRect/>
          </a:stretch>
        </p:blipFill>
        <p:spPr>
          <a:xfrm>
            <a:off x="1995096" y="0"/>
            <a:ext cx="5153808" cy="5143500"/>
          </a:xfrm>
          <a:prstGeom prst="rect">
            <a:avLst/>
          </a:prstGeom>
        </p:spPr>
      </p:pic>
    </p:spTree>
    <p:extLst>
      <p:ext uri="{BB962C8B-B14F-4D97-AF65-F5344CB8AC3E}">
        <p14:creationId xmlns:p14="http://schemas.microsoft.com/office/powerpoint/2010/main" val="3557546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그룹 41"/>
          <p:cNvGrpSpPr/>
          <p:nvPr/>
        </p:nvGrpSpPr>
        <p:grpSpPr>
          <a:xfrm>
            <a:off x="-30145" y="843558"/>
            <a:ext cx="9174145" cy="4299942"/>
            <a:chOff x="-30145" y="3717032"/>
            <a:chExt cx="9174145" cy="3771566"/>
          </a:xfrm>
        </p:grpSpPr>
        <p:sp>
          <p:nvSpPr>
            <p:cNvPr id="43" name="직사각형 42"/>
            <p:cNvSpPr/>
            <p:nvPr userDrawn="1"/>
          </p:nvSpPr>
          <p:spPr>
            <a:xfrm>
              <a:off x="0" y="3774141"/>
              <a:ext cx="9144000" cy="3714457"/>
            </a:xfrm>
            <a:prstGeom prst="rect">
              <a:avLst/>
            </a:prstGeom>
            <a:solidFill>
              <a:schemeClr val="tx1">
                <a:lumMod val="85000"/>
                <a:lumOff val="15000"/>
              </a:schemeClr>
            </a:solidFill>
            <a:ln>
              <a:noFill/>
            </a:ln>
            <a:effectLst>
              <a:innerShdw blurRad="393700" dist="2413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4" name="직선 연결선 43"/>
            <p:cNvCxnSpPr/>
            <p:nvPr userDrawn="1"/>
          </p:nvCxnSpPr>
          <p:spPr>
            <a:xfrm>
              <a:off x="-30145" y="3717032"/>
              <a:ext cx="9174145" cy="0"/>
            </a:xfrm>
            <a:prstGeom prst="line">
              <a:avLst/>
            </a:prstGeom>
            <a:ln w="19050">
              <a:solidFill>
                <a:srgbClr val="36242D"/>
              </a:solidFill>
            </a:ln>
          </p:spPr>
          <p:style>
            <a:lnRef idx="1">
              <a:schemeClr val="accent1"/>
            </a:lnRef>
            <a:fillRef idx="0">
              <a:schemeClr val="accent1"/>
            </a:fillRef>
            <a:effectRef idx="0">
              <a:schemeClr val="accent1"/>
            </a:effectRef>
            <a:fontRef idx="minor">
              <a:schemeClr val="tx1"/>
            </a:fontRef>
          </p:style>
        </p:cxnSp>
      </p:grpSp>
      <p:sp>
        <p:nvSpPr>
          <p:cNvPr id="8" name="텍스트 개체 틀 3"/>
          <p:cNvSpPr txBox="1">
            <a:spLocks/>
          </p:cNvSpPr>
          <p:nvPr/>
        </p:nvSpPr>
        <p:spPr>
          <a:xfrm>
            <a:off x="245833" y="208603"/>
            <a:ext cx="8502631" cy="558939"/>
          </a:xfrm>
          <a:prstGeom prst="rect">
            <a:avLst/>
          </a:prstGeom>
        </p:spPr>
        <p:txBody>
          <a:bodyPr/>
          <a:lstStyle>
            <a:lvl1pPr marL="0" indent="0" algn="l" defTabSz="914400" rtl="0" eaLnBrk="1" latinLnBrk="1" hangingPunct="1">
              <a:spcBef>
                <a:spcPct val="20000"/>
              </a:spcBef>
              <a:buFont typeface="Arial" pitchFamily="34" charset="0"/>
              <a:buNone/>
              <a:defRPr sz="48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rgbClr val="000000"/>
                </a:solidFill>
                <a:latin typeface="Montserrat Medium" panose="00000600000000000000" pitchFamily="50" charset="0"/>
                <a:ea typeface="Avenir Roman" charset="0"/>
                <a:cs typeface="Avenir Roman" charset="0"/>
                <a:sym typeface="Avenir Roman" charset="0"/>
              </a:rPr>
              <a:t>Multi-Parameter Approach to Habitability (</a:t>
            </a:r>
            <a:r>
              <a:rPr lang="en-US" altLang="ko-KR" sz="2400" dirty="0">
                <a:solidFill>
                  <a:schemeClr val="tx1"/>
                </a:solidFill>
                <a:latin typeface="Montserrat Medium" panose="00000600000000000000" pitchFamily="50" charset="0"/>
                <a:ea typeface="Tahoma" panose="020B0604030504040204" pitchFamily="34" charset="0"/>
                <a:cs typeface="Tahoma" panose="020B0604030504040204" pitchFamily="34" charset="0"/>
              </a:rPr>
              <a:t>M-</a:t>
            </a:r>
            <a:r>
              <a:rPr lang="en-US" altLang="ko-KR" sz="2400" dirty="0" err="1">
                <a:solidFill>
                  <a:schemeClr val="tx1"/>
                </a:solidFill>
                <a:latin typeface="Montserrat Medium" panose="00000600000000000000" pitchFamily="50" charset="0"/>
                <a:ea typeface="Tahoma" panose="020B0604030504040204" pitchFamily="34" charset="0"/>
                <a:cs typeface="Tahoma" panose="020B0604030504040204" pitchFamily="34" charset="0"/>
              </a:rPr>
              <a:t>PAtH</a:t>
            </a:r>
            <a:r>
              <a:rPr lang="en-US" altLang="ko-KR" sz="2400" dirty="0">
                <a:solidFill>
                  <a:schemeClr val="tx1"/>
                </a:solidFill>
                <a:latin typeface="Montserrat Medium" panose="00000600000000000000" pitchFamily="50" charset="0"/>
                <a:ea typeface="Tahoma" panose="020B0604030504040204" pitchFamily="34" charset="0"/>
                <a:cs typeface="Tahoma" panose="020B0604030504040204" pitchFamily="34"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767542"/>
            <a:ext cx="7380710" cy="4286293"/>
          </a:xfrm>
          <a:prstGeom prst="rect">
            <a:avLst/>
          </a:prstGeom>
        </p:spPr>
      </p:pic>
      <p:sp>
        <p:nvSpPr>
          <p:cNvPr id="3" name="TextBox 2">
            <a:extLst>
              <a:ext uri="{FF2B5EF4-FFF2-40B4-BE49-F238E27FC236}">
                <a16:creationId xmlns:a16="http://schemas.microsoft.com/office/drawing/2014/main" id="{B4280F7F-2C32-544B-B59F-45F6BE757A40}"/>
              </a:ext>
            </a:extLst>
          </p:cNvPr>
          <p:cNvSpPr txBox="1"/>
          <p:nvPr/>
        </p:nvSpPr>
        <p:spPr>
          <a:xfrm>
            <a:off x="2627784" y="4342584"/>
            <a:ext cx="1440160" cy="504056"/>
          </a:xfrm>
          <a:prstGeom prst="rect">
            <a:avLst/>
          </a:prstGeom>
          <a:solidFill>
            <a:srgbClr val="C0504D">
              <a:alpha val="50196"/>
            </a:srgbClr>
          </a:solidFill>
        </p:spPr>
        <p:txBody>
          <a:bodyPr wrap="square" rtlCol="0">
            <a:spAutoFit/>
          </a:bodyPr>
          <a:lstStyle/>
          <a:p>
            <a:endParaRPr lang="en-US" dirty="0"/>
          </a:p>
        </p:txBody>
      </p:sp>
    </p:spTree>
    <p:extLst>
      <p:ext uri="{BB962C8B-B14F-4D97-AF65-F5344CB8AC3E}">
        <p14:creationId xmlns:p14="http://schemas.microsoft.com/office/powerpoint/2010/main" val="3725482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그룹 41"/>
          <p:cNvGrpSpPr/>
          <p:nvPr/>
        </p:nvGrpSpPr>
        <p:grpSpPr>
          <a:xfrm>
            <a:off x="-30145" y="843557"/>
            <a:ext cx="9174145" cy="4299943"/>
            <a:chOff x="-30145" y="3717032"/>
            <a:chExt cx="9174145" cy="3771567"/>
          </a:xfrm>
        </p:grpSpPr>
        <p:sp>
          <p:nvSpPr>
            <p:cNvPr id="43" name="직사각형 42"/>
            <p:cNvSpPr/>
            <p:nvPr userDrawn="1"/>
          </p:nvSpPr>
          <p:spPr>
            <a:xfrm>
              <a:off x="0" y="3774142"/>
              <a:ext cx="9144000" cy="3714457"/>
            </a:xfrm>
            <a:prstGeom prst="rect">
              <a:avLst/>
            </a:prstGeom>
            <a:solidFill>
              <a:schemeClr val="tx1"/>
            </a:solidFill>
            <a:ln>
              <a:noFill/>
            </a:ln>
            <a:effectLst>
              <a:innerShdw blurRad="393700" dist="2413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4" name="직선 연결선 43"/>
            <p:cNvCxnSpPr/>
            <p:nvPr userDrawn="1"/>
          </p:nvCxnSpPr>
          <p:spPr>
            <a:xfrm>
              <a:off x="-30145" y="3717032"/>
              <a:ext cx="9174145" cy="0"/>
            </a:xfrm>
            <a:prstGeom prst="line">
              <a:avLst/>
            </a:prstGeom>
            <a:ln w="19050">
              <a:solidFill>
                <a:srgbClr val="36242D"/>
              </a:solidFill>
            </a:ln>
          </p:spPr>
          <p:style>
            <a:lnRef idx="1">
              <a:schemeClr val="accent1"/>
            </a:lnRef>
            <a:fillRef idx="0">
              <a:schemeClr val="accent1"/>
            </a:fillRef>
            <a:effectRef idx="0">
              <a:schemeClr val="accent1"/>
            </a:effectRef>
            <a:fontRef idx="minor">
              <a:schemeClr val="tx1"/>
            </a:fontRef>
          </p:style>
        </p:cxnSp>
      </p:grpSp>
      <p:sp>
        <p:nvSpPr>
          <p:cNvPr id="8" name="텍스트 개체 틀 3"/>
          <p:cNvSpPr txBox="1">
            <a:spLocks/>
          </p:cNvSpPr>
          <p:nvPr/>
        </p:nvSpPr>
        <p:spPr>
          <a:xfrm>
            <a:off x="245833" y="208603"/>
            <a:ext cx="7866065" cy="558939"/>
          </a:xfrm>
          <a:prstGeom prst="rect">
            <a:avLst/>
          </a:prstGeom>
        </p:spPr>
        <p:txBody>
          <a:bodyPr/>
          <a:lstStyle>
            <a:lvl1pPr marL="0" indent="0" algn="l" defTabSz="914400" rtl="0" eaLnBrk="1" latinLnBrk="1" hangingPunct="1">
              <a:spcBef>
                <a:spcPct val="20000"/>
              </a:spcBef>
              <a:buFont typeface="Arial" pitchFamily="34" charset="0"/>
              <a:buNone/>
              <a:defRPr sz="48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2400" dirty="0">
                <a:solidFill>
                  <a:schemeClr val="tx1"/>
                </a:solidFill>
                <a:latin typeface="Montserrat Medium" panose="00000600000000000000" pitchFamily="50" charset="0"/>
                <a:ea typeface="Tahoma" panose="020B0604030504040204" pitchFamily="34" charset="0"/>
                <a:cs typeface="Tahoma" panose="020B0604030504040204" pitchFamily="34" charset="0"/>
              </a:rPr>
              <a:t>Next up…</a:t>
            </a:r>
          </a:p>
        </p:txBody>
      </p:sp>
      <p:pic>
        <p:nvPicPr>
          <p:cNvPr id="3" name="Picture 2">
            <a:extLst>
              <a:ext uri="{FF2B5EF4-FFF2-40B4-BE49-F238E27FC236}">
                <a16:creationId xmlns:a16="http://schemas.microsoft.com/office/drawing/2014/main" id="{7AEDDFAE-0390-41A5-BA50-1B0314A0D437}"/>
              </a:ext>
            </a:extLst>
          </p:cNvPr>
          <p:cNvPicPr>
            <a:picLocks noChangeAspect="1"/>
          </p:cNvPicPr>
          <p:nvPr/>
        </p:nvPicPr>
        <p:blipFill>
          <a:blip r:embed="rId3"/>
          <a:stretch>
            <a:fillRect/>
          </a:stretch>
        </p:blipFill>
        <p:spPr>
          <a:xfrm>
            <a:off x="1547664" y="1121609"/>
            <a:ext cx="5616624" cy="1673641"/>
          </a:xfrm>
          <a:prstGeom prst="rect">
            <a:avLst/>
          </a:prstGeom>
        </p:spPr>
      </p:pic>
      <p:pic>
        <p:nvPicPr>
          <p:cNvPr id="4" name="Picture 3">
            <a:extLst>
              <a:ext uri="{FF2B5EF4-FFF2-40B4-BE49-F238E27FC236}">
                <a16:creationId xmlns:a16="http://schemas.microsoft.com/office/drawing/2014/main" id="{E5A68410-6C44-4D9F-B28C-2C3D8BF21160}"/>
              </a:ext>
            </a:extLst>
          </p:cNvPr>
          <p:cNvPicPr>
            <a:picLocks noChangeAspect="1"/>
          </p:cNvPicPr>
          <p:nvPr/>
        </p:nvPicPr>
        <p:blipFill>
          <a:blip r:embed="rId4"/>
          <a:stretch>
            <a:fillRect/>
          </a:stretch>
        </p:blipFill>
        <p:spPr>
          <a:xfrm>
            <a:off x="1547664" y="3156378"/>
            <a:ext cx="5616624" cy="1593698"/>
          </a:xfrm>
          <a:prstGeom prst="rect">
            <a:avLst/>
          </a:prstGeom>
        </p:spPr>
      </p:pic>
    </p:spTree>
    <p:extLst>
      <p:ext uri="{BB962C8B-B14F-4D97-AF65-F5344CB8AC3E}">
        <p14:creationId xmlns:p14="http://schemas.microsoft.com/office/powerpoint/2010/main" val="1557846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그룹 41"/>
          <p:cNvGrpSpPr/>
          <p:nvPr/>
        </p:nvGrpSpPr>
        <p:grpSpPr>
          <a:xfrm>
            <a:off x="-30145" y="843558"/>
            <a:ext cx="9174145" cy="4299942"/>
            <a:chOff x="-30145" y="3717032"/>
            <a:chExt cx="9174145" cy="3771566"/>
          </a:xfrm>
        </p:grpSpPr>
        <p:sp>
          <p:nvSpPr>
            <p:cNvPr id="43" name="직사각형 42"/>
            <p:cNvSpPr/>
            <p:nvPr userDrawn="1"/>
          </p:nvSpPr>
          <p:spPr>
            <a:xfrm>
              <a:off x="0" y="3774141"/>
              <a:ext cx="9144000" cy="3714457"/>
            </a:xfrm>
            <a:prstGeom prst="rect">
              <a:avLst/>
            </a:prstGeom>
            <a:solidFill>
              <a:schemeClr val="tx1">
                <a:lumMod val="85000"/>
                <a:lumOff val="15000"/>
              </a:schemeClr>
            </a:solidFill>
            <a:ln>
              <a:noFill/>
            </a:ln>
            <a:effectLst>
              <a:innerShdw blurRad="393700" dist="2413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4" name="직선 연결선 43"/>
            <p:cNvCxnSpPr/>
            <p:nvPr userDrawn="1"/>
          </p:nvCxnSpPr>
          <p:spPr>
            <a:xfrm>
              <a:off x="-30145" y="3717032"/>
              <a:ext cx="9174145" cy="0"/>
            </a:xfrm>
            <a:prstGeom prst="line">
              <a:avLst/>
            </a:prstGeom>
            <a:ln w="19050">
              <a:solidFill>
                <a:srgbClr val="36242D"/>
              </a:solidFill>
            </a:ln>
          </p:spPr>
          <p:style>
            <a:lnRef idx="1">
              <a:schemeClr val="accent1"/>
            </a:lnRef>
            <a:fillRef idx="0">
              <a:schemeClr val="accent1"/>
            </a:fillRef>
            <a:effectRef idx="0">
              <a:schemeClr val="accent1"/>
            </a:effectRef>
            <a:fontRef idx="minor">
              <a:schemeClr val="tx1"/>
            </a:fontRef>
          </p:style>
        </p:cxnSp>
      </p:grpSp>
      <p:sp>
        <p:nvSpPr>
          <p:cNvPr id="8" name="텍스트 개체 틀 3"/>
          <p:cNvSpPr txBox="1">
            <a:spLocks/>
          </p:cNvSpPr>
          <p:nvPr/>
        </p:nvSpPr>
        <p:spPr>
          <a:xfrm>
            <a:off x="245833" y="208603"/>
            <a:ext cx="8502631" cy="558939"/>
          </a:xfrm>
          <a:prstGeom prst="rect">
            <a:avLst/>
          </a:prstGeom>
        </p:spPr>
        <p:txBody>
          <a:bodyPr/>
          <a:lstStyle>
            <a:lvl1pPr marL="0" indent="0" algn="l" defTabSz="914400" rtl="0" eaLnBrk="1" latinLnBrk="1" hangingPunct="1">
              <a:spcBef>
                <a:spcPct val="20000"/>
              </a:spcBef>
              <a:buFont typeface="Arial" pitchFamily="34" charset="0"/>
              <a:buNone/>
              <a:defRPr sz="48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rgbClr val="000000"/>
                </a:solidFill>
                <a:latin typeface="Montserrat Medium" panose="00000600000000000000" pitchFamily="50" charset="0"/>
                <a:ea typeface="Avenir Roman" charset="0"/>
                <a:cs typeface="Avenir Roman" charset="0"/>
                <a:sym typeface="Avenir Roman" charset="0"/>
              </a:rPr>
              <a:t>Multi-Parameter Approach to Habitability (</a:t>
            </a:r>
            <a:r>
              <a:rPr lang="en-US" altLang="ko-KR" sz="2400" dirty="0">
                <a:solidFill>
                  <a:schemeClr val="tx1"/>
                </a:solidFill>
                <a:latin typeface="Montserrat Medium" panose="00000600000000000000" pitchFamily="50" charset="0"/>
                <a:ea typeface="Tahoma" panose="020B0604030504040204" pitchFamily="34" charset="0"/>
                <a:cs typeface="Tahoma" panose="020B0604030504040204" pitchFamily="34" charset="0"/>
              </a:rPr>
              <a:t>M-</a:t>
            </a:r>
            <a:r>
              <a:rPr lang="en-US" altLang="ko-KR" sz="2400" dirty="0" err="1">
                <a:solidFill>
                  <a:schemeClr val="tx1"/>
                </a:solidFill>
                <a:latin typeface="Montserrat Medium" panose="00000600000000000000" pitchFamily="50" charset="0"/>
                <a:ea typeface="Tahoma" panose="020B0604030504040204" pitchFamily="34" charset="0"/>
                <a:cs typeface="Tahoma" panose="020B0604030504040204" pitchFamily="34" charset="0"/>
              </a:rPr>
              <a:t>PAtH</a:t>
            </a:r>
            <a:r>
              <a:rPr lang="en-US" altLang="ko-KR" sz="2400" dirty="0">
                <a:solidFill>
                  <a:schemeClr val="tx1"/>
                </a:solidFill>
                <a:latin typeface="Montserrat Medium" panose="00000600000000000000" pitchFamily="50" charset="0"/>
                <a:ea typeface="Tahoma" panose="020B0604030504040204" pitchFamily="34" charset="0"/>
                <a:cs typeface="Tahoma" panose="020B0604030504040204" pitchFamily="34"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0" y="767542"/>
            <a:ext cx="7380710" cy="4286293"/>
          </a:xfrm>
          <a:prstGeom prst="rect">
            <a:avLst/>
          </a:prstGeom>
        </p:spPr>
      </p:pic>
    </p:spTree>
    <p:extLst>
      <p:ext uri="{BB962C8B-B14F-4D97-AF65-F5344CB8AC3E}">
        <p14:creationId xmlns:p14="http://schemas.microsoft.com/office/powerpoint/2010/main" val="1232679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0A6C4F-BE3B-4953-875D-4CEC3FE7E002}"/>
              </a:ext>
            </a:extLst>
          </p:cNvPr>
          <p:cNvPicPr>
            <a:picLocks noChangeAspect="1"/>
          </p:cNvPicPr>
          <p:nvPr/>
        </p:nvPicPr>
        <p:blipFill rotWithShape="1">
          <a:blip r:embed="rId3">
            <a:extLst>
              <a:ext uri="{28A0092B-C50C-407E-A947-70E740481C1C}">
                <a14:useLocalDpi xmlns:a14="http://schemas.microsoft.com/office/drawing/2010/main" val="0"/>
              </a:ext>
            </a:extLst>
          </a:blip>
          <a:srcRect l="10342" r="6546" b="-1"/>
          <a:stretch/>
        </p:blipFill>
        <p:spPr>
          <a:xfrm>
            <a:off x="-5529" y="0"/>
            <a:ext cx="9143980" cy="5143490"/>
          </a:xfrm>
          <a:prstGeom prst="rect">
            <a:avLst/>
          </a:prstGeom>
        </p:spPr>
      </p:pic>
      <p:sp>
        <p:nvSpPr>
          <p:cNvPr id="4" name="TextBox 3">
            <a:extLst>
              <a:ext uri="{FF2B5EF4-FFF2-40B4-BE49-F238E27FC236}">
                <a16:creationId xmlns:a16="http://schemas.microsoft.com/office/drawing/2014/main" id="{7014C317-2B14-452F-AC23-4756DA4B913E}"/>
              </a:ext>
            </a:extLst>
          </p:cNvPr>
          <p:cNvSpPr txBox="1"/>
          <p:nvPr/>
        </p:nvSpPr>
        <p:spPr>
          <a:xfrm>
            <a:off x="755576" y="1635646"/>
            <a:ext cx="7817560" cy="2308324"/>
          </a:xfrm>
          <a:prstGeom prst="rect">
            <a:avLst/>
          </a:prstGeom>
          <a:solidFill>
            <a:schemeClr val="tx1">
              <a:lumMod val="95000"/>
              <a:lumOff val="5000"/>
              <a:alpha val="64000"/>
            </a:schemeClr>
          </a:solidFill>
        </p:spPr>
        <p:txBody>
          <a:bodyPr wrap="square" rtlCol="0">
            <a:spAutoFit/>
          </a:bodyPr>
          <a:lstStyle/>
          <a:p>
            <a:pPr marL="285750" indent="-285750">
              <a:buFont typeface="Arial" panose="020B0604020202020204" pitchFamily="34" charset="0"/>
              <a:buChar char="•"/>
            </a:pPr>
            <a:r>
              <a:rPr lang="en-US" sz="1600" dirty="0">
                <a:solidFill>
                  <a:schemeClr val="bg1"/>
                </a:solidFill>
              </a:rPr>
              <a:t>TESS and PLATO missions, combined with ground-based radial velocities </a:t>
            </a:r>
            <a:br>
              <a:rPr lang="en-US" sz="1600" dirty="0">
                <a:solidFill>
                  <a:schemeClr val="bg1"/>
                </a:solidFill>
              </a:rPr>
            </a:br>
            <a:r>
              <a:rPr lang="en-US" sz="1600" dirty="0">
                <a:solidFill>
                  <a:schemeClr val="bg1"/>
                </a:solidFill>
              </a:rPr>
              <a:t>from existing and new spectrographs, will increase the sample size and </a:t>
            </a:r>
            <a:br>
              <a:rPr lang="en-US" sz="1600" dirty="0">
                <a:solidFill>
                  <a:schemeClr val="bg1"/>
                </a:solidFill>
              </a:rPr>
            </a:br>
            <a:r>
              <a:rPr lang="en-US" sz="1600" dirty="0">
                <a:solidFill>
                  <a:schemeClr val="bg1"/>
                </a:solidFill>
              </a:rPr>
              <a:t>improve the method used here. </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Generate a flexible framework that involves multiple observable characteristics and features that influence continuous planetary habitability. </a:t>
            </a:r>
          </a:p>
          <a:p>
            <a:pPr marL="285750" indent="-285750">
              <a:buFont typeface="Arial" panose="020B0604020202020204" pitchFamily="34" charset="0"/>
              <a:buChar char="•"/>
            </a:pPr>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Expand strategies for future observations </a:t>
            </a:r>
            <a:r>
              <a:rPr lang="en-US" sz="1600" dirty="0" err="1">
                <a:solidFill>
                  <a:schemeClr val="bg1"/>
                </a:solidFill>
              </a:rPr>
              <a:t>characterising</a:t>
            </a:r>
            <a:r>
              <a:rPr lang="en-US" sz="1600" dirty="0">
                <a:solidFill>
                  <a:schemeClr val="bg1"/>
                </a:solidFill>
              </a:rPr>
              <a:t> rocky exoplanets.</a:t>
            </a:r>
          </a:p>
          <a:p>
            <a:pPr marL="285750" indent="-285750">
              <a:buFont typeface="Arial" panose="020B0604020202020204" pitchFamily="34" charset="0"/>
              <a:buChar char="•"/>
            </a:pPr>
            <a:endParaRPr lang="en-US" sz="1600" dirty="0">
              <a:solidFill>
                <a:schemeClr val="bg1"/>
              </a:solidFill>
            </a:endParaRPr>
          </a:p>
        </p:txBody>
      </p:sp>
      <p:sp>
        <p:nvSpPr>
          <p:cNvPr id="5" name="TextBox 4">
            <a:extLst>
              <a:ext uri="{FF2B5EF4-FFF2-40B4-BE49-F238E27FC236}">
                <a16:creationId xmlns:a16="http://schemas.microsoft.com/office/drawing/2014/main" id="{22D3011C-8CA1-4434-A11B-2C53CDF01076}"/>
              </a:ext>
            </a:extLst>
          </p:cNvPr>
          <p:cNvSpPr txBox="1"/>
          <p:nvPr/>
        </p:nvSpPr>
        <p:spPr>
          <a:xfrm>
            <a:off x="7738873" y="4928046"/>
            <a:ext cx="1439818" cy="215444"/>
          </a:xfrm>
          <a:prstGeom prst="rect">
            <a:avLst/>
          </a:prstGeom>
          <a:noFill/>
        </p:spPr>
        <p:txBody>
          <a:bodyPr wrap="none" rtlCol="0">
            <a:spAutoFit/>
          </a:bodyPr>
          <a:lstStyle/>
          <a:p>
            <a:r>
              <a:rPr lang="en-AU" sz="800" dirty="0">
                <a:solidFill>
                  <a:schemeClr val="bg1"/>
                </a:solidFill>
                <a:latin typeface="Montserrat Light" panose="00000400000000000000" pitchFamily="50" charset="0"/>
              </a:rPr>
              <a:t>NASA/JPL-Caltech/Ames</a:t>
            </a:r>
          </a:p>
        </p:txBody>
      </p:sp>
      <p:sp>
        <p:nvSpPr>
          <p:cNvPr id="6" name="텍스트 개체 틀 3"/>
          <p:cNvSpPr txBox="1">
            <a:spLocks/>
          </p:cNvSpPr>
          <p:nvPr/>
        </p:nvSpPr>
        <p:spPr>
          <a:xfrm>
            <a:off x="245833" y="208603"/>
            <a:ext cx="7866065" cy="558939"/>
          </a:xfrm>
          <a:prstGeom prst="rect">
            <a:avLst/>
          </a:prstGeom>
        </p:spPr>
        <p:txBody>
          <a:bodyPr/>
          <a:lstStyle>
            <a:lvl1pPr marL="0" indent="0" algn="l" defTabSz="914400" rtl="0" eaLnBrk="1" latinLnBrk="1" hangingPunct="1">
              <a:spcBef>
                <a:spcPct val="20000"/>
              </a:spcBef>
              <a:buFont typeface="Arial" pitchFamily="34" charset="0"/>
              <a:buNone/>
              <a:defRPr sz="48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endParaRPr lang="en-US" altLang="ko-KR" sz="2400" dirty="0">
              <a:solidFill>
                <a:schemeClr val="bg1"/>
              </a:solidFill>
              <a:latin typeface="Montserrat Medium" panose="00000600000000000000" pitchFamily="50" charset="0"/>
              <a:ea typeface="Tahoma" panose="020B0604030504040204" pitchFamily="34" charset="0"/>
              <a:cs typeface="Tahoma" panose="020B0604030504040204" pitchFamily="34" charset="0"/>
            </a:endParaRPr>
          </a:p>
        </p:txBody>
      </p:sp>
      <p:cxnSp>
        <p:nvCxnSpPr>
          <p:cNvPr id="7" name="직선 연결선 43"/>
          <p:cNvCxnSpPr/>
          <p:nvPr/>
        </p:nvCxnSpPr>
        <p:spPr>
          <a:xfrm>
            <a:off x="0" y="767542"/>
            <a:ext cx="917414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텍스트 개체 틀 3">
            <a:extLst>
              <a:ext uri="{FF2B5EF4-FFF2-40B4-BE49-F238E27FC236}">
                <a16:creationId xmlns:a16="http://schemas.microsoft.com/office/drawing/2014/main" id="{D58EA14A-0BEA-494C-B72F-E953440EB7D8}"/>
              </a:ext>
            </a:extLst>
          </p:cNvPr>
          <p:cNvSpPr txBox="1">
            <a:spLocks/>
          </p:cNvSpPr>
          <p:nvPr/>
        </p:nvSpPr>
        <p:spPr>
          <a:xfrm>
            <a:off x="395536" y="208603"/>
            <a:ext cx="7866065" cy="558939"/>
          </a:xfrm>
          <a:prstGeom prst="rect">
            <a:avLst/>
          </a:prstGeom>
        </p:spPr>
        <p:txBody>
          <a:bodyPr/>
          <a:lstStyle>
            <a:lvl1pPr marL="0" indent="0" algn="l" defTabSz="914400" rtl="0" eaLnBrk="1" latinLnBrk="1" hangingPunct="1">
              <a:spcBef>
                <a:spcPct val="20000"/>
              </a:spcBef>
              <a:buFont typeface="Arial" pitchFamily="34" charset="0"/>
              <a:buNone/>
              <a:defRPr sz="48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chemeClr val="bg1"/>
                </a:solidFill>
                <a:latin typeface="Montserrat Medium" panose="00000600000000000000" pitchFamily="50" charset="0"/>
              </a:rPr>
              <a:t>Hope for the Future</a:t>
            </a:r>
            <a:endParaRPr lang="en-US" altLang="ko-KR" sz="2400" dirty="0">
              <a:solidFill>
                <a:schemeClr val="bg1"/>
              </a:solidFill>
              <a:latin typeface="Montserrat Medium" panose="00000600000000000000" pitchFamily="50"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45122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52A72A-B540-D74C-BBA0-1AD0039A19EB}"/>
              </a:ext>
            </a:extLst>
          </p:cNvPr>
          <p:cNvSpPr txBox="1"/>
          <p:nvPr/>
        </p:nvSpPr>
        <p:spPr>
          <a:xfrm>
            <a:off x="7866467" y="4928056"/>
            <a:ext cx="1292341" cy="215444"/>
          </a:xfrm>
          <a:prstGeom prst="rect">
            <a:avLst/>
          </a:prstGeom>
          <a:noFill/>
        </p:spPr>
        <p:txBody>
          <a:bodyPr wrap="none" rtlCol="0">
            <a:spAutoFit/>
          </a:bodyPr>
          <a:lstStyle/>
          <a:p>
            <a:r>
              <a:rPr lang="en-AU" sz="800" dirty="0">
                <a:solidFill>
                  <a:schemeClr val="bg1"/>
                </a:solidFill>
                <a:latin typeface="Montserrat Light" panose="00000400000000000000" pitchFamily="50" charset="0"/>
              </a:rPr>
              <a:t>(Jaime </a:t>
            </a:r>
            <a:r>
              <a:rPr lang="en-AU" sz="800" dirty="0" err="1">
                <a:solidFill>
                  <a:schemeClr val="bg1"/>
                </a:solidFill>
                <a:latin typeface="Montserrat Light" panose="00000400000000000000" pitchFamily="50" charset="0"/>
              </a:rPr>
              <a:t>Trosper</a:t>
            </a:r>
            <a:r>
              <a:rPr lang="en-AU" sz="800" dirty="0">
                <a:solidFill>
                  <a:schemeClr val="bg1"/>
                </a:solidFill>
                <a:latin typeface="Montserrat Light" panose="00000400000000000000" pitchFamily="50" charset="0"/>
              </a:rPr>
              <a:t>/FQTQ)</a:t>
            </a:r>
          </a:p>
        </p:txBody>
      </p:sp>
      <p:pic>
        <p:nvPicPr>
          <p:cNvPr id="4" name="Picture 3">
            <a:extLst>
              <a:ext uri="{FF2B5EF4-FFF2-40B4-BE49-F238E27FC236}">
                <a16:creationId xmlns:a16="http://schemas.microsoft.com/office/drawing/2014/main" id="{228B893B-55FA-466E-8608-EA853BACE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1" y="0"/>
            <a:ext cx="9138198" cy="5143500"/>
          </a:xfrm>
          <a:prstGeom prst="rect">
            <a:avLst/>
          </a:prstGeom>
        </p:spPr>
      </p:pic>
    </p:spTree>
    <p:extLst>
      <p:ext uri="{BB962C8B-B14F-4D97-AF65-F5344CB8AC3E}">
        <p14:creationId xmlns:p14="http://schemas.microsoft.com/office/powerpoint/2010/main" val="181922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52A72A-B540-D74C-BBA0-1AD0039A19EB}"/>
              </a:ext>
            </a:extLst>
          </p:cNvPr>
          <p:cNvSpPr txBox="1"/>
          <p:nvPr/>
        </p:nvSpPr>
        <p:spPr>
          <a:xfrm>
            <a:off x="7866467" y="4928056"/>
            <a:ext cx="1292341" cy="215444"/>
          </a:xfrm>
          <a:prstGeom prst="rect">
            <a:avLst/>
          </a:prstGeom>
          <a:noFill/>
        </p:spPr>
        <p:txBody>
          <a:bodyPr wrap="none" rtlCol="0">
            <a:spAutoFit/>
          </a:bodyPr>
          <a:lstStyle/>
          <a:p>
            <a:r>
              <a:rPr lang="en-AU" sz="800" dirty="0">
                <a:solidFill>
                  <a:schemeClr val="bg1"/>
                </a:solidFill>
                <a:latin typeface="Montserrat Light" panose="00000400000000000000" pitchFamily="50" charset="0"/>
              </a:rPr>
              <a:t>(Jaime </a:t>
            </a:r>
            <a:r>
              <a:rPr lang="en-AU" sz="800" dirty="0" err="1">
                <a:solidFill>
                  <a:schemeClr val="bg1"/>
                </a:solidFill>
                <a:latin typeface="Montserrat Light" panose="00000400000000000000" pitchFamily="50" charset="0"/>
              </a:rPr>
              <a:t>Trosper</a:t>
            </a:r>
            <a:r>
              <a:rPr lang="en-AU" sz="800" dirty="0">
                <a:solidFill>
                  <a:schemeClr val="bg1"/>
                </a:solidFill>
                <a:latin typeface="Montserrat Light" panose="00000400000000000000" pitchFamily="50" charset="0"/>
              </a:rPr>
              <a:t>/FQTQ)</a:t>
            </a:r>
          </a:p>
        </p:txBody>
      </p:sp>
      <p:graphicFrame>
        <p:nvGraphicFramePr>
          <p:cNvPr id="5" name="Object 4">
            <a:extLst>
              <a:ext uri="{FF2B5EF4-FFF2-40B4-BE49-F238E27FC236}">
                <a16:creationId xmlns:a16="http://schemas.microsoft.com/office/drawing/2014/main" id="{D37ED71B-0179-4BD7-AFD9-7D67CF188E3E}"/>
              </a:ext>
            </a:extLst>
          </p:cNvPr>
          <p:cNvGraphicFramePr>
            <a:graphicFrameLocks noChangeAspect="1"/>
          </p:cNvGraphicFramePr>
          <p:nvPr>
            <p:extLst>
              <p:ext uri="{D42A27DB-BD31-4B8C-83A1-F6EECF244321}">
                <p14:modId xmlns:p14="http://schemas.microsoft.com/office/powerpoint/2010/main" val="2354290763"/>
              </p:ext>
            </p:extLst>
          </p:nvPr>
        </p:nvGraphicFramePr>
        <p:xfrm>
          <a:off x="1214437" y="339502"/>
          <a:ext cx="6715125" cy="4219575"/>
        </p:xfrm>
        <a:graphic>
          <a:graphicData uri="http://schemas.openxmlformats.org/presentationml/2006/ole">
            <mc:AlternateContent xmlns:mc="http://schemas.openxmlformats.org/markup-compatibility/2006">
              <mc:Choice xmlns:v="urn:schemas-microsoft-com:vml" Requires="v">
                <p:oleObj spid="_x0000_s1113" r:id="rId4" imgW="8888760" imgH="5587200" progId="">
                  <p:embed/>
                </p:oleObj>
              </mc:Choice>
              <mc:Fallback>
                <p:oleObj r:id="rId4" imgW="8888760" imgH="5587200" progId="">
                  <p:embed/>
                  <p:pic>
                    <p:nvPicPr>
                      <p:cNvPr id="0" name=""/>
                      <p:cNvPicPr/>
                      <p:nvPr/>
                    </p:nvPicPr>
                    <p:blipFill>
                      <a:blip r:embed="rId5"/>
                      <a:stretch>
                        <a:fillRect/>
                      </a:stretch>
                    </p:blipFill>
                    <p:spPr>
                      <a:xfrm>
                        <a:off x="1214437" y="339502"/>
                        <a:ext cx="6715125" cy="4219575"/>
                      </a:xfrm>
                      <a:prstGeom prst="rect">
                        <a:avLst/>
                      </a:prstGeom>
                    </p:spPr>
                  </p:pic>
                </p:oleObj>
              </mc:Fallback>
            </mc:AlternateContent>
          </a:graphicData>
        </a:graphic>
      </p:graphicFrame>
    </p:spTree>
    <p:extLst>
      <p:ext uri="{BB962C8B-B14F-4D97-AF65-F5344CB8AC3E}">
        <p14:creationId xmlns:p14="http://schemas.microsoft.com/office/powerpoint/2010/main" val="3077145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52A72A-B540-D74C-BBA0-1AD0039A19EB}"/>
              </a:ext>
            </a:extLst>
          </p:cNvPr>
          <p:cNvSpPr txBox="1"/>
          <p:nvPr/>
        </p:nvSpPr>
        <p:spPr>
          <a:xfrm>
            <a:off x="7866467" y="4928056"/>
            <a:ext cx="1292341" cy="215444"/>
          </a:xfrm>
          <a:prstGeom prst="rect">
            <a:avLst/>
          </a:prstGeom>
          <a:noFill/>
        </p:spPr>
        <p:txBody>
          <a:bodyPr wrap="none" rtlCol="0">
            <a:spAutoFit/>
          </a:bodyPr>
          <a:lstStyle/>
          <a:p>
            <a:r>
              <a:rPr lang="en-AU" sz="800" dirty="0">
                <a:solidFill>
                  <a:schemeClr val="bg1"/>
                </a:solidFill>
                <a:latin typeface="Montserrat Light" panose="00000400000000000000" pitchFamily="50" charset="0"/>
              </a:rPr>
              <a:t>(Jaime </a:t>
            </a:r>
            <a:r>
              <a:rPr lang="en-AU" sz="800" dirty="0" err="1">
                <a:solidFill>
                  <a:schemeClr val="bg1"/>
                </a:solidFill>
                <a:latin typeface="Montserrat Light" panose="00000400000000000000" pitchFamily="50" charset="0"/>
              </a:rPr>
              <a:t>Trosper</a:t>
            </a:r>
            <a:r>
              <a:rPr lang="en-AU" sz="800" dirty="0">
                <a:solidFill>
                  <a:schemeClr val="bg1"/>
                </a:solidFill>
                <a:latin typeface="Montserrat Light" panose="00000400000000000000" pitchFamily="50" charset="0"/>
              </a:rPr>
              <a:t>/FQTQ)</a:t>
            </a:r>
          </a:p>
        </p:txBody>
      </p:sp>
      <p:graphicFrame>
        <p:nvGraphicFramePr>
          <p:cNvPr id="5" name="Object 4">
            <a:extLst>
              <a:ext uri="{FF2B5EF4-FFF2-40B4-BE49-F238E27FC236}">
                <a16:creationId xmlns:a16="http://schemas.microsoft.com/office/drawing/2014/main" id="{D37ED71B-0179-4BD7-AFD9-7D67CF188E3E}"/>
              </a:ext>
            </a:extLst>
          </p:cNvPr>
          <p:cNvGraphicFramePr>
            <a:graphicFrameLocks noChangeAspect="1"/>
          </p:cNvGraphicFramePr>
          <p:nvPr/>
        </p:nvGraphicFramePr>
        <p:xfrm>
          <a:off x="1214437" y="339502"/>
          <a:ext cx="6715125" cy="4219575"/>
        </p:xfrm>
        <a:graphic>
          <a:graphicData uri="http://schemas.openxmlformats.org/presentationml/2006/ole">
            <mc:AlternateContent xmlns:mc="http://schemas.openxmlformats.org/markup-compatibility/2006">
              <mc:Choice xmlns:v="urn:schemas-microsoft-com:vml" Requires="v">
                <p:oleObj spid="_x0000_s3102" r:id="rId4" imgW="8888760" imgH="5587200" progId="">
                  <p:embed/>
                </p:oleObj>
              </mc:Choice>
              <mc:Fallback>
                <p:oleObj r:id="rId4" imgW="8888760" imgH="5587200" progId="">
                  <p:embed/>
                  <p:pic>
                    <p:nvPicPr>
                      <p:cNvPr id="5" name="Object 4">
                        <a:extLst>
                          <a:ext uri="{FF2B5EF4-FFF2-40B4-BE49-F238E27FC236}">
                            <a16:creationId xmlns:a16="http://schemas.microsoft.com/office/drawing/2014/main" id="{D37ED71B-0179-4BD7-AFD9-7D67CF188E3E}"/>
                          </a:ext>
                        </a:extLst>
                      </p:cNvPr>
                      <p:cNvPicPr/>
                      <p:nvPr/>
                    </p:nvPicPr>
                    <p:blipFill>
                      <a:blip r:embed="rId5"/>
                      <a:stretch>
                        <a:fillRect/>
                      </a:stretch>
                    </p:blipFill>
                    <p:spPr>
                      <a:xfrm>
                        <a:off x="1214437" y="339502"/>
                        <a:ext cx="6715125" cy="4219575"/>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7C29A64B-6391-C849-A195-2212D9F53D15}"/>
              </a:ext>
            </a:extLst>
          </p:cNvPr>
          <p:cNvSpPr/>
          <p:nvPr/>
        </p:nvSpPr>
        <p:spPr>
          <a:xfrm>
            <a:off x="2051720" y="415146"/>
            <a:ext cx="2397579" cy="338554"/>
          </a:xfrm>
          <a:prstGeom prst="rect">
            <a:avLst/>
          </a:prstGeom>
        </p:spPr>
        <p:txBody>
          <a:bodyPr wrap="none">
            <a:spAutoFit/>
          </a:bodyPr>
          <a:lstStyle/>
          <a:p>
            <a:r>
              <a:rPr lang="en-AU" sz="1600" dirty="0">
                <a:solidFill>
                  <a:schemeClr val="bg1"/>
                </a:solidFill>
              </a:rPr>
              <a:t>∼100 D/H of bulk Earth</a:t>
            </a:r>
            <a:endParaRPr lang="en-US" sz="1600" dirty="0">
              <a:solidFill>
                <a:schemeClr val="bg1"/>
              </a:solidFill>
            </a:endParaRPr>
          </a:p>
        </p:txBody>
      </p:sp>
      <p:sp>
        <p:nvSpPr>
          <p:cNvPr id="6" name="Rectangle 5">
            <a:extLst>
              <a:ext uri="{FF2B5EF4-FFF2-40B4-BE49-F238E27FC236}">
                <a16:creationId xmlns:a16="http://schemas.microsoft.com/office/drawing/2014/main" id="{61891D84-8474-9244-BD8C-CC96E1FBFB96}"/>
              </a:ext>
            </a:extLst>
          </p:cNvPr>
          <p:cNvSpPr/>
          <p:nvPr/>
        </p:nvSpPr>
        <p:spPr>
          <a:xfrm>
            <a:off x="5652120" y="4200234"/>
            <a:ext cx="1700274" cy="338554"/>
          </a:xfrm>
          <a:prstGeom prst="rect">
            <a:avLst/>
          </a:prstGeom>
        </p:spPr>
        <p:txBody>
          <a:bodyPr wrap="none">
            <a:spAutoFit/>
          </a:bodyPr>
          <a:lstStyle/>
          <a:p>
            <a:r>
              <a:rPr lang="en-AU" sz="1600" dirty="0">
                <a:solidFill>
                  <a:schemeClr val="bg1"/>
                </a:solidFill>
              </a:rPr>
              <a:t>∼5 D/H of Earth</a:t>
            </a:r>
            <a:endParaRPr lang="en-US" sz="1600" dirty="0">
              <a:solidFill>
                <a:schemeClr val="bg1"/>
              </a:solidFill>
            </a:endParaRPr>
          </a:p>
        </p:txBody>
      </p:sp>
    </p:spTree>
    <p:extLst>
      <p:ext uri="{BB962C8B-B14F-4D97-AF65-F5344CB8AC3E}">
        <p14:creationId xmlns:p14="http://schemas.microsoft.com/office/powerpoint/2010/main" val="4031896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그룹 41"/>
          <p:cNvGrpSpPr/>
          <p:nvPr/>
        </p:nvGrpSpPr>
        <p:grpSpPr>
          <a:xfrm>
            <a:off x="-30145" y="843557"/>
            <a:ext cx="9174145" cy="4299943"/>
            <a:chOff x="-30145" y="3717032"/>
            <a:chExt cx="9174145" cy="3771567"/>
          </a:xfrm>
        </p:grpSpPr>
        <p:sp>
          <p:nvSpPr>
            <p:cNvPr id="43" name="직사각형 42"/>
            <p:cNvSpPr/>
            <p:nvPr userDrawn="1"/>
          </p:nvSpPr>
          <p:spPr>
            <a:xfrm>
              <a:off x="0" y="3774142"/>
              <a:ext cx="9144000" cy="3714457"/>
            </a:xfrm>
            <a:prstGeom prst="rect">
              <a:avLst/>
            </a:prstGeom>
            <a:solidFill>
              <a:schemeClr val="tx1"/>
            </a:solidFill>
            <a:ln>
              <a:noFill/>
            </a:ln>
            <a:effectLst>
              <a:innerShdw blurRad="393700" dist="2413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4" name="직선 연결선 43"/>
            <p:cNvCxnSpPr/>
            <p:nvPr userDrawn="1"/>
          </p:nvCxnSpPr>
          <p:spPr>
            <a:xfrm>
              <a:off x="-30145" y="3717032"/>
              <a:ext cx="9174145" cy="0"/>
            </a:xfrm>
            <a:prstGeom prst="line">
              <a:avLst/>
            </a:prstGeom>
            <a:ln w="19050">
              <a:solidFill>
                <a:srgbClr val="36242D"/>
              </a:solidFill>
            </a:ln>
          </p:spPr>
          <p:style>
            <a:lnRef idx="1">
              <a:schemeClr val="accent1"/>
            </a:lnRef>
            <a:fillRef idx="0">
              <a:schemeClr val="accent1"/>
            </a:fillRef>
            <a:effectRef idx="0">
              <a:schemeClr val="accent1"/>
            </a:effectRef>
            <a:fontRef idx="minor">
              <a:schemeClr val="tx1"/>
            </a:fontRef>
          </p:style>
        </p:cxnSp>
      </p:grpSp>
      <p:sp>
        <p:nvSpPr>
          <p:cNvPr id="8" name="텍스트 개체 틀 3"/>
          <p:cNvSpPr txBox="1">
            <a:spLocks/>
          </p:cNvSpPr>
          <p:nvPr/>
        </p:nvSpPr>
        <p:spPr>
          <a:xfrm>
            <a:off x="245833" y="208603"/>
            <a:ext cx="7866065" cy="558939"/>
          </a:xfrm>
          <a:prstGeom prst="rect">
            <a:avLst/>
          </a:prstGeom>
        </p:spPr>
        <p:txBody>
          <a:bodyPr/>
          <a:lstStyle>
            <a:lvl1pPr marL="0" indent="0" algn="l" defTabSz="914400" rtl="0" eaLnBrk="1" latinLnBrk="1" hangingPunct="1">
              <a:spcBef>
                <a:spcPct val="20000"/>
              </a:spcBef>
              <a:buFont typeface="Arial" pitchFamily="34" charset="0"/>
              <a:buNone/>
              <a:defRPr sz="48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2400" dirty="0">
                <a:solidFill>
                  <a:schemeClr val="tx1"/>
                </a:solidFill>
                <a:latin typeface="Montserrat Medium" panose="00000600000000000000" pitchFamily="50" charset="0"/>
                <a:ea typeface="Tahoma" panose="020B0604030504040204" pitchFamily="34" charset="0"/>
                <a:cs typeface="Tahoma" panose="020B0604030504040204" pitchFamily="34" charset="0"/>
              </a:rPr>
              <a:t>Magnetic Moment Model </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6CF2B37-92CF-6C4B-A665-E1C72E407C61}"/>
                  </a:ext>
                </a:extLst>
              </p:cNvPr>
              <p:cNvSpPr/>
              <p:nvPr/>
            </p:nvSpPr>
            <p:spPr>
              <a:xfrm>
                <a:off x="870050" y="949102"/>
                <a:ext cx="3287503" cy="720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b="1" i="1">
                          <a:solidFill>
                            <a:schemeClr val="bg1"/>
                          </a:solidFill>
                          <a:latin typeface="Cambria Math" charset="0"/>
                          <a:ea typeface="Avenir Roman" charset="0"/>
                          <a:cs typeface="Avenir Roman" charset="0"/>
                          <a:sym typeface="Avenir Roman" charset="0"/>
                        </a:rPr>
                        <m:t>𝓜</m:t>
                      </m:r>
                      <m:r>
                        <a:rPr lang="en-AU" b="1" i="1">
                          <a:solidFill>
                            <a:schemeClr val="bg1"/>
                          </a:solidFill>
                          <a:latin typeface="Cambria Math" charset="0"/>
                        </a:rPr>
                        <m:t>=</m:t>
                      </m:r>
                      <m:r>
                        <a:rPr lang="en-AU" b="1" i="1">
                          <a:solidFill>
                            <a:schemeClr val="bg1"/>
                          </a:solidFill>
                          <a:latin typeface="Cambria Math" charset="0"/>
                        </a:rPr>
                        <m:t>𝟒</m:t>
                      </m:r>
                      <m:r>
                        <a:rPr lang="en-AU" b="1" i="1">
                          <a:solidFill>
                            <a:schemeClr val="bg1"/>
                          </a:solidFill>
                          <a:latin typeface="Cambria Math" charset="0"/>
                        </a:rPr>
                        <m:t>𝝅</m:t>
                      </m:r>
                      <m:sSup>
                        <m:sSupPr>
                          <m:ctrlPr>
                            <a:rPr lang="en-AU" b="1" i="1">
                              <a:solidFill>
                                <a:schemeClr val="bg1"/>
                              </a:solidFill>
                              <a:latin typeface="Cambria Math" panose="02040503050406030204" pitchFamily="18" charset="0"/>
                            </a:rPr>
                          </m:ctrlPr>
                        </m:sSupPr>
                        <m:e>
                          <m:sSub>
                            <m:sSubPr>
                              <m:ctrlPr>
                                <a:rPr lang="en-AU" b="1" i="1">
                                  <a:solidFill>
                                    <a:schemeClr val="bg1"/>
                                  </a:solidFill>
                                  <a:latin typeface="Cambria Math" panose="02040503050406030204" pitchFamily="18" charset="0"/>
                                </a:rPr>
                              </m:ctrlPr>
                            </m:sSubPr>
                            <m:e>
                              <m:r>
                                <a:rPr lang="en-AU" b="1" i="1">
                                  <a:solidFill>
                                    <a:schemeClr val="bg1"/>
                                  </a:solidFill>
                                  <a:latin typeface="Cambria Math" charset="0"/>
                                </a:rPr>
                                <m:t>𝒓</m:t>
                              </m:r>
                            </m:e>
                            <m:sub>
                              <m:r>
                                <a:rPr lang="en-AU" b="1" i="1">
                                  <a:solidFill>
                                    <a:schemeClr val="bg1"/>
                                  </a:solidFill>
                                  <a:latin typeface="Cambria Math" charset="0"/>
                                </a:rPr>
                                <m:t>𝟎</m:t>
                              </m:r>
                            </m:sub>
                          </m:sSub>
                        </m:e>
                        <m:sup>
                          <m:r>
                            <a:rPr lang="en-AU" b="1" i="1">
                              <a:solidFill>
                                <a:schemeClr val="bg1"/>
                              </a:solidFill>
                              <a:latin typeface="Cambria Math" charset="0"/>
                            </a:rPr>
                            <m:t>𝟑</m:t>
                          </m:r>
                        </m:sup>
                      </m:sSup>
                      <m:r>
                        <a:rPr lang="en-AU" b="1" i="1">
                          <a:solidFill>
                            <a:schemeClr val="bg1"/>
                          </a:solidFill>
                          <a:latin typeface="Cambria Math" charset="0"/>
                        </a:rPr>
                        <m:t>𝜸</m:t>
                      </m:r>
                      <m:sSup>
                        <m:sSupPr>
                          <m:ctrlPr>
                            <a:rPr lang="en-AU" b="1" i="1">
                              <a:solidFill>
                                <a:schemeClr val="bg1"/>
                              </a:solidFill>
                              <a:latin typeface="Cambria Math" panose="02040503050406030204" pitchFamily="18" charset="0"/>
                            </a:rPr>
                          </m:ctrlPr>
                        </m:sSupPr>
                        <m:e>
                          <m:d>
                            <m:dPr>
                              <m:ctrlPr>
                                <a:rPr lang="en-AU" b="1" i="1">
                                  <a:solidFill>
                                    <a:schemeClr val="bg1"/>
                                  </a:solidFill>
                                  <a:latin typeface="Cambria Math" panose="02040503050406030204" pitchFamily="18" charset="0"/>
                                </a:rPr>
                              </m:ctrlPr>
                            </m:dPr>
                            <m:e>
                              <m:f>
                                <m:fPr>
                                  <m:ctrlPr>
                                    <a:rPr lang="en-AU" b="1" i="1">
                                      <a:solidFill>
                                        <a:schemeClr val="bg1"/>
                                      </a:solidFill>
                                      <a:latin typeface="Cambria Math" panose="02040503050406030204" pitchFamily="18" charset="0"/>
                                    </a:rPr>
                                  </m:ctrlPr>
                                </m:fPr>
                                <m:num>
                                  <m:sSub>
                                    <m:sSubPr>
                                      <m:ctrlPr>
                                        <a:rPr lang="en-AU" b="1" i="1">
                                          <a:solidFill>
                                            <a:schemeClr val="bg1"/>
                                          </a:solidFill>
                                          <a:latin typeface="Cambria Math" panose="02040503050406030204" pitchFamily="18" charset="0"/>
                                        </a:rPr>
                                      </m:ctrlPr>
                                    </m:sSubPr>
                                    <m:e>
                                      <m:acc>
                                        <m:accPr>
                                          <m:chr m:val="̅"/>
                                          <m:ctrlPr>
                                            <a:rPr lang="en-AU" b="1" i="1">
                                              <a:solidFill>
                                                <a:schemeClr val="bg1"/>
                                              </a:solidFill>
                                              <a:latin typeface="Cambria Math" panose="02040503050406030204" pitchFamily="18" charset="0"/>
                                            </a:rPr>
                                          </m:ctrlPr>
                                        </m:accPr>
                                        <m:e>
                                          <m:r>
                                            <a:rPr lang="en-AU" b="1" i="1">
                                              <a:solidFill>
                                                <a:schemeClr val="bg1"/>
                                              </a:solidFill>
                                              <a:latin typeface="Cambria Math" charset="0"/>
                                            </a:rPr>
                                            <m:t>𝝆</m:t>
                                          </m:r>
                                        </m:e>
                                      </m:acc>
                                    </m:e>
                                    <m:sub>
                                      <m:r>
                                        <a:rPr lang="en-AU" b="1" i="1">
                                          <a:solidFill>
                                            <a:schemeClr val="bg1"/>
                                          </a:solidFill>
                                          <a:latin typeface="Cambria Math" charset="0"/>
                                        </a:rPr>
                                        <m:t>𝟎</m:t>
                                      </m:r>
                                    </m:sub>
                                  </m:sSub>
                                </m:num>
                                <m:den>
                                  <m:sSub>
                                    <m:sSubPr>
                                      <m:ctrlPr>
                                        <a:rPr lang="en-AU" b="1" i="1">
                                          <a:solidFill>
                                            <a:schemeClr val="bg1"/>
                                          </a:solidFill>
                                          <a:latin typeface="Cambria Math" panose="02040503050406030204" pitchFamily="18" charset="0"/>
                                        </a:rPr>
                                      </m:ctrlPr>
                                    </m:sSubPr>
                                    <m:e>
                                      <m:r>
                                        <a:rPr lang="en-AU" b="1" i="1">
                                          <a:solidFill>
                                            <a:schemeClr val="bg1"/>
                                          </a:solidFill>
                                          <a:latin typeface="Cambria Math" charset="0"/>
                                        </a:rPr>
                                        <m:t>𝝁</m:t>
                                      </m:r>
                                    </m:e>
                                    <m:sub>
                                      <m:r>
                                        <a:rPr lang="en-AU" b="1" i="1">
                                          <a:solidFill>
                                            <a:schemeClr val="bg1"/>
                                          </a:solidFill>
                                          <a:latin typeface="Cambria Math" charset="0"/>
                                        </a:rPr>
                                        <m:t>𝟎</m:t>
                                      </m:r>
                                    </m:sub>
                                  </m:sSub>
                                </m:den>
                              </m:f>
                            </m:e>
                          </m:d>
                        </m:e>
                        <m:sup>
                          <m:r>
                            <a:rPr lang="en-AU" b="1" i="1">
                              <a:solidFill>
                                <a:schemeClr val="bg1"/>
                              </a:solidFill>
                              <a:latin typeface="Cambria Math" charset="0"/>
                            </a:rPr>
                            <m:t>𝟏</m:t>
                          </m:r>
                          <m:r>
                            <a:rPr lang="en-AU" b="1" i="1">
                              <a:solidFill>
                                <a:schemeClr val="bg1"/>
                              </a:solidFill>
                              <a:latin typeface="Cambria Math" charset="0"/>
                            </a:rPr>
                            <m:t>/</m:t>
                          </m:r>
                          <m:r>
                            <a:rPr lang="en-AU" b="1" i="1">
                              <a:solidFill>
                                <a:schemeClr val="bg1"/>
                              </a:solidFill>
                              <a:latin typeface="Cambria Math" charset="0"/>
                            </a:rPr>
                            <m:t>𝟐</m:t>
                          </m:r>
                        </m:sup>
                      </m:sSup>
                      <m:sSup>
                        <m:sSupPr>
                          <m:ctrlPr>
                            <a:rPr lang="en-AU" b="1" i="1">
                              <a:solidFill>
                                <a:schemeClr val="bg1"/>
                              </a:solidFill>
                              <a:latin typeface="Cambria Math" panose="02040503050406030204" pitchFamily="18" charset="0"/>
                            </a:rPr>
                          </m:ctrlPr>
                        </m:sSupPr>
                        <m:e>
                          <m:d>
                            <m:dPr>
                              <m:ctrlPr>
                                <a:rPr lang="en-AU" b="1" i="1">
                                  <a:solidFill>
                                    <a:schemeClr val="bg1"/>
                                  </a:solidFill>
                                  <a:latin typeface="Cambria Math" panose="02040503050406030204" pitchFamily="18" charset="0"/>
                                </a:rPr>
                              </m:ctrlPr>
                            </m:dPr>
                            <m:e>
                              <m:r>
                                <a:rPr lang="en-AU" b="1" i="1">
                                  <a:solidFill>
                                    <a:schemeClr val="bg1"/>
                                  </a:solidFill>
                                  <a:latin typeface="Cambria Math" charset="0"/>
                                </a:rPr>
                                <m:t>𝑭𝑫</m:t>
                              </m:r>
                            </m:e>
                          </m:d>
                        </m:e>
                        <m:sup>
                          <m:r>
                            <a:rPr lang="en-AU" b="1" i="1">
                              <a:solidFill>
                                <a:schemeClr val="bg1"/>
                              </a:solidFill>
                              <a:latin typeface="Cambria Math" charset="0"/>
                            </a:rPr>
                            <m:t>𝟏</m:t>
                          </m:r>
                          <m:r>
                            <a:rPr lang="en-AU" b="1" i="1">
                              <a:solidFill>
                                <a:schemeClr val="bg1"/>
                              </a:solidFill>
                              <a:latin typeface="Cambria Math" charset="0"/>
                            </a:rPr>
                            <m:t>/</m:t>
                          </m:r>
                          <m:r>
                            <a:rPr lang="en-AU" b="1" i="1">
                              <a:solidFill>
                                <a:schemeClr val="bg1"/>
                              </a:solidFill>
                              <a:latin typeface="Cambria Math" charset="0"/>
                            </a:rPr>
                            <m:t>𝟑</m:t>
                          </m:r>
                        </m:sup>
                      </m:sSup>
                    </m:oMath>
                  </m:oMathPara>
                </a14:m>
                <a:endParaRPr lang="en-AU" dirty="0">
                  <a:solidFill>
                    <a:schemeClr val="bg1"/>
                  </a:solidFill>
                </a:endParaRPr>
              </a:p>
            </p:txBody>
          </p:sp>
        </mc:Choice>
        <mc:Fallback xmlns="">
          <p:sp>
            <p:nvSpPr>
              <p:cNvPr id="5" name="Rectangle 4">
                <a:extLst>
                  <a:ext uri="{FF2B5EF4-FFF2-40B4-BE49-F238E27FC236}">
                    <a16:creationId xmlns:a16="http://schemas.microsoft.com/office/drawing/2014/main" id="{16CF2B37-92CF-6C4B-A665-E1C72E407C61}"/>
                  </a:ext>
                </a:extLst>
              </p:cNvPr>
              <p:cNvSpPr>
                <a:spLocks noRot="1" noChangeAspect="1" noMove="1" noResize="1" noEditPoints="1" noAdjustHandles="1" noChangeArrowheads="1" noChangeShapeType="1" noTextEdit="1"/>
              </p:cNvSpPr>
              <p:nvPr/>
            </p:nvSpPr>
            <p:spPr>
              <a:xfrm>
                <a:off x="870050" y="949102"/>
                <a:ext cx="3287503" cy="720005"/>
              </a:xfrm>
              <a:prstGeom prst="rect">
                <a:avLst/>
              </a:prstGeom>
              <a:blipFill>
                <a:blip r:embed="rId3"/>
                <a:stretch>
                  <a:fillRect b="-1695"/>
                </a:stretch>
              </a:blipFill>
            </p:spPr>
            <p:txBody>
              <a:bodyPr/>
              <a:lstStyle/>
              <a:p>
                <a:r>
                  <a:rPr lang="en-AU">
                    <a:noFill/>
                  </a:rPr>
                  <a:t> </a:t>
                </a:r>
              </a:p>
            </p:txBody>
          </p:sp>
        </mc:Fallback>
      </mc:AlternateContent>
      <p:sp>
        <p:nvSpPr>
          <p:cNvPr id="2" name="TextBox 1">
            <a:extLst>
              <a:ext uri="{FF2B5EF4-FFF2-40B4-BE49-F238E27FC236}">
                <a16:creationId xmlns:a16="http://schemas.microsoft.com/office/drawing/2014/main" id="{FDB8769C-8871-473B-B26D-F7D77619A455}"/>
              </a:ext>
            </a:extLst>
          </p:cNvPr>
          <p:cNvSpPr txBox="1"/>
          <p:nvPr/>
        </p:nvSpPr>
        <p:spPr>
          <a:xfrm>
            <a:off x="5497656" y="1166297"/>
            <a:ext cx="3832592" cy="369332"/>
          </a:xfrm>
          <a:prstGeom prst="rect">
            <a:avLst/>
          </a:prstGeom>
          <a:noFill/>
        </p:spPr>
        <p:txBody>
          <a:bodyPr wrap="square" rtlCol="0">
            <a:spAutoFit/>
          </a:bodyPr>
          <a:lstStyle/>
          <a:p>
            <a:r>
              <a:rPr lang="en-US" altLang="ko-KR" sz="1400" dirty="0">
                <a:solidFill>
                  <a:schemeClr val="bg1"/>
                </a:solidFill>
                <a:latin typeface="Montserrat Light" panose="00000400000000000000" pitchFamily="50" charset="0"/>
              </a:rPr>
              <a:t>Olson &amp; Christensen (2006)</a:t>
            </a:r>
            <a:r>
              <a:rPr lang="en-US" altLang="ko-KR" sz="1400" dirty="0">
                <a:latin typeface="Montserrat Light" panose="00000400000000000000" pitchFamily="50" charset="0"/>
              </a:rPr>
              <a:t>(</a:t>
            </a:r>
            <a:r>
              <a:rPr lang="en-US" altLang="ko-KR" dirty="0"/>
              <a:t>2006)</a:t>
            </a:r>
            <a:endParaRPr lang="en-AU" dirty="0"/>
          </a:p>
        </p:txBody>
      </p:sp>
    </p:spTree>
    <p:extLst>
      <p:ext uri="{BB962C8B-B14F-4D97-AF65-F5344CB8AC3E}">
        <p14:creationId xmlns:p14="http://schemas.microsoft.com/office/powerpoint/2010/main" val="3984184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그룹 41"/>
          <p:cNvGrpSpPr/>
          <p:nvPr/>
        </p:nvGrpSpPr>
        <p:grpSpPr>
          <a:xfrm>
            <a:off x="-30145" y="843557"/>
            <a:ext cx="9174145" cy="4299943"/>
            <a:chOff x="-30145" y="3717032"/>
            <a:chExt cx="9174145" cy="3771567"/>
          </a:xfrm>
        </p:grpSpPr>
        <p:sp>
          <p:nvSpPr>
            <p:cNvPr id="43" name="직사각형 42"/>
            <p:cNvSpPr/>
            <p:nvPr userDrawn="1"/>
          </p:nvSpPr>
          <p:spPr>
            <a:xfrm>
              <a:off x="0" y="3774142"/>
              <a:ext cx="9144000" cy="3714457"/>
            </a:xfrm>
            <a:prstGeom prst="rect">
              <a:avLst/>
            </a:prstGeom>
            <a:solidFill>
              <a:schemeClr val="tx1"/>
            </a:solidFill>
            <a:ln>
              <a:noFill/>
            </a:ln>
            <a:effectLst>
              <a:innerShdw blurRad="393700" dist="2413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44" name="직선 연결선 43"/>
            <p:cNvCxnSpPr/>
            <p:nvPr userDrawn="1"/>
          </p:nvCxnSpPr>
          <p:spPr>
            <a:xfrm>
              <a:off x="-30145" y="3717032"/>
              <a:ext cx="9174145" cy="0"/>
            </a:xfrm>
            <a:prstGeom prst="line">
              <a:avLst/>
            </a:prstGeom>
            <a:ln w="19050">
              <a:solidFill>
                <a:srgbClr val="36242D"/>
              </a:solidFill>
            </a:ln>
          </p:spPr>
          <p:style>
            <a:lnRef idx="1">
              <a:schemeClr val="accent1"/>
            </a:lnRef>
            <a:fillRef idx="0">
              <a:schemeClr val="accent1"/>
            </a:fillRef>
            <a:effectRef idx="0">
              <a:schemeClr val="accent1"/>
            </a:effectRef>
            <a:fontRef idx="minor">
              <a:schemeClr val="tx1"/>
            </a:fontRef>
          </p:style>
        </p:cxnSp>
      </p:grpSp>
      <p:sp>
        <p:nvSpPr>
          <p:cNvPr id="8" name="텍스트 개체 틀 3"/>
          <p:cNvSpPr txBox="1">
            <a:spLocks/>
          </p:cNvSpPr>
          <p:nvPr/>
        </p:nvSpPr>
        <p:spPr>
          <a:xfrm>
            <a:off x="245833" y="208603"/>
            <a:ext cx="7866065" cy="558939"/>
          </a:xfrm>
          <a:prstGeom prst="rect">
            <a:avLst/>
          </a:prstGeom>
        </p:spPr>
        <p:txBody>
          <a:bodyPr/>
          <a:lstStyle>
            <a:lvl1pPr marL="0" indent="0" algn="l" defTabSz="914400" rtl="0" eaLnBrk="1" latinLnBrk="1" hangingPunct="1">
              <a:spcBef>
                <a:spcPct val="20000"/>
              </a:spcBef>
              <a:buFont typeface="Arial" pitchFamily="34" charset="0"/>
              <a:buNone/>
              <a:defRPr sz="4800" b="1" kern="1200" baseline="0">
                <a:solidFill>
                  <a:schemeClr val="tx1">
                    <a:lumMod val="85000"/>
                    <a:lumOff val="15000"/>
                  </a:schemeClr>
                </a:solidFill>
                <a:latin typeface="Calibri" panose="020F0502020204030204" pitchFamily="34" charset="0"/>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2400" dirty="0">
                <a:solidFill>
                  <a:schemeClr val="tx1"/>
                </a:solidFill>
                <a:latin typeface="Montserrat Medium" panose="00000600000000000000" pitchFamily="50" charset="0"/>
                <a:ea typeface="Tahoma" panose="020B0604030504040204" pitchFamily="34" charset="0"/>
                <a:cs typeface="Tahoma" panose="020B0604030504040204" pitchFamily="34" charset="0"/>
              </a:rPr>
              <a:t>Magnetic Moment Model </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16CF2B37-92CF-6C4B-A665-E1C72E407C61}"/>
                  </a:ext>
                </a:extLst>
              </p:cNvPr>
              <p:cNvSpPr/>
              <p:nvPr/>
            </p:nvSpPr>
            <p:spPr>
              <a:xfrm>
                <a:off x="870050" y="949102"/>
                <a:ext cx="3287503" cy="7200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AU" b="1" i="1">
                          <a:solidFill>
                            <a:schemeClr val="bg1"/>
                          </a:solidFill>
                          <a:latin typeface="Cambria Math" charset="0"/>
                          <a:ea typeface="Avenir Roman" charset="0"/>
                          <a:cs typeface="Avenir Roman" charset="0"/>
                          <a:sym typeface="Avenir Roman" charset="0"/>
                        </a:rPr>
                        <m:t>𝓜</m:t>
                      </m:r>
                      <m:r>
                        <a:rPr lang="en-AU" b="1" i="1">
                          <a:solidFill>
                            <a:schemeClr val="bg1"/>
                          </a:solidFill>
                          <a:latin typeface="Cambria Math" charset="0"/>
                        </a:rPr>
                        <m:t>=</m:t>
                      </m:r>
                      <m:r>
                        <a:rPr lang="en-AU" b="1" i="1">
                          <a:solidFill>
                            <a:schemeClr val="bg1"/>
                          </a:solidFill>
                          <a:latin typeface="Cambria Math" charset="0"/>
                        </a:rPr>
                        <m:t>𝟒</m:t>
                      </m:r>
                      <m:r>
                        <a:rPr lang="en-AU" b="1" i="1">
                          <a:solidFill>
                            <a:schemeClr val="bg1"/>
                          </a:solidFill>
                          <a:latin typeface="Cambria Math" charset="0"/>
                        </a:rPr>
                        <m:t>𝝅</m:t>
                      </m:r>
                      <m:sSup>
                        <m:sSupPr>
                          <m:ctrlPr>
                            <a:rPr lang="en-AU" b="1" i="1">
                              <a:solidFill>
                                <a:schemeClr val="bg1"/>
                              </a:solidFill>
                              <a:latin typeface="Cambria Math" panose="02040503050406030204" pitchFamily="18" charset="0"/>
                            </a:rPr>
                          </m:ctrlPr>
                        </m:sSupPr>
                        <m:e>
                          <m:sSub>
                            <m:sSubPr>
                              <m:ctrlPr>
                                <a:rPr lang="en-AU" b="1" i="1">
                                  <a:solidFill>
                                    <a:schemeClr val="bg1"/>
                                  </a:solidFill>
                                  <a:latin typeface="Cambria Math" panose="02040503050406030204" pitchFamily="18" charset="0"/>
                                </a:rPr>
                              </m:ctrlPr>
                            </m:sSubPr>
                            <m:e>
                              <m:r>
                                <a:rPr lang="en-AU" b="1" i="1">
                                  <a:solidFill>
                                    <a:schemeClr val="bg1"/>
                                  </a:solidFill>
                                  <a:latin typeface="Cambria Math" charset="0"/>
                                </a:rPr>
                                <m:t>𝒓</m:t>
                              </m:r>
                            </m:e>
                            <m:sub>
                              <m:r>
                                <a:rPr lang="en-AU" b="1" i="1">
                                  <a:solidFill>
                                    <a:schemeClr val="bg1"/>
                                  </a:solidFill>
                                  <a:latin typeface="Cambria Math" charset="0"/>
                                </a:rPr>
                                <m:t>𝟎</m:t>
                              </m:r>
                            </m:sub>
                          </m:sSub>
                        </m:e>
                        <m:sup>
                          <m:r>
                            <a:rPr lang="en-AU" b="1" i="1">
                              <a:solidFill>
                                <a:schemeClr val="bg1"/>
                              </a:solidFill>
                              <a:latin typeface="Cambria Math" charset="0"/>
                            </a:rPr>
                            <m:t>𝟑</m:t>
                          </m:r>
                        </m:sup>
                      </m:sSup>
                      <m:r>
                        <a:rPr lang="en-AU" b="1" i="1">
                          <a:solidFill>
                            <a:schemeClr val="bg1"/>
                          </a:solidFill>
                          <a:latin typeface="Cambria Math" charset="0"/>
                        </a:rPr>
                        <m:t>𝜸</m:t>
                      </m:r>
                      <m:sSup>
                        <m:sSupPr>
                          <m:ctrlPr>
                            <a:rPr lang="en-AU" b="1" i="1">
                              <a:solidFill>
                                <a:schemeClr val="bg1"/>
                              </a:solidFill>
                              <a:latin typeface="Cambria Math" panose="02040503050406030204" pitchFamily="18" charset="0"/>
                            </a:rPr>
                          </m:ctrlPr>
                        </m:sSupPr>
                        <m:e>
                          <m:d>
                            <m:dPr>
                              <m:ctrlPr>
                                <a:rPr lang="en-AU" b="1" i="1">
                                  <a:solidFill>
                                    <a:schemeClr val="bg1"/>
                                  </a:solidFill>
                                  <a:latin typeface="Cambria Math" panose="02040503050406030204" pitchFamily="18" charset="0"/>
                                </a:rPr>
                              </m:ctrlPr>
                            </m:dPr>
                            <m:e>
                              <m:f>
                                <m:fPr>
                                  <m:ctrlPr>
                                    <a:rPr lang="en-AU" b="1" i="1">
                                      <a:solidFill>
                                        <a:schemeClr val="bg1"/>
                                      </a:solidFill>
                                      <a:latin typeface="Cambria Math" panose="02040503050406030204" pitchFamily="18" charset="0"/>
                                    </a:rPr>
                                  </m:ctrlPr>
                                </m:fPr>
                                <m:num>
                                  <m:sSub>
                                    <m:sSubPr>
                                      <m:ctrlPr>
                                        <a:rPr lang="en-AU" b="1" i="1">
                                          <a:solidFill>
                                            <a:schemeClr val="bg1"/>
                                          </a:solidFill>
                                          <a:latin typeface="Cambria Math" panose="02040503050406030204" pitchFamily="18" charset="0"/>
                                        </a:rPr>
                                      </m:ctrlPr>
                                    </m:sSubPr>
                                    <m:e>
                                      <m:acc>
                                        <m:accPr>
                                          <m:chr m:val="̅"/>
                                          <m:ctrlPr>
                                            <a:rPr lang="en-AU" b="1" i="1">
                                              <a:solidFill>
                                                <a:schemeClr val="bg1"/>
                                              </a:solidFill>
                                              <a:latin typeface="Cambria Math" panose="02040503050406030204" pitchFamily="18" charset="0"/>
                                            </a:rPr>
                                          </m:ctrlPr>
                                        </m:accPr>
                                        <m:e>
                                          <m:r>
                                            <a:rPr lang="en-AU" b="1" i="1">
                                              <a:solidFill>
                                                <a:schemeClr val="bg1"/>
                                              </a:solidFill>
                                              <a:latin typeface="Cambria Math" charset="0"/>
                                            </a:rPr>
                                            <m:t>𝝆</m:t>
                                          </m:r>
                                        </m:e>
                                      </m:acc>
                                    </m:e>
                                    <m:sub>
                                      <m:r>
                                        <a:rPr lang="en-AU" b="1" i="1">
                                          <a:solidFill>
                                            <a:schemeClr val="bg1"/>
                                          </a:solidFill>
                                          <a:latin typeface="Cambria Math" charset="0"/>
                                        </a:rPr>
                                        <m:t>𝟎</m:t>
                                      </m:r>
                                    </m:sub>
                                  </m:sSub>
                                </m:num>
                                <m:den>
                                  <m:sSub>
                                    <m:sSubPr>
                                      <m:ctrlPr>
                                        <a:rPr lang="en-AU" b="1" i="1">
                                          <a:solidFill>
                                            <a:schemeClr val="bg1"/>
                                          </a:solidFill>
                                          <a:latin typeface="Cambria Math" panose="02040503050406030204" pitchFamily="18" charset="0"/>
                                        </a:rPr>
                                      </m:ctrlPr>
                                    </m:sSubPr>
                                    <m:e>
                                      <m:r>
                                        <a:rPr lang="en-AU" b="1" i="1">
                                          <a:solidFill>
                                            <a:schemeClr val="bg1"/>
                                          </a:solidFill>
                                          <a:latin typeface="Cambria Math" charset="0"/>
                                        </a:rPr>
                                        <m:t>𝝁</m:t>
                                      </m:r>
                                    </m:e>
                                    <m:sub>
                                      <m:r>
                                        <a:rPr lang="en-AU" b="1" i="1">
                                          <a:solidFill>
                                            <a:schemeClr val="bg1"/>
                                          </a:solidFill>
                                          <a:latin typeface="Cambria Math" charset="0"/>
                                        </a:rPr>
                                        <m:t>𝟎</m:t>
                                      </m:r>
                                    </m:sub>
                                  </m:sSub>
                                </m:den>
                              </m:f>
                            </m:e>
                          </m:d>
                        </m:e>
                        <m:sup>
                          <m:r>
                            <a:rPr lang="en-AU" b="1" i="1">
                              <a:solidFill>
                                <a:schemeClr val="bg1"/>
                              </a:solidFill>
                              <a:latin typeface="Cambria Math" charset="0"/>
                            </a:rPr>
                            <m:t>𝟏</m:t>
                          </m:r>
                          <m:r>
                            <a:rPr lang="en-AU" b="1" i="1">
                              <a:solidFill>
                                <a:schemeClr val="bg1"/>
                              </a:solidFill>
                              <a:latin typeface="Cambria Math" charset="0"/>
                            </a:rPr>
                            <m:t>/</m:t>
                          </m:r>
                          <m:r>
                            <a:rPr lang="en-AU" b="1" i="1">
                              <a:solidFill>
                                <a:schemeClr val="bg1"/>
                              </a:solidFill>
                              <a:latin typeface="Cambria Math" charset="0"/>
                            </a:rPr>
                            <m:t>𝟐</m:t>
                          </m:r>
                        </m:sup>
                      </m:sSup>
                      <m:sSup>
                        <m:sSupPr>
                          <m:ctrlPr>
                            <a:rPr lang="en-AU" b="1" i="1">
                              <a:solidFill>
                                <a:schemeClr val="bg1"/>
                              </a:solidFill>
                              <a:latin typeface="Cambria Math" panose="02040503050406030204" pitchFamily="18" charset="0"/>
                            </a:rPr>
                          </m:ctrlPr>
                        </m:sSupPr>
                        <m:e>
                          <m:d>
                            <m:dPr>
                              <m:ctrlPr>
                                <a:rPr lang="en-AU" b="1" i="1">
                                  <a:solidFill>
                                    <a:schemeClr val="bg1"/>
                                  </a:solidFill>
                                  <a:latin typeface="Cambria Math" panose="02040503050406030204" pitchFamily="18" charset="0"/>
                                </a:rPr>
                              </m:ctrlPr>
                            </m:dPr>
                            <m:e>
                              <m:r>
                                <a:rPr lang="en-AU" b="1" i="1">
                                  <a:solidFill>
                                    <a:schemeClr val="bg1"/>
                                  </a:solidFill>
                                  <a:latin typeface="Cambria Math" charset="0"/>
                                </a:rPr>
                                <m:t>𝑭𝑫</m:t>
                              </m:r>
                            </m:e>
                          </m:d>
                        </m:e>
                        <m:sup>
                          <m:r>
                            <a:rPr lang="en-AU" b="1" i="1">
                              <a:solidFill>
                                <a:schemeClr val="bg1"/>
                              </a:solidFill>
                              <a:latin typeface="Cambria Math" charset="0"/>
                            </a:rPr>
                            <m:t>𝟏</m:t>
                          </m:r>
                          <m:r>
                            <a:rPr lang="en-AU" b="1" i="1">
                              <a:solidFill>
                                <a:schemeClr val="bg1"/>
                              </a:solidFill>
                              <a:latin typeface="Cambria Math" charset="0"/>
                            </a:rPr>
                            <m:t>/</m:t>
                          </m:r>
                          <m:r>
                            <a:rPr lang="en-AU" b="1" i="1">
                              <a:solidFill>
                                <a:schemeClr val="bg1"/>
                              </a:solidFill>
                              <a:latin typeface="Cambria Math" charset="0"/>
                            </a:rPr>
                            <m:t>𝟑</m:t>
                          </m:r>
                        </m:sup>
                      </m:sSup>
                    </m:oMath>
                  </m:oMathPara>
                </a14:m>
                <a:endParaRPr lang="en-AU" dirty="0">
                  <a:solidFill>
                    <a:schemeClr val="bg1"/>
                  </a:solidFill>
                </a:endParaRPr>
              </a:p>
            </p:txBody>
          </p:sp>
        </mc:Choice>
        <mc:Fallback xmlns="">
          <p:sp>
            <p:nvSpPr>
              <p:cNvPr id="5" name="Rectangle 4">
                <a:extLst>
                  <a:ext uri="{FF2B5EF4-FFF2-40B4-BE49-F238E27FC236}">
                    <a16:creationId xmlns:a16="http://schemas.microsoft.com/office/drawing/2014/main" id="{16CF2B37-92CF-6C4B-A665-E1C72E407C61}"/>
                  </a:ext>
                </a:extLst>
              </p:cNvPr>
              <p:cNvSpPr>
                <a:spLocks noRot="1" noChangeAspect="1" noMove="1" noResize="1" noEditPoints="1" noAdjustHandles="1" noChangeArrowheads="1" noChangeShapeType="1" noTextEdit="1"/>
              </p:cNvSpPr>
              <p:nvPr/>
            </p:nvSpPr>
            <p:spPr>
              <a:xfrm>
                <a:off x="870050" y="949102"/>
                <a:ext cx="3287503" cy="720005"/>
              </a:xfrm>
              <a:prstGeom prst="rect">
                <a:avLst/>
              </a:prstGeom>
              <a:blipFill>
                <a:blip r:embed="rId3"/>
                <a:stretch>
                  <a:fillRect b="-1695"/>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33DCCBE9-FD84-1D49-A0AD-15268716E7CB}"/>
                  </a:ext>
                </a:extLst>
              </p:cNvPr>
              <p:cNvSpPr/>
              <p:nvPr/>
            </p:nvSpPr>
            <p:spPr>
              <a:xfrm>
                <a:off x="363020" y="1873460"/>
                <a:ext cx="4301562"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𝑟</m:t>
                          </m:r>
                        </m:e>
                        <m:sub>
                          <m:r>
                            <a:rPr lang="en-AU" i="1">
                              <a:solidFill>
                                <a:schemeClr val="bg1"/>
                              </a:solidFill>
                              <a:latin typeface="Cambria Math" charset="0"/>
                            </a:rPr>
                            <m:t>0</m:t>
                          </m:r>
                        </m:sub>
                      </m:sSub>
                      <m:r>
                        <a:rPr lang="en-AU" i="1">
                          <a:solidFill>
                            <a:schemeClr val="bg1"/>
                          </a:solidFill>
                          <a:latin typeface="Cambria Math" charset="0"/>
                        </a:rPr>
                        <m:t>=</m:t>
                      </m:r>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𝑝</m:t>
                          </m:r>
                        </m:sub>
                      </m:sSub>
                      <m:rad>
                        <m:radPr>
                          <m:degHide m:val="on"/>
                          <m:ctrlPr>
                            <a:rPr lang="en-AU" i="1">
                              <a:solidFill>
                                <a:schemeClr val="bg1"/>
                              </a:solidFill>
                              <a:latin typeface="Cambria Math" panose="02040503050406030204" pitchFamily="18" charset="0"/>
                            </a:rPr>
                          </m:ctrlPr>
                        </m:radPr>
                        <m:deg/>
                        <m:e>
                          <m:f>
                            <m:fPr>
                              <m:ctrlPr>
                                <a:rPr lang="en-AU" i="1">
                                  <a:solidFill>
                                    <a:schemeClr val="bg1"/>
                                  </a:solidFill>
                                  <a:latin typeface="Cambria Math" panose="02040503050406030204" pitchFamily="18" charset="0"/>
                                </a:rPr>
                              </m:ctrlPr>
                            </m:fPr>
                            <m:num>
                              <m:r>
                                <a:rPr lang="en-AU" i="1">
                                  <a:solidFill>
                                    <a:schemeClr val="bg1"/>
                                  </a:solidFill>
                                  <a:latin typeface="Cambria Math" charset="0"/>
                                </a:rPr>
                                <m:t>1</m:t>
                              </m:r>
                            </m:num>
                            <m:den>
                              <m:r>
                                <a:rPr lang="en-AU" i="1">
                                  <a:solidFill>
                                    <a:schemeClr val="bg1"/>
                                  </a:solidFill>
                                  <a:latin typeface="Cambria Math" charset="0"/>
                                </a:rPr>
                                <m:t>0.21</m:t>
                              </m:r>
                            </m:den>
                          </m:f>
                          <m:d>
                            <m:dPr>
                              <m:begChr m:val="["/>
                              <m:endChr m:val="]"/>
                              <m:ctrlPr>
                                <a:rPr lang="en-AU" i="1">
                                  <a:solidFill>
                                    <a:schemeClr val="bg1"/>
                                  </a:solidFill>
                                  <a:latin typeface="Cambria Math" panose="02040503050406030204" pitchFamily="18" charset="0"/>
                                </a:rPr>
                              </m:ctrlPr>
                            </m:dPr>
                            <m:e>
                              <m:r>
                                <a:rPr lang="en-AU" i="1">
                                  <a:solidFill>
                                    <a:schemeClr val="bg1"/>
                                  </a:solidFill>
                                  <a:latin typeface="Cambria Math" charset="0"/>
                                </a:rPr>
                                <m:t>1.07−</m:t>
                              </m:r>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𝑝</m:t>
                                          </m:r>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𝑅</m:t>
                                          </m:r>
                                        </m:e>
                                        <m:sub>
                                          <m:r>
                                            <a:rPr lang="en-AU" i="1">
                                              <a:solidFill>
                                                <a:schemeClr val="bg1"/>
                                              </a:solidFill>
                                              <a:latin typeface="Cambria Math" charset="0"/>
                                            </a:rPr>
                                            <m:t>⊕</m:t>
                                          </m:r>
                                        </m:sub>
                                      </m:sSub>
                                    </m:den>
                                  </m:f>
                                </m:e>
                              </m:d>
                              <m:r>
                                <a:rPr lang="en-AU" i="1">
                                  <a:solidFill>
                                    <a:schemeClr val="bg1"/>
                                  </a:solidFill>
                                  <a:latin typeface="Cambria Math" charset="0"/>
                                </a:rPr>
                                <m:t>/</m:t>
                              </m:r>
                              <m:sSup>
                                <m:sSupPr>
                                  <m:ctrlPr>
                                    <a:rPr lang="en-AU" i="1">
                                      <a:solidFill>
                                        <a:schemeClr val="bg1"/>
                                      </a:solidFill>
                                      <a:latin typeface="Cambria Math" panose="02040503050406030204" pitchFamily="18" charset="0"/>
                                    </a:rPr>
                                  </m:ctrlPr>
                                </m:sSupPr>
                                <m:e>
                                  <m:d>
                                    <m:dPr>
                                      <m:ctrlPr>
                                        <a:rPr lang="en-AU" i="1">
                                          <a:solidFill>
                                            <a:schemeClr val="bg1"/>
                                          </a:solidFill>
                                          <a:latin typeface="Cambria Math" panose="02040503050406030204" pitchFamily="18" charset="0"/>
                                        </a:rPr>
                                      </m:ctrlPr>
                                    </m:dPr>
                                    <m:e>
                                      <m:f>
                                        <m:fPr>
                                          <m:ctrlPr>
                                            <a:rPr lang="en-AU" i="1">
                                              <a:solidFill>
                                                <a:schemeClr val="bg1"/>
                                              </a:solidFill>
                                              <a:latin typeface="Cambria Math" panose="02040503050406030204" pitchFamily="18" charset="0"/>
                                            </a:rPr>
                                          </m:ctrlPr>
                                        </m:fPr>
                                        <m:num>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𝑀</m:t>
                                              </m:r>
                                            </m:e>
                                            <m:sub>
                                              <m:r>
                                                <a:rPr lang="en-AU" i="1">
                                                  <a:solidFill>
                                                    <a:schemeClr val="bg1"/>
                                                  </a:solidFill>
                                                  <a:latin typeface="Cambria Math" charset="0"/>
                                                </a:rPr>
                                                <m:t>𝑝</m:t>
                                              </m:r>
                                            </m:sub>
                                          </m:sSub>
                                        </m:num>
                                        <m:den>
                                          <m:sSub>
                                            <m:sSubPr>
                                              <m:ctrlPr>
                                                <a:rPr lang="en-AU" i="1">
                                                  <a:solidFill>
                                                    <a:schemeClr val="bg1"/>
                                                  </a:solidFill>
                                                  <a:latin typeface="Cambria Math" panose="02040503050406030204" pitchFamily="18" charset="0"/>
                                                </a:rPr>
                                              </m:ctrlPr>
                                            </m:sSubPr>
                                            <m:e>
                                              <m:r>
                                                <a:rPr lang="en-AU" i="1">
                                                  <a:solidFill>
                                                    <a:schemeClr val="bg1"/>
                                                  </a:solidFill>
                                                  <a:latin typeface="Cambria Math" charset="0"/>
                                                </a:rPr>
                                                <m:t>𝑀</m:t>
                                              </m:r>
                                            </m:e>
                                            <m:sub>
                                              <m:r>
                                                <a:rPr lang="en-AU" i="1">
                                                  <a:solidFill>
                                                    <a:schemeClr val="bg1"/>
                                                  </a:solidFill>
                                                  <a:latin typeface="Cambria Math" charset="0"/>
                                                </a:rPr>
                                                <m:t>⊕</m:t>
                                              </m:r>
                                            </m:sub>
                                          </m:sSub>
                                        </m:den>
                                      </m:f>
                                    </m:e>
                                  </m:d>
                                </m:e>
                                <m:sup>
                                  <m:r>
                                    <a:rPr lang="en-AU" i="1">
                                      <a:solidFill>
                                        <a:schemeClr val="bg1"/>
                                      </a:solidFill>
                                      <a:latin typeface="Cambria Math" charset="0"/>
                                    </a:rPr>
                                    <m:t>0.27</m:t>
                                  </m:r>
                                </m:sup>
                              </m:sSup>
                            </m:e>
                          </m:d>
                        </m:e>
                      </m:rad>
                    </m:oMath>
                  </m:oMathPara>
                </a14:m>
                <a:endParaRPr lang="en-AU" dirty="0">
                  <a:solidFill>
                    <a:schemeClr val="bg1"/>
                  </a:solidFill>
                </a:endParaRPr>
              </a:p>
            </p:txBody>
          </p:sp>
        </mc:Choice>
        <mc:Fallback xmlns="">
          <p:sp>
            <p:nvSpPr>
              <p:cNvPr id="6" name="Rectangle 5">
                <a:extLst>
                  <a:ext uri="{FF2B5EF4-FFF2-40B4-BE49-F238E27FC236}">
                    <a16:creationId xmlns:a16="http://schemas.microsoft.com/office/drawing/2014/main" id="{33DCCBE9-FD84-1D49-A0AD-15268716E7CB}"/>
                  </a:ext>
                </a:extLst>
              </p:cNvPr>
              <p:cNvSpPr>
                <a:spLocks noRot="1" noChangeAspect="1" noMove="1" noResize="1" noEditPoints="1" noAdjustHandles="1" noChangeArrowheads="1" noChangeShapeType="1" noTextEdit="1"/>
              </p:cNvSpPr>
              <p:nvPr/>
            </p:nvSpPr>
            <p:spPr>
              <a:xfrm>
                <a:off x="363020" y="1873460"/>
                <a:ext cx="4301562" cy="910699"/>
              </a:xfrm>
              <a:prstGeom prst="rect">
                <a:avLst/>
              </a:prstGeom>
              <a:blipFill>
                <a:blip r:embed="rId4"/>
                <a:stretch>
                  <a:fillRect/>
                </a:stretch>
              </a:blipFill>
            </p:spPr>
            <p:txBody>
              <a:bodyPr/>
              <a:lstStyle/>
              <a:p>
                <a:r>
                  <a:rPr lang="en-AU">
                    <a:noFill/>
                  </a:rPr>
                  <a:t> </a:t>
                </a:r>
              </a:p>
            </p:txBody>
          </p:sp>
        </mc:Fallback>
      </mc:AlternateContent>
      <p:sp>
        <p:nvSpPr>
          <p:cNvPr id="2" name="TextBox 1">
            <a:extLst>
              <a:ext uri="{FF2B5EF4-FFF2-40B4-BE49-F238E27FC236}">
                <a16:creationId xmlns:a16="http://schemas.microsoft.com/office/drawing/2014/main" id="{FDB8769C-8871-473B-B26D-F7D77619A455}"/>
              </a:ext>
            </a:extLst>
          </p:cNvPr>
          <p:cNvSpPr txBox="1"/>
          <p:nvPr/>
        </p:nvSpPr>
        <p:spPr>
          <a:xfrm>
            <a:off x="5497656" y="1166297"/>
            <a:ext cx="3832592" cy="369332"/>
          </a:xfrm>
          <a:prstGeom prst="rect">
            <a:avLst/>
          </a:prstGeom>
          <a:noFill/>
        </p:spPr>
        <p:txBody>
          <a:bodyPr wrap="square" rtlCol="0">
            <a:spAutoFit/>
          </a:bodyPr>
          <a:lstStyle/>
          <a:p>
            <a:r>
              <a:rPr lang="en-US" altLang="ko-KR" sz="1400" dirty="0">
                <a:solidFill>
                  <a:schemeClr val="bg1"/>
                </a:solidFill>
                <a:latin typeface="Montserrat Light" panose="00000400000000000000" pitchFamily="50" charset="0"/>
              </a:rPr>
              <a:t>Olson &amp; Christensen (2006)</a:t>
            </a:r>
            <a:r>
              <a:rPr lang="en-US" altLang="ko-KR" sz="1400" dirty="0">
                <a:latin typeface="Montserrat Light" panose="00000400000000000000" pitchFamily="50" charset="0"/>
              </a:rPr>
              <a:t>(</a:t>
            </a:r>
            <a:r>
              <a:rPr lang="en-US" altLang="ko-KR" dirty="0"/>
              <a:t>2006)</a:t>
            </a:r>
            <a:endParaRPr lang="en-AU" dirty="0"/>
          </a:p>
        </p:txBody>
      </p:sp>
      <p:sp>
        <p:nvSpPr>
          <p:cNvPr id="10" name="TextBox 9">
            <a:extLst>
              <a:ext uri="{FF2B5EF4-FFF2-40B4-BE49-F238E27FC236}">
                <a16:creationId xmlns:a16="http://schemas.microsoft.com/office/drawing/2014/main" id="{4B1E1B98-47B1-4FAF-806B-A01C51FC3510}"/>
              </a:ext>
            </a:extLst>
          </p:cNvPr>
          <p:cNvSpPr txBox="1"/>
          <p:nvPr/>
        </p:nvSpPr>
        <p:spPr>
          <a:xfrm>
            <a:off x="5497656" y="1986975"/>
            <a:ext cx="3832592" cy="584775"/>
          </a:xfrm>
          <a:prstGeom prst="rect">
            <a:avLst/>
          </a:prstGeom>
          <a:noFill/>
        </p:spPr>
        <p:txBody>
          <a:bodyPr wrap="square" rtlCol="0">
            <a:spAutoFit/>
          </a:bodyPr>
          <a:lstStyle/>
          <a:p>
            <a:r>
              <a:rPr lang="en-US" altLang="ko-KR" sz="1400" dirty="0">
                <a:solidFill>
                  <a:schemeClr val="bg1"/>
                </a:solidFill>
                <a:latin typeface="Montserrat Light" panose="00000400000000000000" pitchFamily="50" charset="0"/>
              </a:rPr>
              <a:t>Zeng et al. (2016)</a:t>
            </a:r>
            <a:br>
              <a:rPr lang="en-US" altLang="ko-KR" sz="1400" dirty="0">
                <a:solidFill>
                  <a:schemeClr val="bg1"/>
                </a:solidFill>
                <a:latin typeface="Montserrat Light" panose="00000400000000000000" pitchFamily="50" charset="0"/>
              </a:rPr>
            </a:br>
            <a:r>
              <a:rPr lang="en-US" altLang="ko-KR" sz="1400" dirty="0">
                <a:solidFill>
                  <a:schemeClr val="bg1"/>
                </a:solidFill>
                <a:latin typeface="Montserrat Light" panose="00000400000000000000" pitchFamily="50" charset="0"/>
              </a:rPr>
              <a:t>Zeng &amp; Jacobsen (2017)</a:t>
            </a:r>
            <a:r>
              <a:rPr lang="en-US" altLang="ko-KR" sz="1400" dirty="0">
                <a:latin typeface="Montserrat Light" panose="00000400000000000000" pitchFamily="50" charset="0"/>
              </a:rPr>
              <a:t>2006</a:t>
            </a:r>
            <a:r>
              <a:rPr lang="en-US" altLang="ko-KR" dirty="0"/>
              <a:t>)</a:t>
            </a:r>
            <a:endParaRPr lang="en-AU" dirty="0"/>
          </a:p>
        </p:txBody>
      </p:sp>
    </p:spTree>
    <p:extLst>
      <p:ext uri="{BB962C8B-B14F-4D97-AF65-F5344CB8AC3E}">
        <p14:creationId xmlns:p14="http://schemas.microsoft.com/office/powerpoint/2010/main" val="9844273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2a6af7e35f264fc61034f4f98b4dc2e4012f717"/>
</p:tagLst>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1647</TotalTime>
  <Words>2792</Words>
  <Application>Microsoft Macintosh PowerPoint</Application>
  <PresentationFormat>On-screen Show (16:9)</PresentationFormat>
  <Paragraphs>272</Paragraphs>
  <Slides>40</Slides>
  <Notes>40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0</vt:i4>
      </vt:variant>
      <vt:variant>
        <vt:lpstr>Slide Titles</vt:lpstr>
      </vt:variant>
      <vt:variant>
        <vt:i4>40</vt:i4>
      </vt:variant>
    </vt:vector>
  </HeadingPairs>
  <TitlesOfParts>
    <vt:vector size="48" baseType="lpstr">
      <vt:lpstr>Roboto</vt:lpstr>
      <vt:lpstr>Montserrat Light</vt:lpstr>
      <vt:lpstr>Calibri</vt:lpstr>
      <vt:lpstr>Cambria Math</vt:lpstr>
      <vt:lpstr>Arial</vt:lpstr>
      <vt:lpstr>맑은 고딕</vt:lpstr>
      <vt:lpstr>Montserrat Medium</vt:lpstr>
      <vt:lpstr>Office 테마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Aleksandra Vulin</dc:creator>
  <cp:lastModifiedBy>Sarah McIntyre</cp:lastModifiedBy>
  <cp:revision>71</cp:revision>
  <dcterms:created xsi:type="dcterms:W3CDTF">2018-09-18T16:07:24Z</dcterms:created>
  <dcterms:modified xsi:type="dcterms:W3CDTF">2020-01-06T13:21:00Z</dcterms:modified>
</cp:coreProperties>
</file>