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24" r:id="rId2"/>
    <p:sldId id="329" r:id="rId3"/>
    <p:sldId id="326" r:id="rId4"/>
    <p:sldId id="262" r:id="rId5"/>
    <p:sldId id="327" r:id="rId6"/>
    <p:sldId id="261" r:id="rId7"/>
    <p:sldId id="259" r:id="rId8"/>
    <p:sldId id="258" r:id="rId9"/>
    <p:sldId id="264" r:id="rId10"/>
    <p:sldId id="265" r:id="rId11"/>
    <p:sldId id="328" r:id="rId12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 brouwers" initials="mb" lastIdx="1" clrIdx="0">
    <p:extLst>
      <p:ext uri="{19B8F6BF-5375-455C-9EA6-DF929625EA0E}">
        <p15:presenceInfo xmlns:p15="http://schemas.microsoft.com/office/powerpoint/2012/main" userId="94f2fa0712dbb20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00718-C7AB-4526-BD35-9D7DC8122E4E}" type="datetimeFigureOut">
              <a:rPr lang="en-NL" smtClean="0"/>
              <a:t>03/01/2020</a:t>
            </a:fld>
            <a:endParaRPr lang="en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B9DC95-3031-4666-9692-E944B236C6A6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012949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79E09-3D71-43C6-8CD8-25D0727AAD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FD9941-80BC-442E-87D2-0987DEFCB4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6F2C01-3171-4848-B873-5860B4953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F5050-8F39-4B92-8670-EBECBDAF0C04}" type="datetimeFigureOut">
              <a:rPr lang="en-NL" smtClean="0"/>
              <a:t>03/01/2020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9AC0D6-25A0-48FD-B758-21F35F327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61E3FE-A7CA-4A52-B217-0FFBFEB1B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92E42-65CA-432C-9F5F-7BDCEAD35FCE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475643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6A453-D9B9-4668-AD1D-51BBB0111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E7E610-0E23-4D87-92BD-37210A6A1E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3B8046-8652-42B9-8F12-4F374199C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F5050-8F39-4B92-8670-EBECBDAF0C04}" type="datetimeFigureOut">
              <a:rPr lang="en-NL" smtClean="0"/>
              <a:t>03/01/2020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FC76F1-DDB8-4982-A9F4-668631A38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E97F05-72F4-4E74-9432-52BF36102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92E42-65CA-432C-9F5F-7BDCEAD35FCE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669818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70193B-6A5E-43BA-902E-B8BBFF1315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2A302D-5587-41E5-90AE-89912BD1D2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FBEB57-DA95-4315-A007-D229DC6CC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F5050-8F39-4B92-8670-EBECBDAF0C04}" type="datetimeFigureOut">
              <a:rPr lang="en-NL" smtClean="0"/>
              <a:t>03/01/2020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E456F7-4F5A-4DEC-BC26-88555E96E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164C8F-FF4F-4181-8269-084D0ED6B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92E42-65CA-432C-9F5F-7BDCEAD35FCE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031508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08C67-EF1D-48C8-A058-7514790A3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36AF65-2959-48F2-A855-5222D60DDC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A4CEC6-BF1F-4693-A4DC-260A9E596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F5050-8F39-4B92-8670-EBECBDAF0C04}" type="datetimeFigureOut">
              <a:rPr lang="en-NL" smtClean="0"/>
              <a:t>03/01/2020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58E764-E541-403A-B6D6-F40ECBE9D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B0E6B4-51D2-48C9-8FBF-B7DE9B1A2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92E42-65CA-432C-9F5F-7BDCEAD35FCE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53157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55014-2491-400D-89F4-6B4397EAA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CB666F-E35C-47DB-AA0E-95BC57F67F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60D38-831A-4EBA-BB98-27EF6B06F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F5050-8F39-4B92-8670-EBECBDAF0C04}" type="datetimeFigureOut">
              <a:rPr lang="en-NL" smtClean="0"/>
              <a:t>03/01/2020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6C0C4-9C09-4BB1-8B65-989258E40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0D5ABA-27B3-441C-83E4-4CC22A050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92E42-65CA-432C-9F5F-7BDCEAD35FCE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673261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3C547-92F2-4A10-AA04-6C8DE97CA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A1545-C025-4F1F-B570-C256DFD922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3523E9-7377-4E47-9B2E-7285981AB8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345654-386D-4E0D-8328-EB9FAE2EA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F5050-8F39-4B92-8670-EBECBDAF0C04}" type="datetimeFigureOut">
              <a:rPr lang="en-NL" smtClean="0"/>
              <a:t>03/01/2020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14CDE2-A6CA-4D22-AB34-0B93D49C8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E9166D-3D47-45C9-BCBE-514F96EF7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92E42-65CA-432C-9F5F-7BDCEAD35FCE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309879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4C7DF-8020-42DE-B079-88E850285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09F337-CFF1-4193-9CED-BF360007C4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F7B542-17CF-4AA7-8A45-69F256AF03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A2CB9C-3CF6-4B92-8B20-B278532401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3AD38C-8959-4955-8DF0-B72868946E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122114-B6F7-4259-A79D-CB4881CF0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F5050-8F39-4B92-8670-EBECBDAF0C04}" type="datetimeFigureOut">
              <a:rPr lang="en-NL" smtClean="0"/>
              <a:t>03/01/2020</a:t>
            </a:fld>
            <a:endParaRPr lang="en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9FCDE5-120F-4164-A882-D4DE4DB69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72F59F-C71F-4FD2-8EC5-F54E9CDF8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92E42-65CA-432C-9F5F-7BDCEAD35FCE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36057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2B973-7820-4079-A72E-CD2D59A54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16AF40-13F3-4B88-BB9C-4351A7594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F5050-8F39-4B92-8670-EBECBDAF0C04}" type="datetimeFigureOut">
              <a:rPr lang="en-NL" smtClean="0"/>
              <a:t>03/01/2020</a:t>
            </a:fld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6533C-6D10-42D7-BB88-DC43370AF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8F5411-322D-4DA6-B407-1097FA854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92E42-65CA-432C-9F5F-7BDCEAD35FCE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771980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E2B7AF-169D-4512-9FCC-0C7C6C4DE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F5050-8F39-4B92-8670-EBECBDAF0C04}" type="datetimeFigureOut">
              <a:rPr lang="en-NL" smtClean="0"/>
              <a:t>03/01/2020</a:t>
            </a:fld>
            <a:endParaRPr lang="en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9C7A62-78BF-4EDE-A7C6-A4AC7DC75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677ED0-2009-427D-A1D3-7F32A3589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92E42-65CA-432C-9F5F-7BDCEAD35FCE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081091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CAC5E-F14B-4253-B79E-D2A0143CC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0AA6FC-33AC-4B3A-8546-14375279E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FE4DB0-B815-443D-9A5D-2ADAC06B1F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8D81F6-9C3F-4066-955E-BA3A4BF20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F5050-8F39-4B92-8670-EBECBDAF0C04}" type="datetimeFigureOut">
              <a:rPr lang="en-NL" smtClean="0"/>
              <a:t>03/01/2020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A85DE4-FE8A-4569-BCE4-80BF09BC3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7341D1-A3B8-4155-8EC8-CFEA69F71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92E42-65CA-432C-9F5F-7BDCEAD35FCE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440092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0C337-7153-4AEA-837D-CDB4292F5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3C1FD2-C2C9-4915-B62C-3131014D76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CEF3AE-AE7A-43AB-BB92-0ACA1DA7CA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D38C79-0A23-4E0F-BFC6-A5DAD8AE2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F5050-8F39-4B92-8670-EBECBDAF0C04}" type="datetimeFigureOut">
              <a:rPr lang="en-NL" smtClean="0"/>
              <a:t>03/01/2020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65917E-A6E9-413F-9D40-BF9AC8E41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1F816C-54E2-491D-AB0C-283445604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92E42-65CA-432C-9F5F-7BDCEAD35FCE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617242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95C491-CD58-4B8F-A672-0C4EE92E3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0574CD-7F00-4B95-B162-26A629C23E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F1D10B-569B-4048-A0CD-12EBD2DEA3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F5050-8F39-4B92-8670-EBECBDAF0C04}" type="datetimeFigureOut">
              <a:rPr lang="en-NL" smtClean="0"/>
              <a:t>03/01/2020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C760B3-571F-4501-B0C6-2665609561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5C66D1-319A-4132-B6FF-D630A2E41D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92E42-65CA-432C-9F5F-7BDCEAD35FCE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267266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Afbeeldingsresultaat voor chris ormel">
            <a:extLst>
              <a:ext uri="{FF2B5EF4-FFF2-40B4-BE49-F238E27FC236}">
                <a16:creationId xmlns:a16="http://schemas.microsoft.com/office/drawing/2014/main" id="{DFA4B314-691E-4952-9DD4-CFF6923BC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727" y="2155666"/>
            <a:ext cx="1655144" cy="2204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Image can not be displayed">
            <a:extLst>
              <a:ext uri="{FF2B5EF4-FFF2-40B4-BE49-F238E27FC236}">
                <a16:creationId xmlns:a16="http://schemas.microsoft.com/office/drawing/2014/main" id="{575CD6AE-2FE7-43C1-B4FC-963FDAE3B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837" y="2155666"/>
            <a:ext cx="1803531" cy="220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fbeeldingsresultaat voor tsinghua un">
            <a:extLst>
              <a:ext uri="{FF2B5EF4-FFF2-40B4-BE49-F238E27FC236}">
                <a16:creationId xmlns:a16="http://schemas.microsoft.com/office/drawing/2014/main" id="{0AD40C2F-37A8-47DD-8157-06B9CE26D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605" y="4435869"/>
            <a:ext cx="1425388" cy="142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F4572E7-56F3-447D-A106-8F70E2A24D74}"/>
              </a:ext>
            </a:extLst>
          </p:cNvPr>
          <p:cNvSpPr txBox="1"/>
          <p:nvPr/>
        </p:nvSpPr>
        <p:spPr>
          <a:xfrm>
            <a:off x="2451710" y="547979"/>
            <a:ext cx="8722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HOW PLANETS GROW BY PEBBLE ACCRETION</a:t>
            </a:r>
            <a:endParaRPr lang="en-NL" sz="3200" dirty="0"/>
          </a:p>
        </p:txBody>
      </p:sp>
      <p:pic>
        <p:nvPicPr>
          <p:cNvPr id="1030" name="Picture 6" descr="Afbeeldingsresultaat voor Hebrew U. Jerusalem">
            <a:extLst>
              <a:ext uri="{FF2B5EF4-FFF2-40B4-BE49-F238E27FC236}">
                <a16:creationId xmlns:a16="http://schemas.microsoft.com/office/drawing/2014/main" id="{563EDC5F-96D8-4F2D-9A3B-5624A6020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993" y="4359982"/>
            <a:ext cx="1913375" cy="1435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CEEAEA1C-B400-4F16-A343-911C31842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367" y="2155664"/>
            <a:ext cx="1654893" cy="220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fbeeldingsresultaat voor institute of astronomy cambridge logo">
            <a:extLst>
              <a:ext uri="{FF2B5EF4-FFF2-40B4-BE49-F238E27FC236}">
                <a16:creationId xmlns:a16="http://schemas.microsoft.com/office/drawing/2014/main" id="{88137D5C-1610-4D60-96EA-B201752CD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367" y="4379925"/>
            <a:ext cx="1596084" cy="159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55F2E8-4A2D-4F1D-9DDF-01CDEFFB3DFF}"/>
              </a:ext>
            </a:extLst>
          </p:cNvPr>
          <p:cNvSpPr txBox="1"/>
          <p:nvPr/>
        </p:nvSpPr>
        <p:spPr>
          <a:xfrm>
            <a:off x="7119397" y="1588759"/>
            <a:ext cx="1654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Marc Brouwers</a:t>
            </a:r>
            <a:endParaRPr lang="en-NL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D3F491E-D5D2-4915-A01F-DC477C5D2121}"/>
              </a:ext>
            </a:extLst>
          </p:cNvPr>
          <p:cNvSpPr txBox="1"/>
          <p:nvPr/>
        </p:nvSpPr>
        <p:spPr>
          <a:xfrm>
            <a:off x="5338894" y="1588759"/>
            <a:ext cx="1654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Allona</a:t>
            </a:r>
            <a:r>
              <a:rPr lang="en-US" dirty="0"/>
              <a:t> </a:t>
            </a:r>
            <a:r>
              <a:rPr lang="en-US" dirty="0" err="1"/>
              <a:t>Vazan</a:t>
            </a:r>
            <a:endParaRPr lang="en-NL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C23DABA-C5F6-4A81-B981-FF3D2A98FF98}"/>
              </a:ext>
            </a:extLst>
          </p:cNvPr>
          <p:cNvSpPr txBox="1"/>
          <p:nvPr/>
        </p:nvSpPr>
        <p:spPr>
          <a:xfrm>
            <a:off x="3643605" y="1588759"/>
            <a:ext cx="1454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Chris </a:t>
            </a:r>
            <a:r>
              <a:rPr lang="en-US" dirty="0" err="1"/>
              <a:t>Ormel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257993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2271C90-035C-462A-A52F-E3EE510780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5535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DAEFC97-EB3E-46C5-863E-5567A9DA3B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42987"/>
            <a:ext cx="2022788" cy="23860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8A55A2F-F78E-492C-AEEE-A8F0AD440E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85" y="3710502"/>
            <a:ext cx="2075236" cy="21170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A292025-0A4A-4565-83CF-0A96CDE57D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2476" y="1064316"/>
            <a:ext cx="5161303" cy="33925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520F003-C71F-44F3-9330-580300205D78}"/>
              </a:ext>
            </a:extLst>
          </p:cNvPr>
          <p:cNvSpPr txBox="1"/>
          <p:nvPr/>
        </p:nvSpPr>
        <p:spPr>
          <a:xfrm>
            <a:off x="4562476" y="4504566"/>
            <a:ext cx="2091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Brouwers &amp; </a:t>
            </a:r>
            <a:r>
              <a:rPr lang="en-US" sz="1400" dirty="0" err="1"/>
              <a:t>Ormel</a:t>
            </a:r>
            <a:r>
              <a:rPr lang="en-US" sz="1400" dirty="0"/>
              <a:t> (2020)</a:t>
            </a:r>
            <a:endParaRPr lang="en-NL" sz="14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5A86DC4-6402-4466-A484-FF53FFCE52E6}"/>
              </a:ext>
            </a:extLst>
          </p:cNvPr>
          <p:cNvSpPr txBox="1">
            <a:spLocks/>
          </p:cNvSpPr>
          <p:nvPr/>
        </p:nvSpPr>
        <p:spPr>
          <a:xfrm>
            <a:off x="3399457" y="277906"/>
            <a:ext cx="5583178" cy="57658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IV. Isolated cooling / Indirect core growth</a:t>
            </a:r>
            <a:endParaRPr lang="en-NL" sz="3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225FE2-F07E-4A53-93C3-2D01C557AF71}"/>
              </a:ext>
            </a:extLst>
          </p:cNvPr>
          <p:cNvSpPr/>
          <p:nvPr/>
        </p:nvSpPr>
        <p:spPr>
          <a:xfrm>
            <a:off x="2417673" y="5255384"/>
            <a:ext cx="3303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Energy release occurs late, when </a:t>
            </a:r>
          </a:p>
        </p:txBody>
      </p:sp>
      <p:pic>
        <p:nvPicPr>
          <p:cNvPr id="10" name="Picture 9" descr="A picture containing table&#10;&#10;Description automatically generated">
            <a:extLst>
              <a:ext uri="{FF2B5EF4-FFF2-40B4-BE49-F238E27FC236}">
                <a16:creationId xmlns:a16="http://schemas.microsoft.com/office/drawing/2014/main" id="{BE64D02E-F169-46B7-A19C-9ED7C05944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463" y="5312056"/>
            <a:ext cx="1054790" cy="25598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B6FAA22-7830-4C66-977F-4D341C5AE57C}"/>
              </a:ext>
            </a:extLst>
          </p:cNvPr>
          <p:cNvSpPr txBox="1"/>
          <p:nvPr/>
        </p:nvSpPr>
        <p:spPr>
          <a:xfrm>
            <a:off x="2417673" y="5799568"/>
            <a:ext cx="53271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Ineffective mass loss from internal energy release</a:t>
            </a:r>
          </a:p>
          <a:p>
            <a:pPr marL="342900" indent="-342900">
              <a:buAutoNum type="arabicPeriod"/>
            </a:pPr>
            <a:r>
              <a:rPr lang="en-US" dirty="0"/>
              <a:t>Cooling time depends on the nebular mass fraction</a:t>
            </a:r>
            <a:endParaRPr lang="en-NL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4D63397-75F8-4E84-9F32-908C7B777C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30869" y="1023947"/>
            <a:ext cx="596392" cy="298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256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B56164-243D-441D-8605-CC99D54901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5535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9B0BA50-6BE7-4838-9F8F-AED3B2480AEA}"/>
              </a:ext>
            </a:extLst>
          </p:cNvPr>
          <p:cNvSpPr txBox="1">
            <a:spLocks/>
          </p:cNvSpPr>
          <p:nvPr/>
        </p:nvSpPr>
        <p:spPr>
          <a:xfrm>
            <a:off x="3399457" y="277906"/>
            <a:ext cx="5583178" cy="5765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Conclusions</a:t>
            </a:r>
            <a:endParaRPr lang="en-NL" sz="3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A469E88-916C-41DB-81A9-A565214C12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383" y="962025"/>
            <a:ext cx="9829800" cy="24669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F7FE03D-30E6-42EE-A969-84E71D58FFAE}"/>
              </a:ext>
            </a:extLst>
          </p:cNvPr>
          <p:cNvSpPr txBox="1"/>
          <p:nvPr/>
        </p:nvSpPr>
        <p:spPr>
          <a:xfrm>
            <a:off x="2554942" y="4303058"/>
            <a:ext cx="67862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dirty="0"/>
              <a:t>Direct core growth is limited</a:t>
            </a:r>
          </a:p>
          <a:p>
            <a:pPr marL="342900" indent="-342900">
              <a:buAutoNum type="arabicPeriod"/>
            </a:pPr>
            <a:r>
              <a:rPr lang="en-US" sz="2000" dirty="0"/>
              <a:t>Runaway occurs sooner, at the </a:t>
            </a:r>
            <a:r>
              <a:rPr lang="en-US" sz="2000" b="1" dirty="0"/>
              <a:t>critical metal mass</a:t>
            </a:r>
          </a:p>
          <a:p>
            <a:pPr marL="342900" indent="-342900">
              <a:buAutoNum type="arabicPeriod"/>
            </a:pPr>
            <a:r>
              <a:rPr lang="en-US" sz="2000" dirty="0"/>
              <a:t>Gas accretion during embedded cooling is less efficient</a:t>
            </a:r>
          </a:p>
          <a:p>
            <a:pPr marL="342900" indent="-342900">
              <a:buAutoNum type="arabicPeriod"/>
            </a:pPr>
            <a:r>
              <a:rPr lang="en-US" sz="2000" dirty="0"/>
              <a:t>Isolated cooling does not inherently lead to mass-loss</a:t>
            </a:r>
            <a:endParaRPr lang="en-NL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58C627-1EEF-4236-BC8A-629FC6EE5F07}"/>
              </a:ext>
            </a:extLst>
          </p:cNvPr>
          <p:cNvSpPr txBox="1"/>
          <p:nvPr/>
        </p:nvSpPr>
        <p:spPr>
          <a:xfrm>
            <a:off x="457200" y="6162675"/>
            <a:ext cx="6617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Full numerical simulations are being developed (</a:t>
            </a:r>
            <a:r>
              <a:rPr lang="en-US" dirty="0" err="1"/>
              <a:t>Ormel</a:t>
            </a:r>
            <a:r>
              <a:rPr lang="en-US" dirty="0"/>
              <a:t> et al, in prep)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156445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1D5BDC4F-676D-4108-B8C7-6F0C5049FF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5535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59C1AFD-2B53-4C55-9A45-9F065FF4810E}"/>
              </a:ext>
            </a:extLst>
          </p:cNvPr>
          <p:cNvSpPr txBox="1">
            <a:spLocks/>
          </p:cNvSpPr>
          <p:nvPr/>
        </p:nvSpPr>
        <p:spPr>
          <a:xfrm>
            <a:off x="3399457" y="443092"/>
            <a:ext cx="5393086" cy="443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Goals &amp; Findings</a:t>
            </a:r>
            <a:endParaRPr lang="en-NL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EE0213-19E7-45C8-A1E1-5AA902BFF048}"/>
              </a:ext>
            </a:extLst>
          </p:cNvPr>
          <p:cNvSpPr txBox="1"/>
          <p:nvPr/>
        </p:nvSpPr>
        <p:spPr>
          <a:xfrm>
            <a:off x="197222" y="1963860"/>
            <a:ext cx="81578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en-US" dirty="0"/>
              <a:t>Challenge the idea of continued core growth (Brouwers et al, 2018)</a:t>
            </a:r>
          </a:p>
          <a:p>
            <a:pPr marL="400050" indent="-400050">
              <a:buFont typeface="+mj-lt"/>
              <a:buAutoNum type="romanUcPeriod"/>
            </a:pPr>
            <a:endParaRPr lang="en-US" dirty="0"/>
          </a:p>
          <a:p>
            <a:pPr marL="400050" indent="-400050">
              <a:buFont typeface="+mj-lt"/>
              <a:buAutoNum type="romanUcPeriod"/>
            </a:pPr>
            <a:r>
              <a:rPr lang="en-US" dirty="0"/>
              <a:t>Sketch the effects on planetary evolution (Brouwers &amp; </a:t>
            </a:r>
            <a:r>
              <a:rPr lang="en-US" dirty="0" err="1"/>
              <a:t>Ormel</a:t>
            </a:r>
            <a:r>
              <a:rPr lang="en-US" dirty="0"/>
              <a:t> 2020)	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C2F83B-948F-492D-895D-893B78D16F34}"/>
              </a:ext>
            </a:extLst>
          </p:cNvPr>
          <p:cNvSpPr txBox="1"/>
          <p:nvPr/>
        </p:nvSpPr>
        <p:spPr>
          <a:xfrm>
            <a:off x="600632" y="1455526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Goals:</a:t>
            </a:r>
            <a:endParaRPr lang="en-NL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568DD3E-FF86-47ED-B81E-0A3E15EED9EC}"/>
              </a:ext>
            </a:extLst>
          </p:cNvPr>
          <p:cNvSpPr txBox="1"/>
          <p:nvPr/>
        </p:nvSpPr>
        <p:spPr>
          <a:xfrm>
            <a:off x="472393" y="3795699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Findings:</a:t>
            </a:r>
            <a:endParaRPr lang="en-NL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264B64B-A6E8-46E0-BD21-13F5A015F14D}"/>
              </a:ext>
            </a:extLst>
          </p:cNvPr>
          <p:cNvSpPr txBox="1"/>
          <p:nvPr/>
        </p:nvSpPr>
        <p:spPr>
          <a:xfrm>
            <a:off x="0" y="4338046"/>
            <a:ext cx="81578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en-US" dirty="0"/>
              <a:t>Core growth during solids accretion is limited</a:t>
            </a:r>
          </a:p>
          <a:p>
            <a:pPr marL="400050" indent="-400050">
              <a:buFont typeface="+mj-lt"/>
              <a:buAutoNum type="romanUcPeriod"/>
            </a:pPr>
            <a:endParaRPr lang="en-US" dirty="0"/>
          </a:p>
          <a:p>
            <a:pPr marL="400050" indent="-400050">
              <a:buFont typeface="+mj-lt"/>
              <a:buAutoNum type="romanUcPeriod"/>
            </a:pPr>
            <a:r>
              <a:rPr lang="en-US" dirty="0"/>
              <a:t>Significant effects on planetary evolution such as:</a:t>
            </a:r>
          </a:p>
          <a:p>
            <a:pPr lvl="1"/>
            <a:r>
              <a:rPr lang="en-US" dirty="0"/>
              <a:t>-	Runaway gas accretion occurs at smaller </a:t>
            </a:r>
            <a:r>
              <a:rPr lang="en-US" i="1" dirty="0"/>
              <a:t>critical metal mass</a:t>
            </a:r>
          </a:p>
          <a:p>
            <a:pPr lvl="1"/>
            <a:r>
              <a:rPr lang="en-US" dirty="0"/>
              <a:t>-	Nebular accretion during cooling is less efficient</a:t>
            </a:r>
          </a:p>
          <a:p>
            <a:pPr marL="400050" indent="-400050">
              <a:buFont typeface="+mj-lt"/>
              <a:buAutoNum type="romanUcPeriod"/>
            </a:pP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5D4AB6E-1555-42E9-BD92-F684273479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0861" y="1424427"/>
            <a:ext cx="3288746" cy="509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989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DE90F1A-ACDC-4A25-9158-45DFAF9A9A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5535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2A11B1B-BD9F-4F5F-80E8-27021DD3628C}"/>
              </a:ext>
            </a:extLst>
          </p:cNvPr>
          <p:cNvSpPr txBox="1">
            <a:spLocks/>
          </p:cNvSpPr>
          <p:nvPr/>
        </p:nvSpPr>
        <p:spPr>
          <a:xfrm>
            <a:off x="3399457" y="443092"/>
            <a:ext cx="5393086" cy="443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Fate of impactors</a:t>
            </a:r>
            <a:endParaRPr lang="en-NL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B82A96-8946-4AA1-B555-B7C337C6AA44}"/>
              </a:ext>
            </a:extLst>
          </p:cNvPr>
          <p:cNvSpPr txBox="1"/>
          <p:nvPr/>
        </p:nvSpPr>
        <p:spPr>
          <a:xfrm>
            <a:off x="691479" y="5648759"/>
            <a:ext cx="36999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Brouwers et al (2018), Brouwers &amp; </a:t>
            </a:r>
            <a:r>
              <a:rPr lang="en-US" sz="1400" dirty="0" err="1"/>
              <a:t>Ormel</a:t>
            </a:r>
            <a:r>
              <a:rPr lang="en-US" sz="1400" dirty="0"/>
              <a:t> (2020)</a:t>
            </a:r>
            <a:endParaRPr lang="en-NL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A3578B-37C2-4FA3-BF19-8E3D9B78170F}"/>
              </a:ext>
            </a:extLst>
          </p:cNvPr>
          <p:cNvSpPr txBox="1"/>
          <p:nvPr/>
        </p:nvSpPr>
        <p:spPr>
          <a:xfrm>
            <a:off x="6892935" y="1630042"/>
            <a:ext cx="5138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Impact code </a:t>
            </a:r>
            <a:r>
              <a:rPr lang="en-US" dirty="0"/>
              <a:t>(SiO2, Thermal ablation, fragmentation)</a:t>
            </a:r>
            <a:endParaRPr lang="en-NL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5060E3B-4716-4FEE-ADAC-4B692E29DC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902" y="1400666"/>
            <a:ext cx="6715033" cy="405666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C6DE2DE-FB06-476C-9042-6B499AE754DA}"/>
              </a:ext>
            </a:extLst>
          </p:cNvPr>
          <p:cNvSpPr/>
          <p:nvPr/>
        </p:nvSpPr>
        <p:spPr>
          <a:xfrm>
            <a:off x="691479" y="6184075"/>
            <a:ext cx="46801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222222"/>
                </a:solidFill>
                <a:latin typeface="Source Sans Pro" panose="020B0604020202020204" pitchFamily="34" charset="0"/>
              </a:rPr>
              <a:t>See also </a:t>
            </a:r>
            <a:r>
              <a:rPr lang="en-US" sz="1200" dirty="0" err="1">
                <a:solidFill>
                  <a:srgbClr val="222222"/>
                </a:solidFill>
                <a:latin typeface="Source Sans Pro" panose="020B0604020202020204" pitchFamily="34" charset="0"/>
              </a:rPr>
              <a:t>Iaroslavitz</a:t>
            </a:r>
            <a:r>
              <a:rPr lang="en-US" sz="1200" dirty="0">
                <a:solidFill>
                  <a:srgbClr val="222222"/>
                </a:solidFill>
                <a:latin typeface="Source Sans Pro" panose="020B0604020202020204" pitchFamily="34" charset="0"/>
              </a:rPr>
              <a:t> &amp; </a:t>
            </a:r>
            <a:r>
              <a:rPr lang="en-US" sz="1200" dirty="0" err="1">
                <a:solidFill>
                  <a:srgbClr val="222222"/>
                </a:solidFill>
                <a:latin typeface="Source Sans Pro" panose="020B0604020202020204" pitchFamily="34" charset="0"/>
              </a:rPr>
              <a:t>Podolak</a:t>
            </a:r>
            <a:r>
              <a:rPr lang="en-US" sz="1200" dirty="0">
                <a:solidFill>
                  <a:srgbClr val="222222"/>
                </a:solidFill>
                <a:latin typeface="Source Sans Pro" panose="020B0604020202020204" pitchFamily="34" charset="0"/>
              </a:rPr>
              <a:t> (2007), </a:t>
            </a:r>
            <a:r>
              <a:rPr lang="en-US" sz="1200" dirty="0" err="1">
                <a:solidFill>
                  <a:srgbClr val="222222"/>
                </a:solidFill>
                <a:latin typeface="Source Sans Pro" panose="020B0604020202020204" pitchFamily="34" charset="0"/>
              </a:rPr>
              <a:t>Mordasini</a:t>
            </a:r>
            <a:r>
              <a:rPr lang="en-US" sz="1200" dirty="0">
                <a:solidFill>
                  <a:srgbClr val="222222"/>
                </a:solidFill>
                <a:latin typeface="Source Sans Pro" panose="020B0604020202020204" pitchFamily="34" charset="0"/>
              </a:rPr>
              <a:t> et al. (2015), </a:t>
            </a:r>
          </a:p>
          <a:p>
            <a:r>
              <a:rPr lang="en-US" sz="1200" dirty="0" err="1">
                <a:solidFill>
                  <a:srgbClr val="222222"/>
                </a:solidFill>
                <a:latin typeface="Source Sans Pro" panose="020B0604020202020204" pitchFamily="34" charset="0"/>
              </a:rPr>
              <a:t>Pinhas</a:t>
            </a:r>
            <a:r>
              <a:rPr lang="en-US" sz="1200" dirty="0">
                <a:solidFill>
                  <a:srgbClr val="222222"/>
                </a:solidFill>
                <a:latin typeface="Source Sans Pro" panose="020B0604020202020204" pitchFamily="34" charset="0"/>
              </a:rPr>
              <a:t> et al. (2016), Valletta &amp; </a:t>
            </a:r>
            <a:r>
              <a:rPr lang="en-US" sz="1200" dirty="0" err="1">
                <a:solidFill>
                  <a:srgbClr val="222222"/>
                </a:solidFill>
                <a:latin typeface="Source Sans Pro" panose="020B0604020202020204" pitchFamily="34" charset="0"/>
              </a:rPr>
              <a:t>Helled</a:t>
            </a:r>
            <a:r>
              <a:rPr lang="en-US" sz="1200" dirty="0">
                <a:solidFill>
                  <a:srgbClr val="222222"/>
                </a:solidFill>
                <a:latin typeface="Source Sans Pro" panose="020B0604020202020204" pitchFamily="34" charset="0"/>
              </a:rPr>
              <a:t> (2018)</a:t>
            </a:r>
            <a:endParaRPr lang="en-NL" sz="12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6225E19-0CE5-470E-A1E7-D2A774564E1F}"/>
              </a:ext>
            </a:extLst>
          </p:cNvPr>
          <p:cNvSpPr txBox="1"/>
          <p:nvPr/>
        </p:nvSpPr>
        <p:spPr>
          <a:xfrm>
            <a:off x="6892935" y="2800346"/>
            <a:ext cx="279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Pebbles vaporize very easily</a:t>
            </a:r>
            <a:endParaRPr lang="en-NL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872106C-379E-4054-8EDA-FF229753AC19}"/>
              </a:ext>
            </a:extLst>
          </p:cNvPr>
          <p:cNvSpPr txBox="1"/>
          <p:nvPr/>
        </p:nvSpPr>
        <p:spPr>
          <a:xfrm>
            <a:off x="6828174" y="4128839"/>
            <a:ext cx="5268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(small) planetesimals are susceptible to fragmentation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639986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A5FD087-972E-41D8-BC07-682EEC839F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553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70E1EAA-7DFA-49F6-AB90-FFB3251305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843" y="1180039"/>
            <a:ext cx="4717039" cy="465925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10CE441-D4EF-4B4D-850D-CAD7E2F2B730}"/>
              </a:ext>
            </a:extLst>
          </p:cNvPr>
          <p:cNvSpPr txBox="1">
            <a:spLocks/>
          </p:cNvSpPr>
          <p:nvPr/>
        </p:nvSpPr>
        <p:spPr>
          <a:xfrm>
            <a:off x="3399457" y="397944"/>
            <a:ext cx="5393086" cy="443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Analytical model vapor planet</a:t>
            </a:r>
            <a:endParaRPr lang="en-NL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07C478-FCAB-4872-9CCD-9C848419E41A}"/>
              </a:ext>
            </a:extLst>
          </p:cNvPr>
          <p:cNvSpPr txBox="1"/>
          <p:nvPr/>
        </p:nvSpPr>
        <p:spPr>
          <a:xfrm>
            <a:off x="660340" y="5963977"/>
            <a:ext cx="2091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Brouwers &amp; </a:t>
            </a:r>
            <a:r>
              <a:rPr lang="en-US" sz="1400" dirty="0" err="1"/>
              <a:t>Ormel</a:t>
            </a:r>
            <a:r>
              <a:rPr lang="en-US" sz="1400" dirty="0"/>
              <a:t> (2020)</a:t>
            </a:r>
            <a:endParaRPr lang="en-NL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B1520E-D49B-4726-AC58-8D1E9B72E1BD}"/>
              </a:ext>
            </a:extLst>
          </p:cNvPr>
          <p:cNvSpPr txBox="1"/>
          <p:nvPr/>
        </p:nvSpPr>
        <p:spPr>
          <a:xfrm>
            <a:off x="8879313" y="1708974"/>
            <a:ext cx="2178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Main simplifications:</a:t>
            </a:r>
            <a:endParaRPr lang="en-NL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B38893-62FC-4A29-9D6C-02EC053CC144}"/>
              </a:ext>
            </a:extLst>
          </p:cNvPr>
          <p:cNvSpPr txBox="1"/>
          <p:nvPr/>
        </p:nvSpPr>
        <p:spPr>
          <a:xfrm>
            <a:off x="8843606" y="2228671"/>
            <a:ext cx="32967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Ideal gases</a:t>
            </a:r>
          </a:p>
          <a:p>
            <a:pPr marL="342900" indent="-342900">
              <a:buFontTx/>
              <a:buAutoNum type="arabicPeriod"/>
            </a:pPr>
            <a:r>
              <a:rPr lang="en-US" dirty="0"/>
              <a:t>Analytical (grain-free) opacity</a:t>
            </a:r>
          </a:p>
          <a:p>
            <a:pPr marL="342900" indent="-342900">
              <a:buAutoNum type="arabicPeriod"/>
            </a:pPr>
            <a:r>
              <a:rPr lang="en-US" dirty="0"/>
              <a:t>3 uniformly mixed layers</a:t>
            </a:r>
          </a:p>
          <a:p>
            <a:pPr marL="342900" indent="-342900">
              <a:buAutoNum type="arabicPeriod"/>
            </a:pPr>
            <a:r>
              <a:rPr lang="en-US" dirty="0"/>
              <a:t>Density jump at</a:t>
            </a:r>
          </a:p>
        </p:txBody>
      </p:sp>
      <p:pic>
        <p:nvPicPr>
          <p:cNvPr id="14" name="Picture 13" descr="A close up of a clock&#10;&#10;Description automatically generated">
            <a:extLst>
              <a:ext uri="{FF2B5EF4-FFF2-40B4-BE49-F238E27FC236}">
                <a16:creationId xmlns:a16="http://schemas.microsoft.com/office/drawing/2014/main" id="{9FC32E14-D1B7-45AC-9762-A7DB1146FB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589" y="2913931"/>
            <a:ext cx="2736476" cy="481207"/>
          </a:xfrm>
          <a:prstGeom prst="rect">
            <a:avLst/>
          </a:prstGeom>
        </p:spPr>
      </p:pic>
      <p:pic>
        <p:nvPicPr>
          <p:cNvPr id="17" name="Picture 16" descr="A picture containing clock&#10;&#10;Description automatically generated">
            <a:extLst>
              <a:ext uri="{FF2B5EF4-FFF2-40B4-BE49-F238E27FC236}">
                <a16:creationId xmlns:a16="http://schemas.microsoft.com/office/drawing/2014/main" id="{3DDD1AE4-F1D7-4FAC-80EA-3D84840495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589" y="4372653"/>
            <a:ext cx="2736476" cy="487461"/>
          </a:xfrm>
          <a:prstGeom prst="rect">
            <a:avLst/>
          </a:prstGeom>
        </p:spPr>
      </p:pic>
      <p:pic>
        <p:nvPicPr>
          <p:cNvPr id="18" name="Picture 17" descr="A drawing of a person&#10;&#10;Description automatically generated">
            <a:extLst>
              <a:ext uri="{FF2B5EF4-FFF2-40B4-BE49-F238E27FC236}">
                <a16:creationId xmlns:a16="http://schemas.microsoft.com/office/drawing/2014/main" id="{E67DA4F7-A4CC-4CE4-9A43-109EA2BC16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590" y="1593436"/>
            <a:ext cx="2178546" cy="421790"/>
          </a:xfrm>
          <a:prstGeom prst="rect">
            <a:avLst/>
          </a:prstGeom>
        </p:spPr>
      </p:pic>
      <p:pic>
        <p:nvPicPr>
          <p:cNvPr id="20" name="Picture 19" descr="A picture containing table, drawing&#10;&#10;Description automatically generated">
            <a:extLst>
              <a:ext uri="{FF2B5EF4-FFF2-40B4-BE49-F238E27FC236}">
                <a16:creationId xmlns:a16="http://schemas.microsoft.com/office/drawing/2014/main" id="{CA9390E7-1898-43F8-8241-031AB7301F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3915" y="3138777"/>
            <a:ext cx="407886" cy="225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872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DA9C371-77B8-48D2-98B7-44BCAEA124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55351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9D65687-99E8-443A-BDE9-4BFFA9CED6C1}"/>
              </a:ext>
            </a:extLst>
          </p:cNvPr>
          <p:cNvSpPr txBox="1">
            <a:spLocks/>
          </p:cNvSpPr>
          <p:nvPr/>
        </p:nvSpPr>
        <p:spPr>
          <a:xfrm>
            <a:off x="3399457" y="410891"/>
            <a:ext cx="5393086" cy="443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Vapor planet structure</a:t>
            </a:r>
            <a:endParaRPr lang="en-NL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B0E074-9940-43C5-B2E9-FA065F4567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5979" y="1987884"/>
            <a:ext cx="6222221" cy="43817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0AAD480-1A7A-454E-9495-A65DDAA7B8EF}"/>
              </a:ext>
            </a:extLst>
          </p:cNvPr>
          <p:cNvSpPr txBox="1"/>
          <p:nvPr/>
        </p:nvSpPr>
        <p:spPr>
          <a:xfrm>
            <a:off x="2838451" y="6369654"/>
            <a:ext cx="2091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Brouwers &amp; </a:t>
            </a:r>
            <a:r>
              <a:rPr lang="en-US" sz="1400" dirty="0" err="1"/>
              <a:t>Ormel</a:t>
            </a:r>
            <a:r>
              <a:rPr lang="en-US" sz="1400" dirty="0"/>
              <a:t> (2020)</a:t>
            </a:r>
            <a:endParaRPr lang="en-NL" sz="14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18E3A63-23F3-4A1F-B5EA-AC89243B0650}"/>
              </a:ext>
            </a:extLst>
          </p:cNvPr>
          <p:cNvCxnSpPr>
            <a:cxnSpLocks/>
          </p:cNvCxnSpPr>
          <p:nvPr/>
        </p:nvCxnSpPr>
        <p:spPr>
          <a:xfrm>
            <a:off x="3883962" y="1562100"/>
            <a:ext cx="0" cy="304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840AA9A-A937-4CF2-85FF-7AD02C3E3A5B}"/>
              </a:ext>
            </a:extLst>
          </p:cNvPr>
          <p:cNvCxnSpPr>
            <a:cxnSpLocks/>
          </p:cNvCxnSpPr>
          <p:nvPr/>
        </p:nvCxnSpPr>
        <p:spPr>
          <a:xfrm>
            <a:off x="3198162" y="1562100"/>
            <a:ext cx="0" cy="304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2E17345-9D3E-4209-B27B-E1D17B841DEB}"/>
              </a:ext>
            </a:extLst>
          </p:cNvPr>
          <p:cNvCxnSpPr>
            <a:cxnSpLocks/>
          </p:cNvCxnSpPr>
          <p:nvPr/>
        </p:nvCxnSpPr>
        <p:spPr>
          <a:xfrm>
            <a:off x="7722537" y="1562100"/>
            <a:ext cx="0" cy="304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A592183-9B90-45D1-AC5B-BF755F6B3F38}"/>
              </a:ext>
            </a:extLst>
          </p:cNvPr>
          <p:cNvCxnSpPr>
            <a:cxnSpLocks/>
          </p:cNvCxnSpPr>
          <p:nvPr/>
        </p:nvCxnSpPr>
        <p:spPr>
          <a:xfrm>
            <a:off x="3198162" y="1714500"/>
            <a:ext cx="452437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BF5C634-3214-4935-B09A-36C6868B7DC7}"/>
              </a:ext>
            </a:extLst>
          </p:cNvPr>
          <p:cNvSpPr txBox="1"/>
          <p:nvPr/>
        </p:nvSpPr>
        <p:spPr>
          <a:xfrm>
            <a:off x="2912412" y="1104051"/>
            <a:ext cx="1474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Polluted (hot)</a:t>
            </a:r>
            <a:endParaRPr lang="en-NL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FEEF090-DCC5-4492-A3EC-7D64E7CAD84F}"/>
              </a:ext>
            </a:extLst>
          </p:cNvPr>
          <p:cNvSpPr txBox="1"/>
          <p:nvPr/>
        </p:nvSpPr>
        <p:spPr>
          <a:xfrm>
            <a:off x="5347089" y="1096910"/>
            <a:ext cx="1769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Metal-free (cold)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072424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7200E9-75D7-4E0C-85C2-95DD113EBA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553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67333E-AA48-4678-8E6C-F992150486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504" y="1204731"/>
            <a:ext cx="10540992" cy="5242378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A1754352-D8FA-4E14-8A1D-53EF488C2869}"/>
              </a:ext>
            </a:extLst>
          </p:cNvPr>
          <p:cNvSpPr txBox="1">
            <a:spLocks/>
          </p:cNvSpPr>
          <p:nvPr/>
        </p:nvSpPr>
        <p:spPr>
          <a:xfrm>
            <a:off x="3399457" y="410891"/>
            <a:ext cx="5393086" cy="443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Making a vapor planet</a:t>
            </a:r>
            <a:endParaRPr lang="en-NL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B619C8-20EB-4A63-87B9-79179F69617E}"/>
              </a:ext>
            </a:extLst>
          </p:cNvPr>
          <p:cNvSpPr txBox="1"/>
          <p:nvPr/>
        </p:nvSpPr>
        <p:spPr>
          <a:xfrm>
            <a:off x="1532966" y="6293220"/>
            <a:ext cx="2091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Brouwers &amp; </a:t>
            </a:r>
            <a:r>
              <a:rPr lang="en-US" sz="1400" dirty="0" err="1"/>
              <a:t>Ormel</a:t>
            </a:r>
            <a:r>
              <a:rPr lang="en-US" sz="1400" dirty="0"/>
              <a:t> (2020)</a:t>
            </a:r>
            <a:endParaRPr lang="en-NL" sz="1400" dirty="0"/>
          </a:p>
        </p:txBody>
      </p:sp>
    </p:spTree>
    <p:extLst>
      <p:ext uri="{BB962C8B-B14F-4D97-AF65-F5344CB8AC3E}">
        <p14:creationId xmlns:p14="http://schemas.microsoft.com/office/powerpoint/2010/main" val="3729248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EEF864A-A57D-46AA-B347-972544288C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5535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89E3F13-AE59-47E0-B8A6-0BDAEA9F8D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4878" y="1206062"/>
            <a:ext cx="5783780" cy="36580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35BAA6E-B41A-4013-BAAD-57E8313AE7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54741"/>
            <a:ext cx="2740861" cy="30950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E0BDA4A-F1A3-4541-B135-51CC028262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3825543"/>
            <a:ext cx="2734542" cy="14815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4F9F6B-4656-4556-9EC8-9A9512E0765C}"/>
              </a:ext>
            </a:extLst>
          </p:cNvPr>
          <p:cNvSpPr txBox="1"/>
          <p:nvPr/>
        </p:nvSpPr>
        <p:spPr>
          <a:xfrm>
            <a:off x="5569886" y="4999329"/>
            <a:ext cx="2091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Brouwers &amp; </a:t>
            </a:r>
            <a:r>
              <a:rPr lang="en-US" sz="1400" dirty="0" err="1"/>
              <a:t>Ormel</a:t>
            </a:r>
            <a:r>
              <a:rPr lang="en-US" sz="1400" dirty="0"/>
              <a:t> (2020)</a:t>
            </a:r>
            <a:endParaRPr lang="en-NL" sz="14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E003283-83B9-44CD-81BB-DE77A4EAA87E}"/>
              </a:ext>
            </a:extLst>
          </p:cNvPr>
          <p:cNvSpPr txBox="1">
            <a:spLocks/>
          </p:cNvSpPr>
          <p:nvPr/>
        </p:nvSpPr>
        <p:spPr>
          <a:xfrm>
            <a:off x="3399457" y="410891"/>
            <a:ext cx="5393086" cy="443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I. Direct core growth</a:t>
            </a:r>
            <a:endParaRPr lang="en-NL" sz="3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AFA46B-B205-4795-92A2-4D8076BBB559}"/>
              </a:ext>
            </a:extLst>
          </p:cNvPr>
          <p:cNvSpPr/>
          <p:nvPr/>
        </p:nvSpPr>
        <p:spPr>
          <a:xfrm>
            <a:off x="3490929" y="5978569"/>
            <a:ext cx="6255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Direct core growth is limited to less than         (with ideal gases)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452279F-C8D9-47C9-AB5A-FC02314C4C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7427545" y="6006072"/>
            <a:ext cx="257175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817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E3C5B32-5B99-4349-9952-B275C9055A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553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DEB8138-A2BA-41BB-B2D0-D952CE661F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926" y="1038225"/>
            <a:ext cx="2037369" cy="20807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A8CFB7A-EA69-48FE-BD95-FC9FF51781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05140"/>
            <a:ext cx="2317376" cy="19594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B7ACDB-2EC3-4895-BF99-A145BABD30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8142" y="1055352"/>
            <a:ext cx="5813011" cy="36556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E0F926-AC05-4360-A481-C7A0713D4D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436" y="5375764"/>
            <a:ext cx="7114614" cy="6408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4E0E3CE-D2B8-4DAD-9FFD-A93ECA94364E}"/>
              </a:ext>
            </a:extLst>
          </p:cNvPr>
          <p:cNvSpPr txBox="1"/>
          <p:nvPr/>
        </p:nvSpPr>
        <p:spPr>
          <a:xfrm>
            <a:off x="4715436" y="4557069"/>
            <a:ext cx="2091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Brouwers &amp; </a:t>
            </a:r>
            <a:r>
              <a:rPr lang="en-US" sz="1400" dirty="0" err="1"/>
              <a:t>Ormel</a:t>
            </a:r>
            <a:r>
              <a:rPr lang="en-US" sz="1400" dirty="0"/>
              <a:t> (2020)</a:t>
            </a:r>
            <a:endParaRPr lang="en-NL" sz="14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8A8392B-B0B5-43AA-A074-9A8699C435AF}"/>
              </a:ext>
            </a:extLst>
          </p:cNvPr>
          <p:cNvSpPr txBox="1">
            <a:spLocks/>
          </p:cNvSpPr>
          <p:nvPr/>
        </p:nvSpPr>
        <p:spPr>
          <a:xfrm>
            <a:off x="3399457" y="410891"/>
            <a:ext cx="5393086" cy="443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II. Envelope growth</a:t>
            </a:r>
            <a:endParaRPr lang="en-NL" sz="3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F2BE4D-223B-48DC-B5A8-8C3AB2DEE35B}"/>
              </a:ext>
            </a:extLst>
          </p:cNvPr>
          <p:cNvSpPr/>
          <p:nvPr/>
        </p:nvSpPr>
        <p:spPr>
          <a:xfrm>
            <a:off x="93305" y="5450795"/>
            <a:ext cx="25892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Runaway accretion when </a:t>
            </a:r>
          </a:p>
        </p:txBody>
      </p:sp>
      <p:pic>
        <p:nvPicPr>
          <p:cNvPr id="11" name="Picture 10" descr="A picture containing guitar&#10;&#10;Description automatically generated">
            <a:extLst>
              <a:ext uri="{FF2B5EF4-FFF2-40B4-BE49-F238E27FC236}">
                <a16:creationId xmlns:a16="http://schemas.microsoft.com/office/drawing/2014/main" id="{B7BF5802-07C1-413F-AB03-A9DF449A3B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604" y="5572215"/>
            <a:ext cx="1143979" cy="247912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D3B092D-FC59-466D-9D19-8BE8A2CCA87B}"/>
              </a:ext>
            </a:extLst>
          </p:cNvPr>
          <p:cNvCxnSpPr>
            <a:cxnSpLocks/>
          </p:cNvCxnSpPr>
          <p:nvPr/>
        </p:nvCxnSpPr>
        <p:spPr>
          <a:xfrm>
            <a:off x="3993704" y="5696171"/>
            <a:ext cx="628876" cy="0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14BB4D27-9ED8-499E-9E06-43263182DAED}"/>
              </a:ext>
            </a:extLst>
          </p:cNvPr>
          <p:cNvSpPr/>
          <p:nvPr/>
        </p:nvSpPr>
        <p:spPr>
          <a:xfrm>
            <a:off x="93305" y="6194865"/>
            <a:ext cx="1820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Critical core mass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F4397E4-1A3D-4196-BF47-74AAFB8DF0D6}"/>
              </a:ext>
            </a:extLst>
          </p:cNvPr>
          <p:cNvCxnSpPr>
            <a:cxnSpLocks/>
          </p:cNvCxnSpPr>
          <p:nvPr/>
        </p:nvCxnSpPr>
        <p:spPr>
          <a:xfrm>
            <a:off x="2002938" y="6379531"/>
            <a:ext cx="628876" cy="0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466E4591-0ACE-4106-9CAE-353B7327889A}"/>
              </a:ext>
            </a:extLst>
          </p:cNvPr>
          <p:cNvSpPr/>
          <p:nvPr/>
        </p:nvSpPr>
        <p:spPr>
          <a:xfrm>
            <a:off x="2715523" y="6194865"/>
            <a:ext cx="1946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Critical metal mass</a:t>
            </a:r>
          </a:p>
        </p:txBody>
      </p:sp>
    </p:spTree>
    <p:extLst>
      <p:ext uri="{BB962C8B-B14F-4D97-AF65-F5344CB8AC3E}">
        <p14:creationId xmlns:p14="http://schemas.microsoft.com/office/powerpoint/2010/main" val="2550303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791F1BD-29EF-4398-B945-29CB7B11AE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553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3BB209-68BF-4D86-B696-580D3E5A0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80225"/>
            <a:ext cx="2546400" cy="25071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6C797DA-246C-415A-9ABE-53B6C56C48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62" y="3519912"/>
            <a:ext cx="2322323" cy="22086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62F46D-D1C8-47CF-8715-3762DAB042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5688" y="1055351"/>
            <a:ext cx="5567024" cy="36388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38A9773-9E4C-4094-B508-07B157231F2B}"/>
              </a:ext>
            </a:extLst>
          </p:cNvPr>
          <p:cNvSpPr txBox="1"/>
          <p:nvPr/>
        </p:nvSpPr>
        <p:spPr>
          <a:xfrm>
            <a:off x="4585688" y="4386425"/>
            <a:ext cx="2091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Brouwers &amp; </a:t>
            </a:r>
            <a:r>
              <a:rPr lang="en-US" sz="1400" dirty="0" err="1"/>
              <a:t>Ormel</a:t>
            </a:r>
            <a:r>
              <a:rPr lang="en-US" sz="1400" dirty="0"/>
              <a:t> (2020)</a:t>
            </a:r>
            <a:endParaRPr lang="en-NL" sz="140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313A1DA-DCC5-4348-8B74-43403EC32EB3}"/>
              </a:ext>
            </a:extLst>
          </p:cNvPr>
          <p:cNvSpPr txBox="1">
            <a:spLocks/>
          </p:cNvSpPr>
          <p:nvPr/>
        </p:nvSpPr>
        <p:spPr>
          <a:xfrm>
            <a:off x="3399457" y="410891"/>
            <a:ext cx="5393086" cy="443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III. Embedded cooling</a:t>
            </a:r>
            <a:endParaRPr lang="en-NL" sz="32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A882E34-575F-4645-A13A-68214A22841A}"/>
              </a:ext>
            </a:extLst>
          </p:cNvPr>
          <p:cNvSpPr/>
          <p:nvPr/>
        </p:nvSpPr>
        <p:spPr>
          <a:xfrm>
            <a:off x="3117075" y="5433317"/>
            <a:ext cx="59578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Dilution limits nebular gas accretion during embedded cooling</a:t>
            </a:r>
          </a:p>
        </p:txBody>
      </p:sp>
    </p:spTree>
    <p:extLst>
      <p:ext uri="{BB962C8B-B14F-4D97-AF65-F5344CB8AC3E}">
        <p14:creationId xmlns:p14="http://schemas.microsoft.com/office/powerpoint/2010/main" val="31050401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7974</TotalTime>
  <Words>341</Words>
  <Application>Microsoft Office PowerPoint</Application>
  <PresentationFormat>Widescreen</PresentationFormat>
  <Paragraphs>57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Source Sans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 brouwers</dc:creator>
  <cp:lastModifiedBy>marc brouwers</cp:lastModifiedBy>
  <cp:revision>75</cp:revision>
  <dcterms:created xsi:type="dcterms:W3CDTF">2019-11-28T09:44:09Z</dcterms:created>
  <dcterms:modified xsi:type="dcterms:W3CDTF">2020-01-05T21:42:48Z</dcterms:modified>
</cp:coreProperties>
</file>