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avi" ContentType="video/x-msvideo"/>
  <Default Extension="vml" ContentType="application/vnd.openxmlformats-officedocument.vmlDrawi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6"/>
  </p:notesMasterIdLst>
  <p:sldIdLst>
    <p:sldId id="256" r:id="rId2"/>
    <p:sldId id="296" r:id="rId3"/>
    <p:sldId id="261" r:id="rId4"/>
    <p:sldId id="286" r:id="rId5"/>
    <p:sldId id="268" r:id="rId6"/>
    <p:sldId id="321" r:id="rId7"/>
    <p:sldId id="327" r:id="rId8"/>
    <p:sldId id="269" r:id="rId9"/>
    <p:sldId id="293" r:id="rId10"/>
    <p:sldId id="318" r:id="rId11"/>
    <p:sldId id="317" r:id="rId12"/>
    <p:sldId id="272" r:id="rId13"/>
    <p:sldId id="288" r:id="rId14"/>
    <p:sldId id="289" r:id="rId15"/>
    <p:sldId id="290" r:id="rId16"/>
    <p:sldId id="291" r:id="rId17"/>
    <p:sldId id="273" r:id="rId18"/>
    <p:sldId id="319" r:id="rId19"/>
    <p:sldId id="274" r:id="rId20"/>
    <p:sldId id="275" r:id="rId21"/>
    <p:sldId id="276" r:id="rId22"/>
    <p:sldId id="271" r:id="rId23"/>
    <p:sldId id="285" r:id="rId24"/>
    <p:sldId id="323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notesView">
  <p:normalViewPr>
    <p:restoredLeft sz="12574" autoAdjust="0"/>
    <p:restoredTop sz="94637" autoAdjust="0"/>
  </p:normalViewPr>
  <p:slideViewPr>
    <p:cSldViewPr snapToGrid="0">
      <p:cViewPr varScale="1">
        <p:scale>
          <a:sx n="74" d="100"/>
          <a:sy n="74" d="100"/>
        </p:scale>
        <p:origin x="678" y="7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981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-1818"/>
    </p:cViewPr>
  </p:sorterViewPr>
  <p:notesViewPr>
    <p:cSldViewPr snapToGrid="0">
      <p:cViewPr varScale="1">
        <p:scale>
          <a:sx n="86" d="100"/>
          <a:sy n="86" d="100"/>
        </p:scale>
        <p:origin x="2550" y="10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8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6.wmf"/><Relationship Id="rId1" Type="http://schemas.openxmlformats.org/officeDocument/2006/relationships/image" Target="../media/image15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image" Target="../media/image18.wmf"/><Relationship Id="rId1" Type="http://schemas.openxmlformats.org/officeDocument/2006/relationships/image" Target="../media/image17.wmf"/><Relationship Id="rId5" Type="http://schemas.openxmlformats.org/officeDocument/2006/relationships/image" Target="../media/image16.wmf"/><Relationship Id="rId4" Type="http://schemas.openxmlformats.org/officeDocument/2006/relationships/image" Target="../media/image20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31142A-A72E-415C-A7FF-A560FEA4888B}" type="datetimeFigureOut">
              <a:rPr lang="en-US" smtClean="0"/>
              <a:pPr/>
              <a:t>1/13/2020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961BCF-89B3-4060-B336-93446065C4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6700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61BCF-89B3-4060-B336-93446065C49D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0588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A9D31F-77F2-48AB-8467-52D3673550DE}" type="slidenum">
              <a:rPr lang="en-GB" smtClean="0"/>
              <a:pPr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23159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A9D31F-77F2-48AB-8467-52D3673550DE}" type="slidenum">
              <a:rPr lang="en-GB" smtClean="0"/>
              <a:pPr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03328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260A02-DF0E-4FCF-AB15-07BE26B513F6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2312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A9D31F-77F2-48AB-8467-52D3673550DE}" type="slidenum">
              <a:rPr lang="en-GB" smtClean="0"/>
              <a:pPr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21698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A9D31F-77F2-48AB-8467-52D3673550DE}" type="slidenum">
              <a:rPr lang="en-GB" smtClean="0"/>
              <a:pPr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56494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A9D31F-77F2-48AB-8467-52D3673550DE}" type="slidenum">
              <a:rPr lang="en-GB" smtClean="0"/>
              <a:pPr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36421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A9D31F-77F2-48AB-8467-52D3673550DE}" type="slidenum">
              <a:rPr lang="en-GB" smtClean="0"/>
              <a:pPr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88070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260A02-DF0E-4FCF-AB15-07BE26B513F6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57637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61BCF-89B3-4060-B336-93446065C49D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95905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260A02-DF0E-4FCF-AB15-07BE26B513F6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499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49"/>
            <a:ext cx="5486400" cy="395738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A9D31F-77F2-48AB-8467-52D3673550DE}" type="slidenum">
              <a:rPr lang="en-GB" smtClean="0"/>
              <a:pPr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887595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260A02-DF0E-4FCF-AB15-07BE26B513F6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99597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260A02-DF0E-4FCF-AB15-07BE26B513F6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13439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381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260A02-DF0E-4FCF-AB15-07BE26B513F6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18066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260A02-DF0E-4FCF-AB15-07BE26B513F6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82026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61BCF-89B3-4060-B336-93446065C49D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2656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A9D31F-77F2-48AB-8467-52D3673550DE}" type="slidenum">
              <a:rPr lang="en-GB" smtClean="0"/>
              <a:pPr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61654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A9D31F-77F2-48AB-8467-52D3673550DE}" type="slidenum">
              <a:rPr lang="en-GB" smtClean="0"/>
              <a:pPr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97900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260A02-DF0E-4FCF-AB15-07BE26B513F6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6735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First event of lithospheric failure</a:t>
            </a:r>
          </a:p>
          <a:p>
            <a:r>
              <a:rPr lang="en-US" dirty="0"/>
              <a:t>Assuming it starts from stagnant lid convection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61BCF-89B3-4060-B336-93446065C49D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926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61BCF-89B3-4060-B336-93446065C49D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1782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A9D31F-77F2-48AB-8467-52D3673550DE}" type="slidenum">
              <a:rPr lang="en-GB" smtClean="0"/>
              <a:pPr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99956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61BCF-89B3-4060-B336-93446065C49D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2546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7E585-E075-418D-B09C-1DC30E4CEE0A}" type="datetime1">
              <a:rPr lang="en-US" smtClean="0"/>
              <a:pPr/>
              <a:t>1/13/2020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F2965-5E5B-4A7C-8BCF-9598CD89E69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5013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29EB94-52B6-4DE3-AAB9-57C1EF284C99}" type="datetime1">
              <a:rPr lang="en-US" smtClean="0"/>
              <a:pPr/>
              <a:t>1/13/2020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F2965-5E5B-4A7C-8BCF-9598CD89E69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992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E3713-D4E5-4BA3-98B2-BA1A6AB6CCE9}" type="datetime1">
              <a:rPr lang="en-US" smtClean="0"/>
              <a:pPr/>
              <a:t>1/13/2020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F2965-5E5B-4A7C-8BCF-9598CD89E69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7851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E3C29-7CFC-489C-9858-6E174BE2A99D}" type="datetime1">
              <a:rPr lang="en-US" smtClean="0"/>
              <a:pPr/>
              <a:t>1/13/2020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F2965-5E5B-4A7C-8BCF-9598CD89E69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7684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4C2A4-CFDB-4C49-BB1C-F8B967DFE0E8}" type="datetime1">
              <a:rPr lang="en-US" smtClean="0"/>
              <a:pPr/>
              <a:t>1/13/2020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F2965-5E5B-4A7C-8BCF-9598CD89E69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6293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D0660-C1FF-4387-A638-748899266849}" type="datetime1">
              <a:rPr lang="en-US" smtClean="0"/>
              <a:pPr/>
              <a:t>1/13/2020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F2965-5E5B-4A7C-8BCF-9598CD89E69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8042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5CC09-18CD-458A-B6EF-905BA55824DD}" type="datetime1">
              <a:rPr lang="en-US" smtClean="0"/>
              <a:pPr/>
              <a:t>1/13/2020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F2965-5E5B-4A7C-8BCF-9598CD89E69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9960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119E2-4AD7-4BE1-AE81-15F302FF467F}" type="datetime1">
              <a:rPr lang="en-US" smtClean="0"/>
              <a:pPr/>
              <a:t>1/13/2020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F2965-5E5B-4A7C-8BCF-9598CD89E69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6482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6DEC9-CB15-4BB9-9D5C-822DB6461C42}" type="datetime1">
              <a:rPr lang="en-US" smtClean="0"/>
              <a:pPr/>
              <a:t>1/13/2020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F2965-5E5B-4A7C-8BCF-9598CD89E69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6863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4481A-6D13-4271-B9A9-67198FC9EA3B}" type="datetime1">
              <a:rPr lang="en-US" smtClean="0"/>
              <a:pPr/>
              <a:t>1/13/2020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F2965-5E5B-4A7C-8BCF-9598CD89E69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820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E43D1-3096-448D-AF66-2BB8E1D8D995}" type="datetime1">
              <a:rPr lang="en-US" smtClean="0"/>
              <a:pPr/>
              <a:t>1/13/2020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F2965-5E5B-4A7C-8BCF-9598CD89E69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1179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10D812-6865-441B-A9FC-B3F6C48925D7}" type="datetime1">
              <a:rPr lang="en-US" smtClean="0"/>
              <a:pPr/>
              <a:t>1/13/2020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BF2965-5E5B-4A7C-8BCF-9598CD89E69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799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16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15.wmf"/><Relationship Id="rId4" Type="http://schemas.openxmlformats.org/officeDocument/2006/relationships/oleObject" Target="../embeddings/oleObject2.bin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13" Type="http://schemas.openxmlformats.org/officeDocument/2006/relationships/image" Target="../media/image16.wmf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18.wmf"/><Relationship Id="rId12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5.bin"/><Relationship Id="rId11" Type="http://schemas.openxmlformats.org/officeDocument/2006/relationships/image" Target="../media/image20.wmf"/><Relationship Id="rId5" Type="http://schemas.openxmlformats.org/officeDocument/2006/relationships/image" Target="../media/image17.wmf"/><Relationship Id="rId10" Type="http://schemas.openxmlformats.org/officeDocument/2006/relationships/oleObject" Target="../embeddings/oleObject7.bin"/><Relationship Id="rId4" Type="http://schemas.openxmlformats.org/officeDocument/2006/relationships/oleObject" Target="../embeddings/oleObject4.bin"/><Relationship Id="rId9" Type="http://schemas.openxmlformats.org/officeDocument/2006/relationships/image" Target="../media/image19.w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3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31.wmf"/><Relationship Id="rId4" Type="http://schemas.openxmlformats.org/officeDocument/2006/relationships/oleObject" Target="../embeddings/oleObject9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6.xml"/><Relationship Id="rId1" Type="http://schemas.openxmlformats.org/officeDocument/2006/relationships/video" Target="file:///C:\Users\Slava\Box%20Sync\research\research\movieppm.avi" TargetMode="External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microsoft.com/office/2007/relationships/media" Target="../media/media4.mp4"/><Relationship Id="rId7" Type="http://schemas.openxmlformats.org/officeDocument/2006/relationships/image" Target="../media/image34.png"/><Relationship Id="rId2" Type="http://schemas.openxmlformats.org/officeDocument/2006/relationships/video" Target="../media/media3.avi"/><Relationship Id="rId1" Type="http://schemas.microsoft.com/office/2007/relationships/media" Target="../media/media3.avi"/><Relationship Id="rId6" Type="http://schemas.openxmlformats.org/officeDocument/2006/relationships/notesSlide" Target="../notesSlides/notesSlide21.xml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4.mp4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4.wmf"/><Relationship Id="rId4" Type="http://schemas.openxmlformats.org/officeDocument/2006/relationships/oleObject" Target="../embeddings/oleObject1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610351" y="1141884"/>
            <a:ext cx="6858000" cy="45742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96156" y="768097"/>
            <a:ext cx="7772400" cy="2741867"/>
          </a:xfrm>
        </p:spPr>
        <p:txBody>
          <a:bodyPr>
            <a:noAutofit/>
          </a:bodyPr>
          <a:lstStyle/>
          <a:p>
            <a:pPr algn="l"/>
            <a:r>
              <a:rPr lang="en-US" sz="4000" dirty="0"/>
              <a:t>Plate Tectonics Initiation on Earth-Like Planets (and beyond?):</a:t>
            </a:r>
            <a:br>
              <a:rPr lang="en-US" sz="4000" dirty="0"/>
            </a:br>
            <a:r>
              <a:rPr lang="en-US" sz="3200" dirty="0"/>
              <a:t/>
            </a:r>
            <a:br>
              <a:rPr lang="en-US" sz="3200" dirty="0"/>
            </a:br>
            <a:r>
              <a:rPr lang="en-US" sz="3200" dirty="0"/>
              <a:t>Insights from Numerical Analysis of Convection-Induced Lithospheric Failure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22283" y="4176804"/>
            <a:ext cx="5127170" cy="2404300"/>
          </a:xfrm>
        </p:spPr>
        <p:txBody>
          <a:bodyPr>
            <a:normAutofit fontScale="92500" lnSpcReduction="20000"/>
          </a:bodyPr>
          <a:lstStyle/>
          <a:p>
            <a:pPr algn="l">
              <a:lnSpc>
                <a:spcPct val="100000"/>
              </a:lnSpc>
            </a:pPr>
            <a:r>
              <a:rPr lang="en-US" dirty="0"/>
              <a:t>Teresa </a:t>
            </a:r>
            <a:r>
              <a:rPr lang="en-US" dirty="0" smtClean="0"/>
              <a:t>Wong</a:t>
            </a:r>
            <a:endParaRPr lang="en-US" dirty="0"/>
          </a:p>
          <a:p>
            <a:pPr algn="l">
              <a:lnSpc>
                <a:spcPct val="100000"/>
              </a:lnSpc>
            </a:pPr>
            <a:r>
              <a:rPr lang="en-US" dirty="0" smtClean="0"/>
              <a:t>University </a:t>
            </a:r>
            <a:r>
              <a:rPr lang="en-US" dirty="0"/>
              <a:t>of </a:t>
            </a:r>
            <a:r>
              <a:rPr lang="en-US" dirty="0" err="1" smtClean="0"/>
              <a:t>Münster</a:t>
            </a:r>
            <a:endParaRPr lang="en-US" dirty="0" smtClean="0"/>
          </a:p>
          <a:p>
            <a:pPr algn="l">
              <a:lnSpc>
                <a:spcPct val="100000"/>
              </a:lnSpc>
            </a:pPr>
            <a:r>
              <a:rPr lang="en-US" dirty="0" err="1" smtClean="0"/>
              <a:t>Slava</a:t>
            </a:r>
            <a:r>
              <a:rPr lang="en-US" dirty="0" smtClean="0"/>
              <a:t> </a:t>
            </a:r>
            <a:r>
              <a:rPr lang="en-US" dirty="0" err="1" smtClean="0"/>
              <a:t>Solomatov</a:t>
            </a:r>
            <a:endParaRPr lang="en-US" dirty="0" smtClean="0"/>
          </a:p>
          <a:p>
            <a:pPr algn="l">
              <a:lnSpc>
                <a:spcPct val="100000"/>
              </a:lnSpc>
            </a:pPr>
            <a:r>
              <a:rPr lang="en-US" dirty="0" smtClean="0"/>
              <a:t>Washing University in St. Louis</a:t>
            </a:r>
          </a:p>
          <a:p>
            <a:pPr algn="l">
              <a:lnSpc>
                <a:spcPct val="100000"/>
              </a:lnSpc>
            </a:pPr>
            <a:r>
              <a:rPr lang="en-US" dirty="0" smtClean="0"/>
              <a:t>Rocky Worlds Workshop</a:t>
            </a:r>
            <a:endParaRPr lang="en-US" dirty="0"/>
          </a:p>
          <a:p>
            <a:pPr algn="l">
              <a:lnSpc>
                <a:spcPct val="100000"/>
              </a:lnSpc>
            </a:pPr>
            <a:r>
              <a:rPr lang="en-US" dirty="0" smtClean="0"/>
              <a:t>6/1/2020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F2965-5E5B-4A7C-8BCF-9598CD89E698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02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>
            <a:noAutofit/>
          </a:bodyPr>
          <a:lstStyle/>
          <a:p>
            <a:pPr algn="l"/>
            <a:r>
              <a:rPr lang="en-US" sz="4000" dirty="0"/>
              <a:t>A yield stress simplification</a:t>
            </a:r>
            <a:endParaRPr lang="en-GB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52650" y="1825625"/>
            <a:ext cx="8045450" cy="4351338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dirty="0"/>
              <a:t>Y</a:t>
            </a:r>
            <a:r>
              <a:rPr lang="en-US" dirty="0">
                <a:sym typeface="Wingdings" pitchFamily="2" charset="2"/>
              </a:rPr>
              <a:t>ield stress – simplification of weakening mechanisms</a:t>
            </a:r>
          </a:p>
          <a:p>
            <a:pPr>
              <a:buNone/>
            </a:pPr>
            <a:endParaRPr lang="en-US" dirty="0"/>
          </a:p>
          <a:p>
            <a:endParaRPr lang="en-US" dirty="0"/>
          </a:p>
          <a:p>
            <a:r>
              <a:rPr lang="en-US" dirty="0"/>
              <a:t>Brittle yielding – </a:t>
            </a:r>
            <a:r>
              <a:rPr lang="en-US" dirty="0" err="1"/>
              <a:t>Byerlee’s</a:t>
            </a:r>
            <a:r>
              <a:rPr lang="en-US" dirty="0"/>
              <a:t> rule</a:t>
            </a:r>
            <a:br>
              <a:rPr lang="en-US" dirty="0"/>
            </a:br>
            <a:r>
              <a:rPr lang="en-US" dirty="0"/>
              <a:t>			</a:t>
            </a:r>
            <a:r>
              <a:rPr lang="el-GR" i="1" dirty="0"/>
              <a:t>τ</a:t>
            </a:r>
            <a:r>
              <a:rPr lang="en-US" i="1" baseline="-25000" dirty="0"/>
              <a:t>y</a:t>
            </a:r>
            <a:r>
              <a:rPr lang="en-US" i="1" dirty="0"/>
              <a:t> </a:t>
            </a:r>
            <a:r>
              <a:rPr lang="en-US" dirty="0"/>
              <a:t>=</a:t>
            </a:r>
            <a:r>
              <a:rPr lang="en-US" i="1" dirty="0"/>
              <a:t> </a:t>
            </a:r>
            <a:r>
              <a:rPr lang="el-GR" i="1" dirty="0"/>
              <a:t>τ</a:t>
            </a:r>
            <a:r>
              <a:rPr lang="en-US" baseline="-25000" dirty="0"/>
              <a:t>0</a:t>
            </a:r>
            <a:r>
              <a:rPr lang="en-US" i="1" dirty="0"/>
              <a:t> </a:t>
            </a:r>
            <a:r>
              <a:rPr lang="en-US" dirty="0"/>
              <a:t>+</a:t>
            </a:r>
            <a:r>
              <a:rPr lang="en-US" i="1" dirty="0"/>
              <a:t> </a:t>
            </a:r>
            <a:r>
              <a:rPr lang="el-GR" i="1" dirty="0">
                <a:latin typeface="Times New Roman"/>
                <a:cs typeface="Times New Roman"/>
              </a:rPr>
              <a:t>μσ</a:t>
            </a:r>
            <a:r>
              <a:rPr lang="en-US" i="1" baseline="-25000" dirty="0">
                <a:latin typeface="Times New Roman"/>
                <a:cs typeface="Times New Roman"/>
              </a:rPr>
              <a:t>n</a:t>
            </a:r>
            <a:endParaRPr lang="en-US" i="1" baseline="-25000" dirty="0"/>
          </a:p>
          <a:p>
            <a:r>
              <a:rPr lang="en-US" dirty="0"/>
              <a:t>Ductile yielding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28BA3-8EC6-4A00-83F5-A29D037682D1}" type="slidenum">
              <a:rPr lang="en-GB" smtClean="0"/>
              <a:pPr/>
              <a:t>10</a:t>
            </a:fld>
            <a:endParaRPr lang="en-GB"/>
          </a:p>
        </p:txBody>
      </p:sp>
      <p:graphicFrame>
        <p:nvGraphicFramePr>
          <p:cNvPr id="9011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80196576"/>
              </p:ext>
            </p:extLst>
          </p:nvPr>
        </p:nvGraphicFramePr>
        <p:xfrm>
          <a:off x="4599647" y="2393018"/>
          <a:ext cx="1317625" cy="904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437" name="Equation" r:id="rId4" imgW="609600" imgH="419100" progId="Equation.DSMT4">
                  <p:embed/>
                </p:oleObj>
              </mc:Choice>
              <mc:Fallback>
                <p:oleObj name="Equation" r:id="rId4" imgW="609600" imgH="419100" progId="Equation.DSMT4">
                  <p:embed/>
                  <p:pic>
                    <p:nvPicPr>
                      <p:cNvPr id="0" name="Picture 1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99647" y="2393018"/>
                        <a:ext cx="1317625" cy="9048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0117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08176330"/>
              </p:ext>
            </p:extLst>
          </p:nvPr>
        </p:nvGraphicFramePr>
        <p:xfrm>
          <a:off x="6426018" y="2620963"/>
          <a:ext cx="920330" cy="5650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438" name="Equation" r:id="rId6" imgW="393529" imgH="241195" progId="Equation.DSMT4">
                  <p:embed/>
                </p:oleObj>
              </mc:Choice>
              <mc:Fallback>
                <p:oleObj name="Equation" r:id="rId6" imgW="393529" imgH="241195" progId="Equation.DSMT4">
                  <p:embed/>
                  <p:pic>
                    <p:nvPicPr>
                      <p:cNvPr id="0" name="Picture 1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26018" y="2620963"/>
                        <a:ext cx="920330" cy="56506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8" name="Straight Connector 7"/>
          <p:cNvCxnSpPr/>
          <p:nvPr/>
        </p:nvCxnSpPr>
        <p:spPr>
          <a:xfrm>
            <a:off x="0" y="1295400"/>
            <a:ext cx="12161520" cy="0"/>
          </a:xfrm>
          <a:prstGeom prst="line">
            <a:avLst/>
          </a:prstGeom>
          <a:ln w="63500"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284445"/>
            <a:ext cx="7886700" cy="1325563"/>
          </a:xfrm>
        </p:spPr>
        <p:txBody>
          <a:bodyPr/>
          <a:lstStyle/>
          <a:p>
            <a:pPr algn="l"/>
            <a:r>
              <a:rPr lang="en-US" dirty="0"/>
              <a:t>Numerical approach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dirty="0"/>
              <a:t>Solve equations of thermal convection</a:t>
            </a:r>
            <a:br>
              <a:rPr lang="en-US" dirty="0"/>
            </a:br>
            <a:endParaRPr lang="en-US" dirty="0"/>
          </a:p>
          <a:p>
            <a:pPr>
              <a:buNone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28BA3-8EC6-4A00-83F5-A29D037682D1}" type="slidenum">
              <a:rPr lang="en-GB" smtClean="0"/>
              <a:pPr/>
              <a:t>11</a:t>
            </a:fld>
            <a:endParaRPr lang="en-GB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2423085" y="2345298"/>
          <a:ext cx="2637492" cy="25441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845" name="Equation" r:id="rId4" imgW="1435100" imgH="1384300" progId="Equation.DSMT4">
                  <p:embed/>
                </p:oleObj>
              </mc:Choice>
              <mc:Fallback>
                <p:oleObj name="Equation" r:id="rId4" imgW="1435100" imgH="1384300" progId="Equation.DSMT4">
                  <p:embed/>
                  <p:pic>
                    <p:nvPicPr>
                      <p:cNvPr id="0" name="Picture 16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23085" y="2345298"/>
                        <a:ext cx="2637492" cy="254412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/>
        </p:nvGraphicFramePr>
        <p:xfrm>
          <a:off x="6015316" y="3038941"/>
          <a:ext cx="2353470" cy="941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846" name="Equation" r:id="rId6" imgW="1270000" imgH="508000" progId="Equation.DSMT4">
                  <p:embed/>
                </p:oleObj>
              </mc:Choice>
              <mc:Fallback>
                <p:oleObj name="Equation" r:id="rId6" imgW="1270000" imgH="508000" progId="Equation.DSMT4">
                  <p:embed/>
                  <p:pic>
                    <p:nvPicPr>
                      <p:cNvPr id="0" name="Picture 16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5316" y="3038941"/>
                        <a:ext cx="2353470" cy="9413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Oval 10"/>
          <p:cNvSpPr/>
          <p:nvPr/>
        </p:nvSpPr>
        <p:spPr>
          <a:xfrm>
            <a:off x="4294095" y="3173507"/>
            <a:ext cx="295835" cy="40341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/>
          <p:cNvCxnSpPr/>
          <p:nvPr/>
        </p:nvCxnSpPr>
        <p:spPr>
          <a:xfrm rot="5400000" flipH="1" flipV="1">
            <a:off x="6452348" y="3892925"/>
            <a:ext cx="497541" cy="13447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rot="16200000" flipV="1">
            <a:off x="7844119" y="4074460"/>
            <a:ext cx="174812" cy="38996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6176683" y="4276165"/>
            <a:ext cx="10488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viscosity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602071" y="4303059"/>
            <a:ext cx="11564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strain rate</a:t>
            </a:r>
          </a:p>
        </p:txBody>
      </p:sp>
      <p:sp>
        <p:nvSpPr>
          <p:cNvPr id="21" name="Left Brace 20"/>
          <p:cNvSpPr/>
          <p:nvPr/>
        </p:nvSpPr>
        <p:spPr>
          <a:xfrm rot="16200000">
            <a:off x="7575181" y="3429000"/>
            <a:ext cx="174811" cy="1304365"/>
          </a:xfrm>
          <a:prstGeom prst="lef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Arc 32"/>
          <p:cNvSpPr/>
          <p:nvPr/>
        </p:nvSpPr>
        <p:spPr>
          <a:xfrm rot="18365774">
            <a:off x="4592144" y="2887879"/>
            <a:ext cx="1582668" cy="1841157"/>
          </a:xfrm>
          <a:prstGeom prst="arc">
            <a:avLst>
              <a:gd name="adj1" fmla="val 16200000"/>
              <a:gd name="adj2" fmla="val 740915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5" name="Straight Arrow Connector 34"/>
          <p:cNvCxnSpPr/>
          <p:nvPr/>
        </p:nvCxnSpPr>
        <p:spPr>
          <a:xfrm rot="16200000" flipH="1">
            <a:off x="5954608" y="3286067"/>
            <a:ext cx="135183" cy="10333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16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79220603"/>
              </p:ext>
            </p:extLst>
          </p:nvPr>
        </p:nvGraphicFramePr>
        <p:xfrm>
          <a:off x="6855525" y="5075274"/>
          <a:ext cx="3192462" cy="855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847" name="Equation" r:id="rId8" imgW="1612900" imgH="431800" progId="Equation.DSMT4">
                  <p:embed/>
                </p:oleObj>
              </mc:Choice>
              <mc:Fallback>
                <p:oleObj name="Equation" r:id="rId8" imgW="1612900" imgH="431800" progId="Equation.DSMT4">
                  <p:embed/>
                  <p:pic>
                    <p:nvPicPr>
                      <p:cNvPr id="0" name="Picture 16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5525" y="5075274"/>
                        <a:ext cx="3192462" cy="8556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5010847" y="4899969"/>
            <a:ext cx="1866900" cy="77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300000"/>
              </a:lnSpc>
            </a:pPr>
            <a:r>
              <a:rPr lang="en-US" dirty="0" smtClean="0"/>
              <a:t>Exponential </a:t>
            </a:r>
            <a:r>
              <a:rPr lang="en-US" dirty="0"/>
              <a:t>form</a:t>
            </a:r>
          </a:p>
        </p:txBody>
      </p:sp>
      <p:graphicFrame>
        <p:nvGraphicFramePr>
          <p:cNvPr id="2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44907975"/>
              </p:ext>
            </p:extLst>
          </p:nvPr>
        </p:nvGraphicFramePr>
        <p:xfrm>
          <a:off x="7243668" y="5738560"/>
          <a:ext cx="1208088" cy="904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848" name="Equation" r:id="rId10" imgW="558720" imgH="419040" progId="Equation.DSMT4">
                  <p:embed/>
                </p:oleObj>
              </mc:Choice>
              <mc:Fallback>
                <p:oleObj name="Equation" r:id="rId10" imgW="558720" imgH="419040" progId="Equation.DSMT4">
                  <p:embed/>
                  <p:pic>
                    <p:nvPicPr>
                      <p:cNvPr id="0" name="Picture 16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43668" y="5738560"/>
                        <a:ext cx="1208088" cy="9048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5841787"/>
              </p:ext>
            </p:extLst>
          </p:nvPr>
        </p:nvGraphicFramePr>
        <p:xfrm>
          <a:off x="5447717" y="6024915"/>
          <a:ext cx="920330" cy="5650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849" name="Equation" r:id="rId12" imgW="393529" imgH="241195" progId="Equation.DSMT4">
                  <p:embed/>
                </p:oleObj>
              </mc:Choice>
              <mc:Fallback>
                <p:oleObj name="Equation" r:id="rId12" imgW="393529" imgH="241195" progId="Equation.DSMT4">
                  <p:embed/>
                  <p:pic>
                    <p:nvPicPr>
                      <p:cNvPr id="0" name="Picture 16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47717" y="6024915"/>
                        <a:ext cx="920330" cy="56506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3" name="Straight Connector 22"/>
          <p:cNvCxnSpPr/>
          <p:nvPr/>
        </p:nvCxnSpPr>
        <p:spPr>
          <a:xfrm>
            <a:off x="0" y="1295400"/>
            <a:ext cx="12161520" cy="0"/>
          </a:xfrm>
          <a:prstGeom prst="line">
            <a:avLst/>
          </a:prstGeom>
          <a:ln w="63500"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controls subduction initiation?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838200" y="1405195"/>
            <a:ext cx="10978662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dirty="0"/>
              <a:t>To find out the conditions favorable for subduction initiation, </a:t>
            </a:r>
            <a:r>
              <a:rPr lang="en-US" i="1" dirty="0"/>
              <a:t>scaling laws</a:t>
            </a:r>
            <a:r>
              <a:rPr lang="en-US" dirty="0"/>
              <a:t> are derived to relate the yield stress and various parameters of mantle </a:t>
            </a:r>
            <a:r>
              <a:rPr lang="en-US" dirty="0" smtClean="0"/>
              <a:t>convection </a:t>
            </a:r>
            <a:r>
              <a:rPr lang="en-US" sz="1600" dirty="0" smtClean="0"/>
              <a:t>(e.g</a:t>
            </a:r>
            <a:r>
              <a:rPr lang="en-US" sz="1600" dirty="0"/>
              <a:t>., </a:t>
            </a:r>
            <a:r>
              <a:rPr lang="en-US" sz="1600" dirty="0" err="1"/>
              <a:t>Solomatov</a:t>
            </a:r>
            <a:r>
              <a:rPr lang="en-US" sz="1600" dirty="0"/>
              <a:t> 2004, O’Neill et al. 2007)</a:t>
            </a:r>
          </a:p>
          <a:p>
            <a:pPr marL="0" indent="0">
              <a:buNone/>
            </a:pPr>
            <a:r>
              <a:rPr lang="en-US" dirty="0" smtClean="0"/>
              <a:t>Two </a:t>
            </a:r>
            <a:r>
              <a:rPr lang="en-US" dirty="0"/>
              <a:t>approaches to obtain scaling laws for subduction initiation: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D84D7-B719-4BA5-825A-B6A870EB88CD}" type="slidenum">
              <a:rPr lang="en-US" smtClean="0"/>
              <a:pPr/>
              <a:t>12</a:t>
            </a:fld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1723000" y="3308811"/>
            <a:ext cx="7886700" cy="3409830"/>
            <a:chOff x="2152650" y="2835753"/>
            <a:chExt cx="7886700" cy="3409830"/>
          </a:xfrm>
        </p:grpSpPr>
        <p:sp>
          <p:nvSpPr>
            <p:cNvPr id="3" name="TextBox 2"/>
            <p:cNvSpPr txBox="1"/>
            <p:nvPr/>
          </p:nvSpPr>
          <p:spPr>
            <a:xfrm>
              <a:off x="2175066" y="3334743"/>
              <a:ext cx="2595966" cy="578882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 anchor="ctr">
              <a:spAutoFit/>
            </a:bodyPr>
            <a:lstStyle/>
            <a:p>
              <a:r>
                <a:rPr lang="en-US" sz="2800" dirty="0"/>
                <a:t>Fix yield stress</a:t>
              </a:r>
            </a:p>
          </p:txBody>
        </p:sp>
        <p:sp>
          <p:nvSpPr>
            <p:cNvPr id="4" name="Left Arrow 3"/>
            <p:cNvSpPr/>
            <p:nvPr/>
          </p:nvSpPr>
          <p:spPr>
            <a:xfrm>
              <a:off x="6574139" y="5212716"/>
              <a:ext cx="673893" cy="533400"/>
            </a:xfrm>
            <a:prstGeom prst="leftArrow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702300" y="2835753"/>
              <a:ext cx="4337050" cy="1532334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 anchor="ctr">
              <a:spAutoFit/>
            </a:bodyPr>
            <a:lstStyle/>
            <a:p>
              <a:r>
                <a:rPr lang="en-US" sz="2800" dirty="0"/>
                <a:t>Find parameters of convective system to start subduction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152650" y="4713249"/>
              <a:ext cx="4335463" cy="1532334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Find the yield stress (critical yield stress) at which subduction begins</a:t>
              </a:r>
            </a:p>
          </p:txBody>
        </p:sp>
        <p:sp>
          <p:nvSpPr>
            <p:cNvPr id="9" name="Right Arrow 8"/>
            <p:cNvSpPr/>
            <p:nvPr/>
          </p:nvSpPr>
          <p:spPr>
            <a:xfrm>
              <a:off x="4915496" y="3337482"/>
              <a:ext cx="679847" cy="528876"/>
            </a:xfrm>
            <a:prstGeom prst="rightArrow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334059" y="4680824"/>
              <a:ext cx="2705291" cy="1532334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Fix parameters of convective system</a:t>
              </a:r>
            </a:p>
          </p:txBody>
        </p:sp>
      </p:grpSp>
      <p:cxnSp>
        <p:nvCxnSpPr>
          <p:cNvPr id="12" name="Straight Connector 11"/>
          <p:cNvCxnSpPr/>
          <p:nvPr/>
        </p:nvCxnSpPr>
        <p:spPr>
          <a:xfrm>
            <a:off x="0" y="1295400"/>
            <a:ext cx="12161520" cy="0"/>
          </a:xfrm>
          <a:prstGeom prst="line">
            <a:avLst/>
          </a:prstGeom>
          <a:ln w="63500"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5291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28BA3-8EC6-4A00-83F5-A29D037682D1}" type="slidenum">
              <a:rPr lang="en-GB" smtClean="0">
                <a:solidFill>
                  <a:schemeClr val="tx1"/>
                </a:solidFill>
              </a:rPr>
              <a:pPr/>
              <a:t>13</a:t>
            </a:fld>
            <a:endParaRPr lang="en-GB">
              <a:solidFill>
                <a:schemeClr val="tx1"/>
              </a:solidFill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 l="12667" t="4667" r="3778" b="11333"/>
          <a:stretch>
            <a:fillRect/>
          </a:stretch>
        </p:blipFill>
        <p:spPr bwMode="auto">
          <a:xfrm>
            <a:off x="3279648" y="1603249"/>
            <a:ext cx="2590800" cy="347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/>
          <a:srcRect l="12667" t="4667" r="3778" b="10000"/>
          <a:stretch>
            <a:fillRect/>
          </a:stretch>
        </p:blipFill>
        <p:spPr bwMode="auto">
          <a:xfrm>
            <a:off x="6572916" y="1603249"/>
            <a:ext cx="2574132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4495800" y="609600"/>
            <a:ext cx="3581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dirty="0">
                <a:cs typeface="Times New Roman"/>
              </a:rPr>
              <a:t>τ</a:t>
            </a:r>
            <a:r>
              <a:rPr lang="en-US" sz="2800" baseline="-25000" dirty="0">
                <a:latin typeface="Times New Roman"/>
                <a:cs typeface="Times New Roman"/>
              </a:rPr>
              <a:t>y</a:t>
            </a:r>
            <a:r>
              <a:rPr lang="en-US" sz="2800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  <a:sym typeface="Wingdings" panose="05000000000000000000" pitchFamily="2" charset="2"/>
              </a:rPr>
              <a:t> </a:t>
            </a:r>
            <a:r>
              <a:rPr lang="en-US" sz="2800" dirty="0">
                <a:latin typeface="Times New Roman"/>
                <a:cs typeface="Times New Roman"/>
              </a:rPr>
              <a:t>∞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4191000" y="1295400"/>
            <a:ext cx="739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Stress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7239000" y="1295400"/>
            <a:ext cx="1000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Viscosity</a:t>
            </a:r>
            <a:endParaRPr lang="en-GB" dirty="0"/>
          </a:p>
        </p:txBody>
      </p:sp>
      <p:pic>
        <p:nvPicPr>
          <p:cNvPr id="8" name="Picture 7" descr="barscale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48200" y="5715000"/>
            <a:ext cx="2907718" cy="15676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267200" y="5638801"/>
            <a:ext cx="4484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low</a:t>
            </a:r>
            <a:endParaRPr lang="en-GB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7467600" y="5638801"/>
            <a:ext cx="5004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high</a:t>
            </a:r>
            <a:endParaRPr lang="en-GB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28BA3-8EC6-4A00-83F5-A29D037682D1}" type="slidenum">
              <a:rPr lang="en-GB" smtClean="0"/>
              <a:pPr/>
              <a:t>14</a:t>
            </a:fld>
            <a:endParaRPr lang="en-GB"/>
          </a:p>
        </p:txBody>
      </p:sp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3" cstate="print"/>
          <a:srcRect l="12587" t="4640" r="3840" b="11360"/>
          <a:stretch>
            <a:fillRect/>
          </a:stretch>
        </p:blipFill>
        <p:spPr bwMode="auto">
          <a:xfrm>
            <a:off x="3276601" y="1600200"/>
            <a:ext cx="2579147" cy="3456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4" cstate="print"/>
          <a:srcRect l="12587" t="4640" r="3840" b="10080"/>
          <a:stretch>
            <a:fillRect/>
          </a:stretch>
        </p:blipFill>
        <p:spPr bwMode="auto">
          <a:xfrm>
            <a:off x="6577585" y="1600201"/>
            <a:ext cx="2579147" cy="3509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4191000" y="1295400"/>
            <a:ext cx="739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Stress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7239000" y="1295400"/>
            <a:ext cx="1000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Viscosity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5562600" y="609600"/>
            <a:ext cx="13245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large </a:t>
            </a:r>
            <a:r>
              <a:rPr lang="el-GR" sz="2800" dirty="0">
                <a:cs typeface="Times New Roman"/>
              </a:rPr>
              <a:t>τ</a:t>
            </a:r>
            <a:r>
              <a:rPr lang="en-US" sz="2800" baseline="-25000" dirty="0">
                <a:latin typeface="Times New Roman"/>
                <a:cs typeface="Times New Roman"/>
              </a:rPr>
              <a:t>y</a:t>
            </a:r>
            <a:r>
              <a:rPr lang="en-US" sz="2800" dirty="0"/>
              <a:t> </a:t>
            </a:r>
          </a:p>
        </p:txBody>
      </p:sp>
      <p:pic>
        <p:nvPicPr>
          <p:cNvPr id="9" name="Picture 8" descr="barscale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48200" y="5715000"/>
            <a:ext cx="2907718" cy="15676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267200" y="5638801"/>
            <a:ext cx="4484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low</a:t>
            </a:r>
            <a:endParaRPr lang="en-GB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7467600" y="5638801"/>
            <a:ext cx="5004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high</a:t>
            </a:r>
            <a:endParaRPr lang="en-GB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28BA3-8EC6-4A00-83F5-A29D037682D1}" type="slidenum">
              <a:rPr lang="en-GB" smtClean="0"/>
              <a:pPr/>
              <a:t>15</a:t>
            </a:fld>
            <a:endParaRPr lang="en-GB"/>
          </a:p>
        </p:txBody>
      </p:sp>
      <p:pic>
        <p:nvPicPr>
          <p:cNvPr id="3" name="Picture 7"/>
          <p:cNvPicPr>
            <a:picLocks noChangeAspect="1" noChangeArrowheads="1"/>
          </p:cNvPicPr>
          <p:nvPr/>
        </p:nvPicPr>
        <p:blipFill>
          <a:blip r:embed="rId3" cstate="print"/>
          <a:srcRect l="12587" t="4640" r="3840" b="11360"/>
          <a:stretch>
            <a:fillRect/>
          </a:stretch>
        </p:blipFill>
        <p:spPr bwMode="auto">
          <a:xfrm>
            <a:off x="3276601" y="1600200"/>
            <a:ext cx="2579147" cy="3456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4" cstate="print"/>
          <a:srcRect l="12587" t="4640" r="3840" b="10080"/>
          <a:stretch>
            <a:fillRect/>
          </a:stretch>
        </p:blipFill>
        <p:spPr bwMode="auto">
          <a:xfrm>
            <a:off x="6577585" y="1600201"/>
            <a:ext cx="2579147" cy="3509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4191000" y="1295400"/>
            <a:ext cx="739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Stress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7239000" y="1295400"/>
            <a:ext cx="1000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Viscosity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5257800" y="609600"/>
            <a:ext cx="16738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smaller </a:t>
            </a:r>
            <a:r>
              <a:rPr lang="el-GR" sz="2800" dirty="0">
                <a:cs typeface="Times New Roman"/>
              </a:rPr>
              <a:t>τ</a:t>
            </a:r>
            <a:r>
              <a:rPr lang="en-US" sz="2800" baseline="-25000" dirty="0">
                <a:latin typeface="Times New Roman"/>
                <a:cs typeface="Times New Roman"/>
              </a:rPr>
              <a:t>y</a:t>
            </a:r>
            <a:r>
              <a:rPr lang="en-US" sz="2800" dirty="0"/>
              <a:t> </a:t>
            </a:r>
          </a:p>
        </p:txBody>
      </p:sp>
      <p:pic>
        <p:nvPicPr>
          <p:cNvPr id="9" name="Picture 8" descr="barscale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48200" y="5715000"/>
            <a:ext cx="2907718" cy="15676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267200" y="5638801"/>
            <a:ext cx="4484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low</a:t>
            </a:r>
            <a:endParaRPr lang="en-GB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7467600" y="5638801"/>
            <a:ext cx="5004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high</a:t>
            </a:r>
            <a:endParaRPr lang="en-GB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28BA3-8EC6-4A00-83F5-A29D037682D1}" type="slidenum">
              <a:rPr lang="en-GB" smtClean="0"/>
              <a:pPr/>
              <a:t>16</a:t>
            </a:fld>
            <a:endParaRPr lang="en-GB"/>
          </a:p>
        </p:txBody>
      </p:sp>
      <p:pic>
        <p:nvPicPr>
          <p:cNvPr id="3" name="Picture 9"/>
          <p:cNvPicPr>
            <a:picLocks noChangeAspect="1" noChangeArrowheads="1"/>
          </p:cNvPicPr>
          <p:nvPr/>
        </p:nvPicPr>
        <p:blipFill>
          <a:blip r:embed="rId5" cstate="print"/>
          <a:srcRect l="12587" t="4640" r="3840" b="11360"/>
          <a:stretch>
            <a:fillRect/>
          </a:stretch>
        </p:blipFill>
        <p:spPr bwMode="auto">
          <a:xfrm>
            <a:off x="3276601" y="1600200"/>
            <a:ext cx="2579147" cy="3456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10"/>
          <p:cNvPicPr>
            <a:picLocks noChangeAspect="1" noChangeArrowheads="1"/>
          </p:cNvPicPr>
          <p:nvPr/>
        </p:nvPicPr>
        <p:blipFill>
          <a:blip r:embed="rId6" cstate="print"/>
          <a:srcRect l="12587" t="4640" r="3840" b="10080"/>
          <a:stretch>
            <a:fillRect/>
          </a:stretch>
        </p:blipFill>
        <p:spPr bwMode="auto">
          <a:xfrm>
            <a:off x="6577585" y="1600201"/>
            <a:ext cx="2579147" cy="3509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4191000" y="1295400"/>
            <a:ext cx="739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Stress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7239000" y="1295400"/>
            <a:ext cx="1000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Viscosity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5486400" y="762000"/>
            <a:ext cx="15715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critical </a:t>
            </a:r>
            <a:r>
              <a:rPr lang="el-GR" sz="2800" dirty="0">
                <a:cs typeface="Times New Roman"/>
              </a:rPr>
              <a:t>τ</a:t>
            </a:r>
            <a:r>
              <a:rPr lang="en-US" sz="2800" baseline="-25000" dirty="0">
                <a:latin typeface="Times New Roman"/>
                <a:cs typeface="Times New Roman"/>
              </a:rPr>
              <a:t>y</a:t>
            </a:r>
            <a:r>
              <a:rPr lang="en-US" sz="2800" dirty="0"/>
              <a:t> </a:t>
            </a:r>
          </a:p>
        </p:txBody>
      </p:sp>
      <p:pic>
        <p:nvPicPr>
          <p:cNvPr id="9" name="Picture 8" descr="barscale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648200" y="5715000"/>
            <a:ext cx="2907718" cy="15676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267200" y="5638801"/>
            <a:ext cx="4484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low</a:t>
            </a:r>
            <a:endParaRPr lang="en-GB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7467600" y="5638801"/>
            <a:ext cx="5004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high</a:t>
            </a:r>
            <a:endParaRPr lang="en-GB" sz="1400" dirty="0"/>
          </a:p>
        </p:txBody>
      </p:sp>
      <p:pic>
        <p:nvPicPr>
          <p:cNvPr id="12" name="temperatur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273995" y="2712132"/>
            <a:ext cx="2729751" cy="364421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73115" y="2527466"/>
            <a:ext cx="13780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Temperature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90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>
                <p:cTn id="1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controls subduction initiation?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841248" y="1690688"/>
            <a:ext cx="10314432" cy="44862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From the </a:t>
            </a:r>
            <a:r>
              <a:rPr lang="en-US" dirty="0" err="1"/>
              <a:t>dimensionalization</a:t>
            </a:r>
            <a:r>
              <a:rPr lang="en-US" dirty="0"/>
              <a:t> of the power law relationships of critical yield stress with Ra, viscosity contrast, and aspect ratio:</a:t>
            </a:r>
          </a:p>
          <a:p>
            <a:pPr marL="0" indent="0">
              <a:buNone/>
            </a:pPr>
            <a:r>
              <a:rPr lang="en-US" dirty="0"/>
              <a:t>Scaling relation for critical yield </a:t>
            </a:r>
            <a:r>
              <a:rPr lang="en-US" dirty="0" smtClean="0"/>
              <a:t>stress in </a:t>
            </a:r>
            <a:r>
              <a:rPr lang="en-US" dirty="0"/>
              <a:t>single-cell simulations </a:t>
            </a:r>
            <a:r>
              <a:rPr lang="en-US" sz="1600" dirty="0"/>
              <a:t>(Wong and </a:t>
            </a:r>
            <a:r>
              <a:rPr lang="en-US" sz="1600" dirty="0" err="1"/>
              <a:t>Solomatov</a:t>
            </a:r>
            <a:r>
              <a:rPr lang="en-US" sz="1600" dirty="0"/>
              <a:t>, 2015)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  <a:p>
            <a:pPr marL="0" indent="0">
              <a:buNone/>
            </a:pP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D84D7-B719-4BA5-825A-B6A870EB88CD}" type="slidenum">
              <a:rPr lang="en-US" smtClean="0"/>
              <a:pPr/>
              <a:t>17</a:t>
            </a:fld>
            <a:endParaRPr lang="en-US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70697034"/>
              </p:ext>
            </p:extLst>
          </p:nvPr>
        </p:nvGraphicFramePr>
        <p:xfrm>
          <a:off x="2882901" y="3595689"/>
          <a:ext cx="5140325" cy="2251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0" name="Equation" r:id="rId4" imgW="2374560" imgH="1041120" progId="Equation.DSMT4">
                  <p:embed/>
                </p:oleObj>
              </mc:Choice>
              <mc:Fallback>
                <p:oleObj name="Equation" r:id="rId4" imgW="2374560" imgH="1041120" progId="Equation.DSMT4">
                  <p:embed/>
                  <p:pic>
                    <p:nvPicPr>
                      <p:cNvPr id="0" name="Picture 4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82901" y="3595689"/>
                        <a:ext cx="5140325" cy="22510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Oval 3"/>
          <p:cNvSpPr/>
          <p:nvPr/>
        </p:nvSpPr>
        <p:spPr>
          <a:xfrm>
            <a:off x="7505542" y="3763403"/>
            <a:ext cx="503543" cy="85768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7145820" y="4805083"/>
            <a:ext cx="474181" cy="85768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0" y="1295400"/>
            <a:ext cx="12161520" cy="0"/>
          </a:xfrm>
          <a:prstGeom prst="line">
            <a:avLst/>
          </a:prstGeom>
          <a:ln w="63500"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0737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Chaotic time-dependent convection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F2965-5E5B-4A7C-8BCF-9598CD89E698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5" name="movieppm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237287" y="4135710"/>
            <a:ext cx="7639050" cy="22669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41248" y="1721225"/>
            <a:ext cx="1051255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It is difficult to analyze strongly time-dependent convection due to its chaotic nature.</a:t>
            </a:r>
          </a:p>
          <a:p>
            <a:endParaRPr lang="en-US" sz="2800" dirty="0"/>
          </a:p>
          <a:p>
            <a:r>
              <a:rPr lang="en-US" sz="2800" dirty="0"/>
              <a:t>We use smaller aspect ratio cells with stabilized one-cell flow to investigate the stress distribution.</a:t>
            </a:r>
          </a:p>
        </p:txBody>
      </p:sp>
      <p:sp>
        <p:nvSpPr>
          <p:cNvPr id="8" name="Rectangle 7"/>
          <p:cNvSpPr/>
          <p:nvPr/>
        </p:nvSpPr>
        <p:spPr>
          <a:xfrm>
            <a:off x="4038601" y="4396805"/>
            <a:ext cx="1008529" cy="186914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0" y="1295400"/>
            <a:ext cx="12161520" cy="0"/>
          </a:xfrm>
          <a:prstGeom prst="line">
            <a:avLst/>
          </a:prstGeom>
          <a:ln w="63500"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7" y="365761"/>
            <a:ext cx="10075281" cy="1325563"/>
          </a:xfrm>
        </p:spPr>
        <p:txBody>
          <a:bodyPr>
            <a:noAutofit/>
          </a:bodyPr>
          <a:lstStyle/>
          <a:p>
            <a:r>
              <a:rPr lang="en-US" dirty="0"/>
              <a:t>Dynamics of time-dependent convection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Critical yield stress of the lid in strongly time-dependent systems may be different from the predicted value for single-cell simulations as a result of </a:t>
            </a:r>
            <a:r>
              <a:rPr lang="en-US" b="1" dirty="0"/>
              <a:t>random initial conditions</a:t>
            </a:r>
            <a:r>
              <a:rPr lang="en-US" dirty="0"/>
              <a:t> and </a:t>
            </a:r>
            <a:r>
              <a:rPr lang="en-US" b="1" dirty="0"/>
              <a:t>random changes in the dynamics of the convective cell.</a:t>
            </a:r>
            <a:endParaRPr lang="en-US" dirty="0"/>
          </a:p>
          <a:p>
            <a:endParaRPr lang="en-US" dirty="0"/>
          </a:p>
          <a:p>
            <a:r>
              <a:rPr lang="en-US" dirty="0"/>
              <a:t>Cell width varies with time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D84D7-B719-4BA5-825A-B6A870EB88CD}" type="slidenum">
              <a:rPr lang="en-US" smtClean="0"/>
              <a:pPr/>
              <a:t>19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2756586" y="4737179"/>
            <a:ext cx="6325479" cy="1619172"/>
            <a:chOff x="1232585" y="4737179"/>
            <a:chExt cx="6325479" cy="1619172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32585" y="4737180"/>
              <a:ext cx="6325479" cy="1619171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3438721" y="4737179"/>
              <a:ext cx="827502" cy="1594435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cxnSp>
        <p:nvCxnSpPr>
          <p:cNvPr id="9" name="Straight Connector 8"/>
          <p:cNvCxnSpPr/>
          <p:nvPr/>
        </p:nvCxnSpPr>
        <p:spPr>
          <a:xfrm>
            <a:off x="0" y="1295400"/>
            <a:ext cx="12161520" cy="0"/>
          </a:xfrm>
          <a:prstGeom prst="line">
            <a:avLst/>
          </a:prstGeom>
          <a:ln w="63500"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2316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What is plate tectonics?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“A model in which the outer shell of the Earth is divided into a number of thin, rigid plates that are in relative motion with respect to one another.”</a:t>
            </a:r>
            <a:br>
              <a:rPr lang="en-US" dirty="0"/>
            </a:br>
            <a:r>
              <a:rPr lang="en-US" sz="1800" dirty="0"/>
              <a:t>-- </a:t>
            </a:r>
            <a:r>
              <a:rPr lang="en-US" sz="1800" dirty="0" err="1"/>
              <a:t>Turcotte</a:t>
            </a:r>
            <a:r>
              <a:rPr lang="en-US" sz="1800" dirty="0"/>
              <a:t> D. and Schubert, G., Geodynamics, 2</a:t>
            </a:r>
            <a:r>
              <a:rPr lang="en-US" sz="1800" baseline="30000" dirty="0"/>
              <a:t>nd</a:t>
            </a:r>
            <a:r>
              <a:rPr lang="en-US" sz="1800" dirty="0"/>
              <a:t> edition, Cambridge</a:t>
            </a:r>
          </a:p>
          <a:p>
            <a:r>
              <a:rPr lang="en-US" dirty="0"/>
              <a:t>A style of mantle convection that involves the rigid lithosphere in the convective motions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28BA3-8EC6-4A00-83F5-A29D037682D1}" type="slidenum">
              <a:rPr lang="en-GB" smtClean="0"/>
              <a:pPr/>
              <a:t>2</a:t>
            </a:fld>
            <a:endParaRPr lang="en-GB"/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1295400"/>
            <a:ext cx="12161520" cy="0"/>
          </a:xfrm>
          <a:prstGeom prst="line">
            <a:avLst/>
          </a:prstGeom>
          <a:ln w="63500"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6250" y="3914776"/>
            <a:ext cx="3991751" cy="2806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7" y="365127"/>
            <a:ext cx="10159687" cy="1325563"/>
          </a:xfrm>
        </p:spPr>
        <p:txBody>
          <a:bodyPr>
            <a:noAutofit/>
          </a:bodyPr>
          <a:lstStyle/>
          <a:p>
            <a:r>
              <a:rPr lang="en-US" dirty="0"/>
              <a:t>Dynamics of time-dependent convection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Critical yield stress of the lid in strongly time-dependent systems may be different from the predicted value for single-cell simulations as a result of </a:t>
            </a:r>
            <a:r>
              <a:rPr lang="en-US" b="1" dirty="0"/>
              <a:t>random initial conditions</a:t>
            </a:r>
            <a:r>
              <a:rPr lang="en-US" dirty="0"/>
              <a:t> and </a:t>
            </a:r>
            <a:r>
              <a:rPr lang="en-US" b="1" dirty="0"/>
              <a:t>random changes in the dynamics of the convective cell.</a:t>
            </a:r>
            <a:endParaRPr lang="en-US" dirty="0"/>
          </a:p>
          <a:p>
            <a:endParaRPr lang="en-US" dirty="0"/>
          </a:p>
          <a:p>
            <a:r>
              <a:rPr lang="en-US" dirty="0"/>
              <a:t>Cell width varies with time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D84D7-B719-4BA5-825A-B6A870EB88CD}" type="slidenum">
              <a:rPr lang="en-US" smtClean="0"/>
              <a:pPr/>
              <a:t>20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2766604" y="4737179"/>
            <a:ext cx="6327648" cy="1619172"/>
            <a:chOff x="2636411" y="4737179"/>
            <a:chExt cx="2728132" cy="1619172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193" r="34678"/>
            <a:stretch/>
          </p:blipFill>
          <p:spPr>
            <a:xfrm>
              <a:off x="2636411" y="4737180"/>
              <a:ext cx="2728132" cy="1619171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3438721" y="4737179"/>
              <a:ext cx="827502" cy="1594435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cxnSp>
        <p:nvCxnSpPr>
          <p:cNvPr id="9" name="Straight Connector 8"/>
          <p:cNvCxnSpPr/>
          <p:nvPr/>
        </p:nvCxnSpPr>
        <p:spPr>
          <a:xfrm>
            <a:off x="0" y="1295400"/>
            <a:ext cx="12161520" cy="0"/>
          </a:xfrm>
          <a:prstGeom prst="line">
            <a:avLst/>
          </a:prstGeom>
          <a:ln w="63500"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3413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Lid thickness evolution</a:t>
            </a:r>
          </a:p>
        </p:txBody>
      </p:sp>
      <p:pic>
        <p:nvPicPr>
          <p:cNvPr id="12" name="movieppm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265362" y="3208338"/>
            <a:ext cx="7610158" cy="226695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D84D7-B719-4BA5-825A-B6A870EB88CD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265362" y="5508029"/>
            <a:ext cx="74041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Variation in lid structure is slow compared to the motions in the interior</a:t>
            </a:r>
          </a:p>
        </p:txBody>
      </p:sp>
      <p:pic>
        <p:nvPicPr>
          <p:cNvPr id="9" name="lid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366556" y="1526983"/>
            <a:ext cx="7360919" cy="1846364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0" y="1295400"/>
            <a:ext cx="12161520" cy="0"/>
          </a:xfrm>
          <a:prstGeom prst="line">
            <a:avLst/>
          </a:prstGeom>
          <a:ln w="63500"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1540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60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36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  <p:video>
              <p:cMediaNode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2650" y="289943"/>
            <a:ext cx="7886700" cy="1325563"/>
          </a:xfrm>
        </p:spPr>
        <p:txBody>
          <a:bodyPr anchor="t">
            <a:normAutofit/>
          </a:bodyPr>
          <a:lstStyle/>
          <a:p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78776" y="1198608"/>
            <a:ext cx="7886700" cy="4714875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dirty="0"/>
              <a:t>Previous studies aimed to understand whether plate tectonics could happen, but they </a:t>
            </a:r>
            <a:r>
              <a:rPr lang="en-US" dirty="0" smtClean="0"/>
              <a:t>seldom </a:t>
            </a:r>
            <a:r>
              <a:rPr lang="en-US" dirty="0"/>
              <a:t>investigate the timing of plate tectonics initiation –</a:t>
            </a:r>
          </a:p>
          <a:p>
            <a:pPr marL="0" indent="0">
              <a:buNone/>
            </a:pPr>
            <a:r>
              <a:rPr lang="en-US" dirty="0"/>
              <a:t/>
            </a:r>
            <a:br>
              <a:rPr lang="en-US" dirty="0"/>
            </a:br>
            <a:r>
              <a:rPr lang="en-US" b="1" i="1" dirty="0"/>
              <a:t>When does plate tectonics start under favorable conditions?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D84D7-B719-4BA5-825A-B6A870EB88CD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04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Conclusions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41248" y="1616617"/>
            <a:ext cx="10512552" cy="4659581"/>
          </a:xfrm>
        </p:spPr>
        <p:txBody>
          <a:bodyPr anchor="ctr">
            <a:noAutofit/>
          </a:bodyPr>
          <a:lstStyle/>
          <a:p>
            <a:pPr>
              <a:spcBef>
                <a:spcPts val="2400"/>
              </a:spcBef>
            </a:pPr>
            <a:r>
              <a:rPr lang="en-US" dirty="0"/>
              <a:t>Scaling laws have been derived for plate tectonics initiation from stagnant lid convection</a:t>
            </a:r>
            <a:r>
              <a:rPr lang="en-US" dirty="0" smtClean="0"/>
              <a:t>.</a:t>
            </a:r>
          </a:p>
          <a:p>
            <a:pPr>
              <a:spcBef>
                <a:spcPts val="2400"/>
              </a:spcBef>
            </a:pPr>
            <a:r>
              <a:rPr lang="en-US" dirty="0" smtClean="0"/>
              <a:t>Aspect ratio (horizontal width of a convective cell) is a key factor in the scaling laws of lithospheric stresses.</a:t>
            </a:r>
            <a:endParaRPr lang="en-US" dirty="0"/>
          </a:p>
          <a:p>
            <a:pPr>
              <a:spcBef>
                <a:spcPts val="2400"/>
              </a:spcBef>
            </a:pPr>
            <a:r>
              <a:rPr lang="en-US" dirty="0"/>
              <a:t>A low yield stress is required (~10 MPa for the Earth) to initiate plate tectonics on a one-plate planet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D84D7-B719-4BA5-825A-B6A870EB88CD}" type="slidenum">
              <a:rPr lang="en-US" smtClean="0"/>
              <a:pPr/>
              <a:t>23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1295400"/>
            <a:ext cx="12161520" cy="0"/>
          </a:xfrm>
          <a:prstGeom prst="line">
            <a:avLst/>
          </a:prstGeom>
          <a:ln w="63500"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4667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directions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Investigate more realistic </a:t>
            </a:r>
            <a:r>
              <a:rPr lang="en-US" dirty="0" err="1"/>
              <a:t>rheologies</a:t>
            </a:r>
            <a:endParaRPr lang="en-US" dirty="0"/>
          </a:p>
          <a:p>
            <a:pPr lvl="1"/>
            <a:r>
              <a:rPr lang="en-US" dirty="0"/>
              <a:t>Stress, pressure, grain size effects, chemical heterogeneity</a:t>
            </a:r>
          </a:p>
          <a:p>
            <a:r>
              <a:rPr lang="en-US" dirty="0"/>
              <a:t>Time-dependent yield stress of the lithosphere</a:t>
            </a:r>
          </a:p>
          <a:p>
            <a:pPr lvl="1"/>
            <a:r>
              <a:rPr lang="en-US" dirty="0"/>
              <a:t>Connection with parameters in the damage theory </a:t>
            </a:r>
            <a:r>
              <a:rPr lang="en-US" sz="1600" dirty="0"/>
              <a:t>(e.g., </a:t>
            </a:r>
            <a:r>
              <a:rPr lang="en-US" sz="1600" dirty="0" err="1"/>
              <a:t>Bercovici</a:t>
            </a:r>
            <a:r>
              <a:rPr lang="en-US" sz="1600" dirty="0"/>
              <a:t> et al. 2000)</a:t>
            </a:r>
            <a:endParaRPr lang="en-US" dirty="0"/>
          </a:p>
          <a:p>
            <a:r>
              <a:rPr lang="en-US" dirty="0"/>
              <a:t>Application to planetary bodies in general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F2965-5E5B-4A7C-8BCF-9598CD89E698}" type="slidenum">
              <a:rPr lang="en-US" smtClean="0"/>
              <a:pPr/>
              <a:t>24</a:t>
            </a:fld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1295400"/>
            <a:ext cx="12161520" cy="0"/>
          </a:xfrm>
          <a:prstGeom prst="line">
            <a:avLst/>
          </a:prstGeom>
          <a:ln w="63500"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8840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798490" y="279783"/>
            <a:ext cx="9240860" cy="1325563"/>
          </a:xfrm>
        </p:spPr>
        <p:txBody>
          <a:bodyPr anchor="ctr">
            <a:normAutofit/>
          </a:bodyPr>
          <a:lstStyle/>
          <a:p>
            <a:pPr algn="l"/>
            <a:r>
              <a:rPr lang="en-US" dirty="0" smtClean="0"/>
              <a:t>Consequences of plate </a:t>
            </a:r>
            <a:r>
              <a:rPr lang="en-US" dirty="0"/>
              <a:t>tectonics</a:t>
            </a:r>
            <a:endParaRPr lang="en-GB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905147" y="1805179"/>
            <a:ext cx="5719899" cy="4351338"/>
          </a:xfrm>
        </p:spPr>
        <p:txBody>
          <a:bodyPr>
            <a:normAutofit/>
          </a:bodyPr>
          <a:lstStyle/>
          <a:p>
            <a:r>
              <a:rPr lang="en-US" dirty="0" smtClean="0"/>
              <a:t>Surface </a:t>
            </a:r>
            <a:r>
              <a:rPr lang="en-US" dirty="0"/>
              <a:t>processes</a:t>
            </a:r>
          </a:p>
          <a:p>
            <a:r>
              <a:rPr lang="en-US" dirty="0"/>
              <a:t>Thermal evolution</a:t>
            </a:r>
          </a:p>
          <a:p>
            <a:r>
              <a:rPr lang="en-US" dirty="0" err="1"/>
              <a:t>Geodynamo</a:t>
            </a:r>
            <a:endParaRPr lang="en-US" dirty="0"/>
          </a:p>
          <a:p>
            <a:r>
              <a:rPr lang="en-US" dirty="0"/>
              <a:t>Atmospheric composition</a:t>
            </a:r>
          </a:p>
          <a:p>
            <a:r>
              <a:rPr lang="en-US" dirty="0"/>
              <a:t>Climate</a:t>
            </a:r>
          </a:p>
          <a:p>
            <a:r>
              <a:rPr lang="en-US" dirty="0"/>
              <a:t>Evolution of life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28BA3-8EC6-4A00-83F5-A29D037682D1}" type="slidenum">
              <a:rPr lang="en-GB" smtClean="0">
                <a:solidFill>
                  <a:schemeClr val="tx1"/>
                </a:solidFill>
              </a:rPr>
              <a:pPr/>
              <a:t>3</a:t>
            </a:fld>
            <a:endParaRPr lang="en-GB">
              <a:solidFill>
                <a:schemeClr val="tx1"/>
              </a:solidFill>
            </a:endParaRPr>
          </a:p>
        </p:txBody>
      </p:sp>
      <p:pic>
        <p:nvPicPr>
          <p:cNvPr id="7" name="Content Placeholder 5" descr="dynam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10985" y="1724434"/>
            <a:ext cx="1999230" cy="1945318"/>
          </a:xfrm>
          <a:prstGeom prst="rect">
            <a:avLst/>
          </a:prstGeom>
        </p:spPr>
      </p:pic>
      <p:pic>
        <p:nvPicPr>
          <p:cNvPr id="10" name="Content Placeholder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5046" y="3961975"/>
            <a:ext cx="3350623" cy="2467277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>
            <a:off x="0" y="1295400"/>
            <a:ext cx="12161520" cy="0"/>
          </a:xfrm>
          <a:prstGeom prst="line">
            <a:avLst/>
          </a:prstGeom>
          <a:ln w="63500"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7174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1286" y="3647043"/>
            <a:ext cx="5710991" cy="1143000"/>
          </a:xfrm>
        </p:spPr>
        <p:txBody>
          <a:bodyPr>
            <a:noAutofit/>
          </a:bodyPr>
          <a:lstStyle/>
          <a:p>
            <a:r>
              <a:rPr lang="en-US" sz="2800" dirty="0">
                <a:latin typeface="+mn-lt"/>
              </a:rPr>
              <a:t>How does the very first episode of </a:t>
            </a:r>
            <a:r>
              <a:rPr lang="en-US" sz="2800" dirty="0" err="1">
                <a:latin typeface="+mn-lt"/>
              </a:rPr>
              <a:t>lithospheric</a:t>
            </a:r>
            <a:r>
              <a:rPr lang="en-US" sz="2800" dirty="0">
                <a:latin typeface="+mn-lt"/>
              </a:rPr>
              <a:t> failure (</a:t>
            </a:r>
            <a:r>
              <a:rPr lang="en-US" sz="2800" dirty="0" err="1">
                <a:latin typeface="+mn-lt"/>
              </a:rPr>
              <a:t>subduction</a:t>
            </a:r>
            <a:r>
              <a:rPr lang="en-US" sz="2800" dirty="0">
                <a:latin typeface="+mn-lt"/>
              </a:rPr>
              <a:t>) occur on a one-plate planet?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28BA3-8EC6-4A00-83F5-A29D037682D1}" type="slidenum">
              <a:rPr lang="en-GB" smtClean="0">
                <a:solidFill>
                  <a:schemeClr val="tx1"/>
                </a:solidFill>
              </a:rPr>
              <a:pPr/>
              <a:t>4</a:t>
            </a:fld>
            <a:endParaRPr lang="en-GB">
              <a:solidFill>
                <a:schemeClr val="tx1"/>
              </a:solidFill>
            </a:endParaRPr>
          </a:p>
        </p:txBody>
      </p:sp>
      <p:pic>
        <p:nvPicPr>
          <p:cNvPr id="199682" name="Picture 2" descr="What is Earth Science?"/>
          <p:cNvPicPr>
            <a:picLocks noChangeAspect="1" noChangeArrowheads="1"/>
          </p:cNvPicPr>
          <p:nvPr/>
        </p:nvPicPr>
        <p:blipFill>
          <a:blip r:embed="rId3" cstate="print"/>
          <a:srcRect l="14737" r="13684"/>
          <a:stretch>
            <a:fillRect/>
          </a:stretch>
        </p:blipFill>
        <p:spPr bwMode="auto">
          <a:xfrm>
            <a:off x="2295599" y="1143002"/>
            <a:ext cx="1998616" cy="2057400"/>
          </a:xfrm>
          <a:prstGeom prst="rect">
            <a:avLst/>
          </a:prstGeom>
          <a:noFill/>
        </p:spPr>
      </p:pic>
      <p:pic>
        <p:nvPicPr>
          <p:cNvPr id="199684" name="Picture 4" descr="Once in a lifetime experience to see Venu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45301" y="1143003"/>
            <a:ext cx="2095500" cy="2095501"/>
          </a:xfrm>
          <a:prstGeom prst="rect">
            <a:avLst/>
          </a:prstGeom>
          <a:noFill/>
        </p:spPr>
      </p:pic>
      <p:pic>
        <p:nvPicPr>
          <p:cNvPr id="199686" name="Picture 6" descr="http://upload.wikimedia.org/wikipedia/commons/8/82/Mars_and_Syrtis_Major_-_GPN-2000-00092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88502" y="1143003"/>
            <a:ext cx="2103437" cy="2103437"/>
          </a:xfrm>
          <a:prstGeom prst="rect">
            <a:avLst/>
          </a:prstGeom>
          <a:noFill/>
        </p:spPr>
      </p:pic>
      <p:sp>
        <p:nvSpPr>
          <p:cNvPr id="14" name="Rectangle 13"/>
          <p:cNvSpPr/>
          <p:nvPr/>
        </p:nvSpPr>
        <p:spPr>
          <a:xfrm>
            <a:off x="2514600" y="4648200"/>
            <a:ext cx="228600" cy="381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 descr="plateforces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3271" y="3368538"/>
            <a:ext cx="4577329" cy="207796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585470" y="5502138"/>
            <a:ext cx="22064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Schubert et al. (2001)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Plate Tectonics on Extrasolar planets?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895851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The </a:t>
            </a:r>
            <a:r>
              <a:rPr lang="en-US" dirty="0"/>
              <a:t>conditions for existence of plate tectonics on Earth-like exoplanets have been widely studied, but the problem remains unsolved</a:t>
            </a:r>
            <a:br>
              <a:rPr lang="en-US" dirty="0"/>
            </a:br>
            <a:r>
              <a:rPr lang="en-US" sz="1700" dirty="0"/>
              <a:t>(e.g., O’Neill &amp; </a:t>
            </a:r>
            <a:r>
              <a:rPr lang="en-US" sz="1700" dirty="0" err="1"/>
              <a:t>Lenardic</a:t>
            </a:r>
            <a:r>
              <a:rPr lang="en-US" sz="1700" dirty="0"/>
              <a:t>, 2007; </a:t>
            </a:r>
            <a:r>
              <a:rPr lang="fr-FR" sz="1700" dirty="0"/>
              <a:t>Valencia &amp; </a:t>
            </a:r>
            <a:r>
              <a:rPr lang="fr-FR" sz="1700" dirty="0" err="1"/>
              <a:t>O’Connell</a:t>
            </a:r>
            <a:r>
              <a:rPr lang="fr-FR" sz="1700" dirty="0"/>
              <a:t>, 2007, </a:t>
            </a:r>
            <a:r>
              <a:rPr lang="en-US" sz="1700" dirty="0"/>
              <a:t>2009; Foley et al., 2012; Stein et al., 2013; </a:t>
            </a:r>
            <a:r>
              <a:rPr lang="en-US" sz="1700" dirty="0" err="1"/>
              <a:t>Stamenkovic</a:t>
            </a:r>
            <a:r>
              <a:rPr lang="en-US" sz="1700" dirty="0"/>
              <a:t> &amp; Breuer, 2014, </a:t>
            </a:r>
            <a:r>
              <a:rPr lang="en-US" sz="1700" dirty="0" err="1"/>
              <a:t>Tachinami</a:t>
            </a:r>
            <a:r>
              <a:rPr lang="en-US" sz="1700" dirty="0"/>
              <a:t> et al., 2014, </a:t>
            </a:r>
            <a:r>
              <a:rPr lang="en-US" sz="1700" dirty="0" err="1"/>
              <a:t>Miyagoshi</a:t>
            </a:r>
            <a:r>
              <a:rPr lang="en-US" sz="1700" dirty="0"/>
              <a:t> et al., </a:t>
            </a:r>
            <a:r>
              <a:rPr lang="en-US" sz="1700" dirty="0" smtClean="0"/>
              <a:t>2014, Weller &amp; </a:t>
            </a:r>
            <a:r>
              <a:rPr lang="en-US" sz="1700" dirty="0" err="1" smtClean="0"/>
              <a:t>Lenardic</a:t>
            </a:r>
            <a:r>
              <a:rPr lang="en-US" sz="1700" dirty="0" smtClean="0"/>
              <a:t>, 2016)</a:t>
            </a:r>
            <a:endParaRPr lang="en-US" sz="26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D84D7-B719-4BA5-825A-B6A870EB88CD}" type="slidenum">
              <a:rPr lang="en-US" smtClean="0"/>
              <a:pPr/>
              <a:t>5</a:t>
            </a:fld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1295400"/>
            <a:ext cx="12161520" cy="0"/>
          </a:xfrm>
          <a:prstGeom prst="line">
            <a:avLst/>
          </a:prstGeom>
          <a:ln w="63500"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29461" y="1430337"/>
            <a:ext cx="5697252" cy="36569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31537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147888" y="939023"/>
            <a:ext cx="7886700" cy="2852737"/>
          </a:xfrm>
        </p:spPr>
        <p:txBody>
          <a:bodyPr anchor="t">
            <a:normAutofit/>
          </a:bodyPr>
          <a:lstStyle/>
          <a:p>
            <a:r>
              <a:rPr lang="en-US" sz="4000" dirty="0"/>
              <a:t>Plate tectonics initiation</a:t>
            </a:r>
            <a:br>
              <a:rPr lang="en-US" sz="4000" dirty="0"/>
            </a:br>
            <a:r>
              <a:rPr lang="en-US" sz="4000" dirty="0"/>
              <a:t>from stagnant lid convection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2147888" y="4279123"/>
            <a:ext cx="7886700" cy="1500187"/>
          </a:xfrm>
        </p:spPr>
        <p:txBody>
          <a:bodyPr anchor="b"/>
          <a:lstStyle/>
          <a:p>
            <a:r>
              <a:rPr lang="en-US" dirty="0">
                <a:solidFill>
                  <a:schemeClr val="tx1"/>
                </a:solidFill>
              </a:rPr>
              <a:t>Can stresses from convection cause </a:t>
            </a:r>
            <a:r>
              <a:rPr lang="en-US" dirty="0" err="1">
                <a:solidFill>
                  <a:schemeClr val="tx1"/>
                </a:solidFill>
              </a:rPr>
              <a:t>lithospheric</a:t>
            </a:r>
            <a:r>
              <a:rPr lang="en-US" dirty="0">
                <a:solidFill>
                  <a:schemeClr val="tx1"/>
                </a:solidFill>
              </a:rPr>
              <a:t> failure?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F2965-5E5B-4A7C-8BCF-9598CD89E698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2" name="movie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06019" y="2269767"/>
            <a:ext cx="7639050" cy="22669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0D6768-DDD7-460E-BF82-EDEFE8BCBA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Convective </a:t>
            </a:r>
            <a:r>
              <a:rPr lang="en-US" dirty="0" smtClean="0"/>
              <a:t>regimes of the mantle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1B4DCE-2B13-472A-8C87-A7422A694BB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Mobile lid </a:t>
            </a:r>
            <a:r>
              <a:rPr lang="en-US" dirty="0">
                <a:sym typeface="Wingdings" panose="05000000000000000000" pitchFamily="2" charset="2"/>
              </a:rPr>
              <a:t> transitional</a:t>
            </a:r>
            <a:br>
              <a:rPr lang="en-US" dirty="0">
                <a:sym typeface="Wingdings" panose="05000000000000000000" pitchFamily="2" charset="2"/>
              </a:rPr>
            </a:br>
            <a:r>
              <a:rPr lang="en-US" dirty="0">
                <a:sym typeface="Wingdings" panose="05000000000000000000" pitchFamily="2" charset="2"/>
              </a:rPr>
              <a:t>(sluggish lid) stagnant</a:t>
            </a:r>
            <a:r>
              <a:rPr lang="en-US" dirty="0"/>
              <a:t> lid</a:t>
            </a:r>
          </a:p>
          <a:p>
            <a:pPr lvl="1"/>
            <a:r>
              <a:rPr lang="en-US" dirty="0"/>
              <a:t>Increasing </a:t>
            </a:r>
            <a:r>
              <a:rPr lang="el-GR" dirty="0"/>
              <a:t>Δη</a:t>
            </a:r>
            <a:endParaRPr lang="en-US" dirty="0"/>
          </a:p>
          <a:p>
            <a:pPr lvl="1"/>
            <a:r>
              <a:rPr lang="en-US" dirty="0"/>
              <a:t>Decreasing Ra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CA0244-371A-46A1-A5EA-F3769FD405C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D417BB-24F4-4346-9888-D5CA8D0C6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F2965-5E5B-4A7C-8BCF-9598CD89E698}" type="slidenum">
              <a:rPr lang="en-US" smtClean="0"/>
              <a:pPr/>
              <a:t>7</a:t>
            </a:fld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5789177" y="1690688"/>
            <a:ext cx="5564623" cy="4963156"/>
            <a:chOff x="5156540" y="1393194"/>
            <a:chExt cx="5564623" cy="4963156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A9B39B8-9880-4960-99FF-A46C66F260A6}"/>
                </a:ext>
              </a:extLst>
            </p:cNvPr>
            <p:cNvSpPr txBox="1"/>
            <p:nvPr/>
          </p:nvSpPr>
          <p:spPr>
            <a:xfrm>
              <a:off x="5908375" y="5958138"/>
              <a:ext cx="1417032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 err="1"/>
                <a:t>Solomatov</a:t>
              </a:r>
              <a:r>
                <a:rPr lang="en-US" sz="1350" dirty="0"/>
                <a:t> (1995)</a:t>
              </a:r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5156540" y="1393194"/>
              <a:ext cx="5564623" cy="4963156"/>
              <a:chOff x="5156540" y="1393194"/>
              <a:chExt cx="5564623" cy="4963156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3F5600CE-D856-4FA4-AB7E-28FA14130D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259947" y="1467812"/>
                <a:ext cx="4899672" cy="4571583"/>
              </a:xfrm>
              <a:prstGeom prst="rect">
                <a:avLst/>
              </a:prstGeom>
            </p:spPr>
          </p:pic>
          <p:pic>
            <p:nvPicPr>
              <p:cNvPr id="9" name="Content Placeholder 7" descr="r3e7_e7_final_t.png">
                <a:extLst>
                  <a:ext uri="{FF2B5EF4-FFF2-40B4-BE49-F238E27FC236}">
                    <a16:creationId xmlns:a16="http://schemas.microsoft.com/office/drawing/2014/main" id="{D8AEEF0C-F133-4E4D-B455-A1CBA04CCD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/>
              <a:srcRect l="11224" t="3367" r="3472" b="10768"/>
              <a:stretch>
                <a:fillRect/>
              </a:stretch>
            </p:blipFill>
            <p:spPr>
              <a:xfrm>
                <a:off x="9776518" y="5088537"/>
                <a:ext cx="944645" cy="1267813"/>
              </a:xfrm>
              <a:prstGeom prst="rect">
                <a:avLst/>
              </a:prstGeom>
            </p:spPr>
          </p:pic>
          <p:pic>
            <p:nvPicPr>
              <p:cNvPr id="10" name="Picture 2">
                <a:extLst>
                  <a:ext uri="{FF2B5EF4-FFF2-40B4-BE49-F238E27FC236}">
                    <a16:creationId xmlns:a16="http://schemas.microsoft.com/office/drawing/2014/main" id="{C0C4F36A-D9C4-4551-8CB4-C8A9074FFEA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 l="12667" t="4667" r="3778" b="11333"/>
              <a:stretch>
                <a:fillRect/>
              </a:stretch>
            </p:blipFill>
            <p:spPr bwMode="auto">
              <a:xfrm>
                <a:off x="9412925" y="1393194"/>
                <a:ext cx="945829" cy="12340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04D75FC-F69A-42B8-A139-3FBA8F3751BE}"/>
                  </a:ext>
                </a:extLst>
              </p:cNvPr>
              <p:cNvSpPr txBox="1"/>
              <p:nvPr/>
            </p:nvSpPr>
            <p:spPr>
              <a:xfrm rot="16200000">
                <a:off x="5119137" y="3346868"/>
                <a:ext cx="444137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l-GR" dirty="0"/>
                  <a:t>Δη</a:t>
                </a:r>
                <a:endParaRPr lang="en-US" dirty="0"/>
              </a:p>
            </p:txBody>
          </p:sp>
        </p:grpSp>
      </p:grpSp>
      <p:cxnSp>
        <p:nvCxnSpPr>
          <p:cNvPr id="12" name="Straight Connector 11"/>
          <p:cNvCxnSpPr/>
          <p:nvPr/>
        </p:nvCxnSpPr>
        <p:spPr>
          <a:xfrm>
            <a:off x="0" y="1295400"/>
            <a:ext cx="12161520" cy="0"/>
          </a:xfrm>
          <a:prstGeom prst="line">
            <a:avLst/>
          </a:prstGeom>
          <a:ln w="63500"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1754102" y="3969788"/>
                <a:ext cx="2529731" cy="93750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𝑅𝑎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𝛼𝜌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𝑔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  <m:sSup>
                            <m:sSup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num>
                        <m:den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𝜅𝜂</m:t>
                          </m:r>
                        </m:den>
                      </m:f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4102" y="3969788"/>
                <a:ext cx="2529731" cy="93750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24680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366871"/>
            <a:ext cx="7886700" cy="1325563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What has been done?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41248" y="1690688"/>
            <a:ext cx="7886700" cy="4892992"/>
          </a:xfrm>
        </p:spPr>
        <p:txBody>
          <a:bodyPr>
            <a:noAutofit/>
          </a:bodyPr>
          <a:lstStyle/>
          <a:p>
            <a:r>
              <a:rPr lang="en-US" dirty="0"/>
              <a:t>Explain the low strength of the lithosphere</a:t>
            </a:r>
            <a:br>
              <a:rPr lang="en-US" dirty="0"/>
            </a:br>
            <a:r>
              <a:rPr lang="en-US" sz="1600" dirty="0"/>
              <a:t>(e.g., </a:t>
            </a:r>
            <a:r>
              <a:rPr lang="en-US" sz="1600" dirty="0" err="1"/>
              <a:t>Hirth</a:t>
            </a:r>
            <a:r>
              <a:rPr lang="en-US" sz="1600" dirty="0"/>
              <a:t> and </a:t>
            </a:r>
            <a:r>
              <a:rPr lang="en-US" sz="1600" dirty="0" err="1"/>
              <a:t>Kohlstedt</a:t>
            </a:r>
            <a:r>
              <a:rPr lang="en-US" sz="1600" dirty="0"/>
              <a:t> 1996; </a:t>
            </a:r>
            <a:r>
              <a:rPr lang="en-US" sz="1600" dirty="0" err="1"/>
              <a:t>Bercovici</a:t>
            </a:r>
            <a:r>
              <a:rPr lang="en-US" sz="1600" dirty="0"/>
              <a:t> et al. 2000, </a:t>
            </a:r>
            <a:r>
              <a:rPr lang="en-US" sz="1600" dirty="0" err="1"/>
              <a:t>Landuyt</a:t>
            </a:r>
            <a:r>
              <a:rPr lang="en-US" sz="1600" dirty="0"/>
              <a:t> et al. 2008)</a:t>
            </a:r>
            <a:endParaRPr lang="en-US" dirty="0"/>
          </a:p>
          <a:p>
            <a:endParaRPr lang="en-US" dirty="0"/>
          </a:p>
          <a:p>
            <a:r>
              <a:rPr lang="en-US" dirty="0"/>
              <a:t>Simulate plate behavior with numerical models</a:t>
            </a:r>
            <a:br>
              <a:rPr lang="en-US" dirty="0"/>
            </a:br>
            <a:r>
              <a:rPr lang="en-US" sz="1600" dirty="0"/>
              <a:t>(e.g., </a:t>
            </a:r>
            <a:r>
              <a:rPr lang="en-US" sz="1600" dirty="0" err="1"/>
              <a:t>Toth</a:t>
            </a:r>
            <a:r>
              <a:rPr lang="en-US" sz="1600" dirty="0"/>
              <a:t> and </a:t>
            </a:r>
            <a:r>
              <a:rPr lang="en-US" sz="1600" dirty="0" err="1"/>
              <a:t>Gurnis</a:t>
            </a:r>
            <a:r>
              <a:rPr lang="en-US" sz="1600" dirty="0"/>
              <a:t> 1998, Richards et al. 2001, Stein et al. 2004)</a:t>
            </a:r>
          </a:p>
          <a:p>
            <a:endParaRPr lang="en-US" dirty="0"/>
          </a:p>
          <a:p>
            <a:r>
              <a:rPr lang="en-US" dirty="0"/>
              <a:t>Develop criterion for lithospheric failure</a:t>
            </a:r>
          </a:p>
          <a:p>
            <a:pPr lvl="1">
              <a:buNone/>
            </a:pPr>
            <a:r>
              <a:rPr lang="en-US" dirty="0"/>
              <a:t>-How much does the lithosphere have to be weakened? </a:t>
            </a:r>
            <a:r>
              <a:rPr lang="en-US" sz="1600" dirty="0"/>
              <a:t>(e.g. Fowler and O’Brien 2003, </a:t>
            </a:r>
            <a:r>
              <a:rPr lang="en-US" sz="1600" dirty="0" err="1"/>
              <a:t>Solomatov</a:t>
            </a:r>
            <a:r>
              <a:rPr lang="en-US" sz="1600" dirty="0"/>
              <a:t> 2004)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28BA3-8EC6-4A00-83F5-A29D037682D1}" type="slidenum">
              <a:rPr lang="en-GB" smtClean="0"/>
              <a:pPr/>
              <a:t>8</a:t>
            </a:fld>
            <a:endParaRPr lang="en-GB"/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1295400"/>
            <a:ext cx="12161520" cy="0"/>
          </a:xfrm>
          <a:prstGeom prst="line">
            <a:avLst/>
          </a:prstGeom>
          <a:ln w="63500"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9206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controls subduction initiation?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Stresses in the lithosphere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Strength of the lithosphere expressed in terms of the yield stress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F2965-5E5B-4A7C-8BCF-9598CD89E698}" type="slidenum">
              <a:rPr lang="en-US" smtClean="0"/>
              <a:pPr/>
              <a:t>9</a:t>
            </a:fld>
            <a:endParaRPr lang="en-US"/>
          </a:p>
        </p:txBody>
      </p:sp>
      <p:graphicFrame>
        <p:nvGraphicFramePr>
          <p:cNvPr id="26" name="Objec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02688915"/>
              </p:ext>
            </p:extLst>
          </p:nvPr>
        </p:nvGraphicFramePr>
        <p:xfrm>
          <a:off x="6192838" y="2708275"/>
          <a:ext cx="2436812" cy="979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32" name="Equation" r:id="rId4" imgW="1104840" imgH="444240" progId="Equation.DSMT4">
                  <p:embed/>
                </p:oleObj>
              </mc:Choice>
              <mc:Fallback>
                <p:oleObj name="Equation" r:id="rId4" imgW="1104840" imgH="444240" progId="Equation.DSMT4">
                  <p:embed/>
                  <p:pic>
                    <p:nvPicPr>
                      <p:cNvPr id="0" name="Picture 4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92838" y="2708275"/>
                        <a:ext cx="2436812" cy="9794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1" name="Group 40"/>
          <p:cNvGrpSpPr/>
          <p:nvPr/>
        </p:nvGrpSpPr>
        <p:grpSpPr>
          <a:xfrm>
            <a:off x="2666999" y="2891117"/>
            <a:ext cx="2330824" cy="1775012"/>
            <a:chOff x="1142999" y="2891117"/>
            <a:chExt cx="2330824" cy="1775012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1142999" y="2891117"/>
              <a:ext cx="2326341" cy="107577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1143000" y="3267635"/>
              <a:ext cx="2290482" cy="34065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V="1">
              <a:off x="1183341" y="4643721"/>
              <a:ext cx="2290482" cy="22408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>
              <a:off x="2259105" y="3563470"/>
              <a:ext cx="632012" cy="9413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1519517" y="2985247"/>
              <a:ext cx="189603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lithosphere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640540" y="3993776"/>
              <a:ext cx="92784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mantle</a:t>
              </a:r>
            </a:p>
          </p:txBody>
        </p:sp>
        <p:cxnSp>
          <p:nvCxnSpPr>
            <p:cNvPr id="28" name="Straight Arrow Connector 27"/>
            <p:cNvCxnSpPr/>
            <p:nvPr/>
          </p:nvCxnSpPr>
          <p:spPr>
            <a:xfrm rot="5400000" flipH="1" flipV="1">
              <a:off x="2850776" y="3307977"/>
              <a:ext cx="363071" cy="67235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9" name="TextBox 28"/>
            <p:cNvSpPr txBox="1"/>
            <p:nvPr/>
          </p:nvSpPr>
          <p:spPr>
            <a:xfrm>
              <a:off x="2998695" y="3213847"/>
              <a:ext cx="21515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/>
                <a:t>y</a:t>
              </a:r>
            </a:p>
          </p:txBody>
        </p:sp>
        <p:cxnSp>
          <p:nvCxnSpPr>
            <p:cNvPr id="31" name="Straight Connector 30"/>
            <p:cNvCxnSpPr/>
            <p:nvPr/>
          </p:nvCxnSpPr>
          <p:spPr>
            <a:xfrm rot="16200000" flipH="1">
              <a:off x="1293812" y="3373905"/>
              <a:ext cx="161135" cy="3968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flipV="1">
              <a:off x="1378744" y="3451692"/>
              <a:ext cx="957262" cy="2381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0" name="TextBox 39"/>
            <p:cNvSpPr txBox="1"/>
            <p:nvPr/>
          </p:nvSpPr>
          <p:spPr>
            <a:xfrm>
              <a:off x="1573306" y="3402105"/>
              <a:ext cx="3361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i="1" dirty="0"/>
                <a:t>λ</a:t>
              </a:r>
              <a:endParaRPr lang="en-US" i="1" dirty="0"/>
            </a:p>
          </p:txBody>
        </p:sp>
      </p:grpSp>
      <p:sp>
        <p:nvSpPr>
          <p:cNvPr id="42" name="TextBox 41"/>
          <p:cNvSpPr txBox="1"/>
          <p:nvPr/>
        </p:nvSpPr>
        <p:spPr>
          <a:xfrm>
            <a:off x="2559425" y="2339788"/>
            <a:ext cx="31197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Gravitational sliding model</a:t>
            </a:r>
          </a:p>
        </p:txBody>
      </p:sp>
      <p:cxnSp>
        <p:nvCxnSpPr>
          <p:cNvPr id="20" name="Straight Connector 19"/>
          <p:cNvCxnSpPr/>
          <p:nvPr/>
        </p:nvCxnSpPr>
        <p:spPr>
          <a:xfrm>
            <a:off x="0" y="1295400"/>
            <a:ext cx="12161520" cy="0"/>
          </a:xfrm>
          <a:prstGeom prst="line">
            <a:avLst/>
          </a:prstGeom>
          <a:ln w="63500"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42187</TotalTime>
  <Words>706</Words>
  <Application>Microsoft Office PowerPoint</Application>
  <PresentationFormat>Widescreen</PresentationFormat>
  <Paragraphs>176</Paragraphs>
  <Slides>24</Slides>
  <Notes>24</Notes>
  <HiddenSlides>0</HiddenSlides>
  <MMClips>5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2" baseType="lpstr">
      <vt:lpstr>Arial</vt:lpstr>
      <vt:lpstr>Calibri</vt:lpstr>
      <vt:lpstr>Calibri Light</vt:lpstr>
      <vt:lpstr>Cambria Math</vt:lpstr>
      <vt:lpstr>Times New Roman</vt:lpstr>
      <vt:lpstr>Wingdings</vt:lpstr>
      <vt:lpstr>Office Theme</vt:lpstr>
      <vt:lpstr>Equation</vt:lpstr>
      <vt:lpstr>Plate Tectonics Initiation on Earth-Like Planets (and beyond?):  Insights from Numerical Analysis of Convection-Induced Lithospheric Failure</vt:lpstr>
      <vt:lpstr>What is plate tectonics?</vt:lpstr>
      <vt:lpstr>Consequences of plate tectonics</vt:lpstr>
      <vt:lpstr>How does the very first episode of lithospheric failure (subduction) occur on a one-plate planet?</vt:lpstr>
      <vt:lpstr>Plate Tectonics on Extrasolar planets?</vt:lpstr>
      <vt:lpstr>Plate tectonics initiation from stagnant lid convection</vt:lpstr>
      <vt:lpstr>Convective regimes of the mantle</vt:lpstr>
      <vt:lpstr>What has been done?</vt:lpstr>
      <vt:lpstr>What controls subduction initiation?</vt:lpstr>
      <vt:lpstr>A yield stress simplification</vt:lpstr>
      <vt:lpstr>Numerical approach</vt:lpstr>
      <vt:lpstr>What controls subduction initiation?</vt:lpstr>
      <vt:lpstr>PowerPoint Presentation</vt:lpstr>
      <vt:lpstr>PowerPoint Presentation</vt:lpstr>
      <vt:lpstr>PowerPoint Presentation</vt:lpstr>
      <vt:lpstr>PowerPoint Presentation</vt:lpstr>
      <vt:lpstr>What controls subduction initiation?</vt:lpstr>
      <vt:lpstr>Chaotic time-dependent convection</vt:lpstr>
      <vt:lpstr>Dynamics of time-dependent convection</vt:lpstr>
      <vt:lpstr>Dynamics of time-dependent convection</vt:lpstr>
      <vt:lpstr>Lid thickness evolution</vt:lpstr>
      <vt:lpstr>PowerPoint Presentation</vt:lpstr>
      <vt:lpstr>Conclusions</vt:lpstr>
      <vt:lpstr>Future directions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talili</dc:creator>
  <cp:lastModifiedBy>Steven Brereton</cp:lastModifiedBy>
  <cp:revision>598</cp:revision>
  <dcterms:created xsi:type="dcterms:W3CDTF">2015-10-19T22:14:44Z</dcterms:created>
  <dcterms:modified xsi:type="dcterms:W3CDTF">2020-01-13T14:15:59Z</dcterms:modified>
</cp:coreProperties>
</file>