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3"/>
  </p:notesMasterIdLst>
  <p:sldIdLst>
    <p:sldId id="546" r:id="rId2"/>
    <p:sldId id="564" r:id="rId3"/>
    <p:sldId id="565" r:id="rId4"/>
    <p:sldId id="393" r:id="rId5"/>
    <p:sldId id="544" r:id="rId6"/>
    <p:sldId id="561" r:id="rId7"/>
    <p:sldId id="562" r:id="rId8"/>
    <p:sldId id="414" r:id="rId9"/>
    <p:sldId id="548" r:id="rId10"/>
    <p:sldId id="560" r:id="rId11"/>
    <p:sldId id="554" r:id="rId12"/>
    <p:sldId id="552" r:id="rId13"/>
    <p:sldId id="555" r:id="rId14"/>
    <p:sldId id="551" r:id="rId15"/>
    <p:sldId id="556" r:id="rId16"/>
    <p:sldId id="348" r:id="rId17"/>
    <p:sldId id="415" r:id="rId18"/>
    <p:sldId id="559" r:id="rId19"/>
    <p:sldId id="420" r:id="rId20"/>
    <p:sldId id="545" r:id="rId21"/>
    <p:sldId id="421" r:id="rId22"/>
    <p:sldId id="547" r:id="rId23"/>
    <p:sldId id="566" r:id="rId24"/>
    <p:sldId id="563" r:id="rId25"/>
    <p:sldId id="568" r:id="rId26"/>
    <p:sldId id="572" r:id="rId27"/>
    <p:sldId id="569" r:id="rId28"/>
    <p:sldId id="257" r:id="rId29"/>
    <p:sldId id="571" r:id="rId30"/>
    <p:sldId id="341" r:id="rId31"/>
    <p:sldId id="55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9"/>
    <p:restoredTop sz="86222"/>
  </p:normalViewPr>
  <p:slideViewPr>
    <p:cSldViewPr snapToGrid="0" snapToObjects="1">
      <p:cViewPr varScale="1">
        <p:scale>
          <a:sx n="100" d="100"/>
          <a:sy n="100" d="100"/>
        </p:scale>
        <p:origin x="1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ADC0D-F9BA-4545-918C-9001DC808626}" type="datetimeFigureOut">
              <a:rPr lang="en-US" smtClean="0"/>
              <a:t>1/3/20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C2349-846B-F448-9C06-9DB34E5A2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Acknowledge coauthors. View from opportunity rover on Mars. Oxidized iron.</a:t>
            </a:r>
          </a:p>
          <a:p>
            <a:r>
              <a:rPr lang="en-US" dirty="0"/>
              <a:t>Wadi rum in Jordan. Talk is about processes that drive this kind of oxidation.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C2349-846B-F448-9C06-9DB34E5A2A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67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64C26-2487-2C49-8AB3-F19A24BEBA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22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Go quick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83CE2-5CA5-744A-8FFC-F65898D23D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/>
              <a:t>Most important for H escape early on, CME etc. for heavier gases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/>
              <a:t>M-stars have higher XUV, lower UV</a:t>
            </a:r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509AA-6281-4C4F-B921-B31167DC2DA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150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509AA-6281-4C4F-B921-B31167DC2DA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9126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509AA-6281-4C4F-B921-B31167DC2DA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0659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/>
              <a:t>Skim over this</a:t>
            </a:r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509AA-6281-4C4F-B921-B31167DC2DA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4611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heard quite a bit from Laura about our MO modeling yesterday</a:t>
            </a:r>
          </a:p>
          <a:p>
            <a:r>
              <a:rPr lang="en-US" dirty="0"/>
              <a:t>Simplified in this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83CE2-5CA5-744A-8FFC-F65898D23D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51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/>
              <a:t>We start without H2, to be conservative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64C26-2487-2C49-8AB3-F19A24BEBA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64C26-2487-2C49-8AB3-F19A24BEBA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64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Predictions for pot </a:t>
            </a:r>
            <a:r>
              <a:rPr lang="en-US" dirty="0" err="1"/>
              <a:t>hab</a:t>
            </a:r>
            <a:r>
              <a:rPr lang="en-US" dirty="0"/>
              <a:t> planets</a:t>
            </a:r>
          </a:p>
          <a:p>
            <a:r>
              <a:rPr lang="en-US" dirty="0"/>
              <a:t>But also validate models vs. </a:t>
            </a:r>
            <a:r>
              <a:rPr lang="en-US" dirty="0" err="1"/>
              <a:t>obs</a:t>
            </a:r>
            <a:r>
              <a:rPr lang="en-US" dirty="0"/>
              <a:t> for e.g. GJ1132b (as Laura disc yesterday)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64C26-2487-2C49-8AB3-F19A24BEBA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Atmospheres of gas giants: H</a:t>
            </a:r>
            <a:r>
              <a:rPr lang="en-US" baseline="-25000" dirty="0"/>
              <a:t>2</a:t>
            </a:r>
            <a:r>
              <a:rPr lang="en-US" dirty="0"/>
              <a:t>-rich</a:t>
            </a:r>
          </a:p>
          <a:p>
            <a:r>
              <a:rPr lang="en-US" dirty="0"/>
              <a:t>Rocky planet atmospheres: heavier, more oxidized, and much more diverse</a:t>
            </a:r>
          </a:p>
          <a:p>
            <a:r>
              <a:rPr lang="en-US" dirty="0"/>
              <a:t>Also, focus on abiotic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349-846B-F448-9C06-9DB34E5A2A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06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/>
              <a:t>Shout out for work by my v talented postdoc </a:t>
            </a:r>
            <a:r>
              <a:rPr lang="en-US" baseline="0" dirty="0" err="1"/>
              <a:t>feng</a:t>
            </a:r>
            <a:r>
              <a:rPr lang="en-US" baseline="0" dirty="0"/>
              <a:t> ding</a:t>
            </a:r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509AA-6281-4C4F-B921-B31167DC2DA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627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Degree of oxidation should</a:t>
            </a:r>
            <a:r>
              <a:rPr lang="en-US" baseline="0" dirty="0"/>
              <a:t> be considered as a habitability parameter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Need ways to assess remotely!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83CE2-5CA5-744A-8FFC-F65898D23D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30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349-846B-F448-9C06-9DB34E5A2A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21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349-846B-F448-9C06-9DB34E5A2A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90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C2349-846B-F448-9C06-9DB34E5A2A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8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Delta=0.01 requires about 50 ppb; 0.04 ppb if well-mixed today, more anthropogenic emissions today</a:t>
            </a:r>
          </a:p>
          <a:p>
            <a:r>
              <a:rPr lang="en-US" dirty="0"/>
              <a:t>1/1250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C2349-846B-F448-9C06-9DB34E5A2A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23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Atmospheres of gas giants: H</a:t>
            </a:r>
            <a:r>
              <a:rPr lang="en-US" baseline="-25000" dirty="0"/>
              <a:t>2</a:t>
            </a:r>
            <a:r>
              <a:rPr lang="en-US" dirty="0"/>
              <a:t>-rich</a:t>
            </a:r>
          </a:p>
          <a:p>
            <a:r>
              <a:rPr lang="en-US" dirty="0"/>
              <a:t>Rocky planet atmospheres: heavier, more oxidized, and much more diverse</a:t>
            </a:r>
          </a:p>
          <a:p>
            <a:r>
              <a:rPr lang="en-US" dirty="0"/>
              <a:t>Also, focus on abiotic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349-846B-F448-9C06-9DB34E5A2A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14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However, the converse is not true: absence of haze does not imply water!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349-846B-F448-9C06-9DB34E5A2A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71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83CE2-5CA5-744A-8FFC-F65898D23D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54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SKIM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64C26-2487-2C49-8AB3-F19A24BEBA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13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Atmospheres of gas giants: H</a:t>
            </a:r>
            <a:r>
              <a:rPr lang="en-US" baseline="-25000" dirty="0"/>
              <a:t>2</a:t>
            </a:r>
            <a:r>
              <a:rPr lang="en-US" dirty="0"/>
              <a:t>-rich</a:t>
            </a:r>
          </a:p>
          <a:p>
            <a:r>
              <a:rPr lang="en-US" dirty="0"/>
              <a:t>Rocky planet atmospheres: heavier, more oxidized, and much more diverse</a:t>
            </a:r>
          </a:p>
          <a:p>
            <a:r>
              <a:rPr lang="en-US" dirty="0"/>
              <a:t>Also, focus on abiotic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2349-846B-F448-9C06-9DB34E5A2A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71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/>
              <a:t>[with apologies to chemists]</a:t>
            </a:r>
          </a:p>
          <a:p>
            <a:pPr algn="l"/>
            <a:r>
              <a:rPr lang="en-US" sz="1200" dirty="0"/>
              <a:t>oxidation is loss of electrons, reduction is gain</a:t>
            </a:r>
          </a:p>
          <a:p>
            <a:pPr algn="l"/>
            <a:r>
              <a:rPr lang="en-US" sz="1200" dirty="0"/>
              <a:t>In plan </a:t>
            </a:r>
            <a:r>
              <a:rPr lang="en-US" sz="1200" dirty="0" err="1"/>
              <a:t>chem</a:t>
            </a:r>
            <a:r>
              <a:rPr lang="en-US" sz="1200" dirty="0"/>
              <a:t>, more oxidizing really does usually mean more oxygen</a:t>
            </a:r>
          </a:p>
          <a:p>
            <a:pPr algn="l"/>
            <a:r>
              <a:rPr lang="en-US" sz="1200" dirty="0"/>
              <a:t>This is a tale of 3 </a:t>
            </a:r>
            <a:r>
              <a:rPr lang="en-US" sz="1200" dirty="0" err="1"/>
              <a:t>elems</a:t>
            </a:r>
            <a:r>
              <a:rPr lang="en-US" sz="1200" dirty="0"/>
              <a:t>: H, O and Fe</a:t>
            </a:r>
          </a:p>
          <a:p>
            <a:pPr algn="l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83CE2-5CA5-744A-8FFC-F65898D23D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3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509AA-6281-4C4F-B921-B31167DC2DA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1170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509AA-6281-4C4F-B921-B31167DC2DA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7744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/>
              <a:t>UPDATE WRT JON WADE TALK</a:t>
            </a:r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509AA-6281-4C4F-B921-B31167DC2DA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8277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64C26-2487-2C49-8AB3-F19A24BEBA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86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Fairly recent development</a:t>
            </a:r>
          </a:p>
          <a:p>
            <a:r>
              <a:rPr lang="en-US" b="0" dirty="0"/>
              <a:t>N2 pressure cooker effect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64C26-2487-2C49-8AB3-F19A24BEBA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4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4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2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4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5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0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6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24217-5B03-1847-8F1D-AAFC0439B0C3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5309F-2EC6-664C-B450-93AE83CB8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53.tiff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nd dunes in Wadi Rum desert, Jordan">
            <a:extLst>
              <a:ext uri="{FF2B5EF4-FFF2-40B4-BE49-F238E27FC236}">
                <a16:creationId xmlns:a16="http://schemas.microsoft.com/office/drawing/2014/main" id="{8C4A3EB2-D6D6-7446-AB1C-185BACF19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438" y="0"/>
            <a:ext cx="4175561" cy="234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ECB8A5-969B-3A48-BFB4-26357395524D}"/>
              </a:ext>
            </a:extLst>
          </p:cNvPr>
          <p:cNvSpPr txBox="1"/>
          <p:nvPr/>
        </p:nvSpPr>
        <p:spPr>
          <a:xfrm>
            <a:off x="1" y="259269"/>
            <a:ext cx="48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Tracing the coupled evolution of water and oxygen on temperate rocky exoplanets</a:t>
            </a:r>
            <a:endParaRPr lang="en-US" sz="3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EE8C9-9108-1946-B7F0-22B8667CC837}"/>
              </a:ext>
            </a:extLst>
          </p:cNvPr>
          <p:cNvSpPr txBox="1"/>
          <p:nvPr/>
        </p:nvSpPr>
        <p:spPr>
          <a:xfrm>
            <a:off x="486137" y="3051804"/>
            <a:ext cx="8380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Robin Wordsworth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with collaborators: Kaitlyn Loftus, Feng Ding,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Caroline Morley, Laura Schaefer &amp; Rebecca Fischer</a:t>
            </a:r>
          </a:p>
        </p:txBody>
      </p:sp>
      <p:pic>
        <p:nvPicPr>
          <p:cNvPr id="6" name="Picture 10" descr="https://duckduckgo.com/i/81eb9e12.png">
            <a:extLst>
              <a:ext uri="{FF2B5EF4-FFF2-40B4-BE49-F238E27FC236}">
                <a16:creationId xmlns:a16="http://schemas.microsoft.com/office/drawing/2014/main" id="{A8A45AFF-B662-3343-945A-4AD8D396A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165" y="5902636"/>
            <a:ext cx="790251" cy="65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proxy.duckduckgo.com/iu/?u=https%3A%2F%2Ftse2.mm.bing.net%2Fth%3Fid%3DOIP.m8JltGKLtCjvEZ8CEC7iHQHaHa%26pid%3D15.1&amp;f=1">
            <a:extLst>
              <a:ext uri="{FF2B5EF4-FFF2-40B4-BE49-F238E27FC236}">
                <a16:creationId xmlns:a16="http://schemas.microsoft.com/office/drawing/2014/main" id="{D07B7C39-03E0-B14F-9BAE-4C2B4909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7116" y="5902636"/>
            <a:ext cx="699092" cy="69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9E9C90-A833-2E4C-A2F3-14CB4CB4D6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974" y="5829095"/>
            <a:ext cx="801584" cy="801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147B75-920E-9D47-976D-0856410499C9}"/>
              </a:ext>
            </a:extLst>
          </p:cNvPr>
          <p:cNvSpPr txBox="1"/>
          <p:nvPr/>
        </p:nvSpPr>
        <p:spPr>
          <a:xfrm>
            <a:off x="5841039" y="4832073"/>
            <a:ext cx="2501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Rocky Worlds 2020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Cambridge, UK</a:t>
            </a:r>
          </a:p>
        </p:txBody>
      </p:sp>
      <p:pic>
        <p:nvPicPr>
          <p:cNvPr id="4" name="Picture 2" descr="Oceans Are Warming Faster Than Predicted - Scientific American">
            <a:extLst>
              <a:ext uri="{FF2B5EF4-FFF2-40B4-BE49-F238E27FC236}">
                <a16:creationId xmlns:a16="http://schemas.microsoft.com/office/drawing/2014/main" id="{7A0BE7B5-B811-264F-9207-7DA1B233F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76510"/>
            <a:ext cx="3785148" cy="23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379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314190" y="227783"/>
            <a:ext cx="847673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Motivation II: Terrestrial </a:t>
            </a:r>
            <a:b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exoplanet oxidation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22DD4C-E157-6149-AE93-DB1A28A23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847" y="2133211"/>
            <a:ext cx="1177209" cy="4919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94B785-FA49-CE44-BF79-F732F280CD0B}"/>
              </a:ext>
            </a:extLst>
          </p:cNvPr>
          <p:cNvSpPr/>
          <p:nvPr/>
        </p:nvSpPr>
        <p:spPr>
          <a:xfrm>
            <a:off x="6139415" y="227783"/>
            <a:ext cx="2884130" cy="2347396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40AE5B-F985-A340-8EE2-32E9B0824B74}"/>
              </a:ext>
            </a:extLst>
          </p:cNvPr>
          <p:cNvSpPr/>
          <p:nvPr/>
        </p:nvSpPr>
        <p:spPr>
          <a:xfrm>
            <a:off x="6139415" y="2575179"/>
            <a:ext cx="2884130" cy="1626678"/>
          </a:xfrm>
          <a:prstGeom prst="rect">
            <a:avLst/>
          </a:prstGeom>
          <a:gradFill>
            <a:gsLst>
              <a:gs pos="0">
                <a:srgbClr val="C00000"/>
              </a:gs>
              <a:gs pos="41000">
                <a:schemeClr val="accent2">
                  <a:lumMod val="60000"/>
                  <a:lumOff val="40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Garamond" panose="020204040303010108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12264-4A7B-CA46-93BD-C5AD94362D6A}"/>
              </a:ext>
            </a:extLst>
          </p:cNvPr>
          <p:cNvSpPr txBox="1"/>
          <p:nvPr/>
        </p:nvSpPr>
        <p:spPr>
          <a:xfrm>
            <a:off x="6188294" y="2699576"/>
            <a:ext cx="1577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</a:rPr>
              <a:t>magma ocean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186C8D-602B-AC47-9347-3C63085A7041}"/>
              </a:ext>
            </a:extLst>
          </p:cNvPr>
          <p:cNvSpPr txBox="1"/>
          <p:nvPr/>
        </p:nvSpPr>
        <p:spPr>
          <a:xfrm>
            <a:off x="6188294" y="3851141"/>
            <a:ext cx="1406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</a:rPr>
              <a:t>solid mantle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FCFAD2-B6DC-944A-BBC8-5C0680968853}"/>
              </a:ext>
            </a:extLst>
          </p:cNvPr>
          <p:cNvSpPr txBox="1"/>
          <p:nvPr/>
        </p:nvSpPr>
        <p:spPr>
          <a:xfrm>
            <a:off x="6188294" y="3311746"/>
            <a:ext cx="1530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</a:rPr>
              <a:t>’mush’ region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426749-5984-4A4C-8D71-16AC5CDAE015}"/>
              </a:ext>
            </a:extLst>
          </p:cNvPr>
          <p:cNvSpPr txBox="1"/>
          <p:nvPr/>
        </p:nvSpPr>
        <p:spPr>
          <a:xfrm>
            <a:off x="6188294" y="2220463"/>
            <a:ext cx="3204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</a:rPr>
              <a:t>steam atmosphere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F08102-0DAD-BD45-9E10-3AFFE417904B}"/>
              </a:ext>
            </a:extLst>
          </p:cNvPr>
          <p:cNvCxnSpPr>
            <a:cxnSpLocks/>
          </p:cNvCxnSpPr>
          <p:nvPr/>
        </p:nvCxnSpPr>
        <p:spPr>
          <a:xfrm>
            <a:off x="6139415" y="1355100"/>
            <a:ext cx="2871282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AC11DC-A55D-2448-906D-1490E6F197B9}"/>
              </a:ext>
            </a:extLst>
          </p:cNvPr>
          <p:cNvCxnSpPr>
            <a:cxnSpLocks/>
          </p:cNvCxnSpPr>
          <p:nvPr/>
        </p:nvCxnSpPr>
        <p:spPr>
          <a:xfrm>
            <a:off x="6637762" y="1090621"/>
            <a:ext cx="0" cy="4572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BF1172D-5327-A240-83FA-317141EAC652}"/>
              </a:ext>
            </a:extLst>
          </p:cNvPr>
          <p:cNvSpPr txBox="1"/>
          <p:nvPr/>
        </p:nvSpPr>
        <p:spPr>
          <a:xfrm>
            <a:off x="5612523" y="811254"/>
            <a:ext cx="2098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H loss to space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BA50B3-B163-5C4B-A660-E7522F781A1D}"/>
              </a:ext>
            </a:extLst>
          </p:cNvPr>
          <p:cNvSpPr txBox="1"/>
          <p:nvPr/>
        </p:nvSpPr>
        <p:spPr>
          <a:xfrm>
            <a:off x="6590464" y="1547821"/>
            <a:ext cx="2098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H</a:t>
            </a:r>
            <a:r>
              <a:rPr lang="en-US" sz="1200" baseline="-25000" dirty="0">
                <a:latin typeface="Garamond" panose="02020404030301010803" pitchFamily="18" charset="0"/>
              </a:rPr>
              <a:t>2</a:t>
            </a:r>
            <a:r>
              <a:rPr lang="en-US" sz="1200" dirty="0">
                <a:latin typeface="Garamond" panose="02020404030301010803" pitchFamily="18" charset="0"/>
              </a:rPr>
              <a:t>O + </a:t>
            </a:r>
            <a:r>
              <a:rPr lang="en-US" sz="1200" dirty="0" err="1">
                <a:latin typeface="Garamond" panose="02020404030301010803" pitchFamily="18" charset="0"/>
              </a:rPr>
              <a:t>hv</a:t>
            </a:r>
            <a:r>
              <a:rPr lang="en-US" sz="1200" dirty="0">
                <a:latin typeface="Garamond" panose="02020404030301010803" pitchFamily="18" charset="0"/>
              </a:rPr>
              <a:t> </a:t>
            </a:r>
            <a:r>
              <a:rPr lang="en-US" sz="1200" dirty="0">
                <a:latin typeface="Garamond" panose="02020404030301010803" pitchFamily="18" charset="0"/>
                <a:sym typeface="Wingdings" pitchFamily="2" charset="2"/>
              </a:rPr>
              <a:t> OH + H</a:t>
            </a:r>
            <a:r>
              <a:rPr lang="en-US" sz="1200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1C29EDCB-9AB4-5148-A279-3E10986A55A9}"/>
              </a:ext>
            </a:extLst>
          </p:cNvPr>
          <p:cNvSpPr/>
          <p:nvPr/>
        </p:nvSpPr>
        <p:spPr>
          <a:xfrm>
            <a:off x="8513381" y="346840"/>
            <a:ext cx="417116" cy="41711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C78188-34C8-A94B-AC55-8C2BF77C06B3}"/>
              </a:ext>
            </a:extLst>
          </p:cNvPr>
          <p:cNvCxnSpPr>
            <a:cxnSpLocks/>
          </p:cNvCxnSpPr>
          <p:nvPr/>
        </p:nvCxnSpPr>
        <p:spPr>
          <a:xfrm flipV="1">
            <a:off x="7575056" y="763956"/>
            <a:ext cx="938325" cy="759407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A8A0A1-D9A5-2142-90C6-97A7004BF39C}"/>
              </a:ext>
            </a:extLst>
          </p:cNvPr>
          <p:cNvGrpSpPr/>
          <p:nvPr/>
        </p:nvGrpSpPr>
        <p:grpSpPr>
          <a:xfrm>
            <a:off x="6139415" y="4278434"/>
            <a:ext cx="2951789" cy="2538401"/>
            <a:chOff x="6139415" y="4278434"/>
            <a:chExt cx="2951789" cy="253840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FCDF2A-0387-D94D-B832-2913F857C7F5}"/>
                </a:ext>
              </a:extLst>
            </p:cNvPr>
            <p:cNvSpPr txBox="1"/>
            <p:nvPr/>
          </p:nvSpPr>
          <p:spPr>
            <a:xfrm>
              <a:off x="7282567" y="6509058"/>
              <a:ext cx="18086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aramond" panose="02020404030301010803" pitchFamily="18" charset="0"/>
                </a:rPr>
                <a:t>Luger &amp; Barnes (2016)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014B7CD-8DF8-934E-8B4F-32A8B858E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9415" y="4278434"/>
              <a:ext cx="2871282" cy="2241496"/>
            </a:xfrm>
            <a:prstGeom prst="rect">
              <a:avLst/>
            </a:prstGeom>
          </p:spPr>
        </p:pic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C5E30728-2ABA-3C4A-97A3-F8FBB0068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863727"/>
            <a:ext cx="5244747" cy="446152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Loss of N</a:t>
            </a:r>
            <a:r>
              <a:rPr lang="en-US" baseline="-250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2 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/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Ar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 / CO</a:t>
            </a:r>
            <a:r>
              <a:rPr lang="en-US" baseline="-250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2 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removes a planet’s cold-trap, leading to irreversible O</a:t>
            </a:r>
            <a:r>
              <a:rPr lang="en-US" baseline="-250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2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 buildup via water loss</a:t>
            </a:r>
          </a:p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M-stars have high stellar activity + XUV levels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  enhanced loss of these gases</a:t>
            </a:r>
          </a:p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M-stars also have an e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xtended pre-main sequence phase 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 pitchFamily="2" charset="2"/>
              </a:rPr>
              <a:t> long period of water loss + potentially oxidation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  <a:sym typeface="Wingdings"/>
            </a:endParaRPr>
          </a:p>
          <a:p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Will M-star rocky planets develop abiotic O</a:t>
            </a:r>
            <a:r>
              <a:rPr lang="en-US" b="1" baseline="-250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 atmospheres?</a:t>
            </a:r>
            <a:endParaRPr lang="en-US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62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486400"/>
            <a:ext cx="3111529" cy="925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79385"/>
            <a:ext cx="3200205" cy="3807015"/>
          </a:xfrm>
          <a:prstGeom prst="rect">
            <a:avLst/>
          </a:prstGeom>
        </p:spPr>
      </p:pic>
      <p:sp>
        <p:nvSpPr>
          <p:cNvPr id="17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Our approach: A redox evolution model </a:t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>for planetary atmospheres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2002" y="2207595"/>
            <a:ext cx="4989711" cy="6021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Stellar evolution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57460" y="4028016"/>
            <a:ext cx="2244253" cy="76813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12002" y="5065776"/>
            <a:ext cx="4989711" cy="74052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5496" y="4103016"/>
            <a:ext cx="202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aramond" panose="02020404030301010803" pitchFamily="18" charset="0"/>
              </a:rPr>
              <a:t>Radiative transfer </a:t>
            </a:r>
            <a:r>
              <a:rPr lang="en-US" dirty="0">
                <a:latin typeface="Garamond" panose="02020404030301010803" pitchFamily="18" charset="0"/>
              </a:rPr>
              <a:t>+ climate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8197" y="5269662"/>
            <a:ext cx="408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Magma ocean / mantle outgassing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12002" y="4028017"/>
            <a:ext cx="2324206" cy="7681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3526" y="4080917"/>
            <a:ext cx="172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Atmospheric chemistry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12002" y="3163785"/>
            <a:ext cx="4989711" cy="627211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Garamond" panose="02020404030301010803" pitchFamily="18" charset="0"/>
              </a:rPr>
              <a:t>Atmospheric </a:t>
            </a:r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escape</a:t>
            </a:r>
            <a:endParaRPr lang="en-US" dirty="0">
              <a:latin typeface="Garamond" panose="02020404030301010803" pitchFamily="18" charset="0"/>
            </a:endParaRPr>
          </a:p>
        </p:txBody>
      </p:sp>
      <p:cxnSp>
        <p:nvCxnSpPr>
          <p:cNvPr id="8" name="Straight Arrow Connector 7"/>
          <p:cNvCxnSpPr>
            <a:stCxn id="18" idx="3"/>
            <a:endCxn id="11" idx="1"/>
          </p:cNvCxnSpPr>
          <p:nvPr/>
        </p:nvCxnSpPr>
        <p:spPr>
          <a:xfrm flipV="1">
            <a:off x="6236208" y="4412081"/>
            <a:ext cx="421252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" idx="0"/>
            <a:endCxn id="9" idx="2"/>
          </p:cNvCxnSpPr>
          <p:nvPr/>
        </p:nvCxnSpPr>
        <p:spPr>
          <a:xfrm flipV="1">
            <a:off x="6406858" y="2809742"/>
            <a:ext cx="0" cy="3540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0"/>
          </p:cNvCxnSpPr>
          <p:nvPr/>
        </p:nvCxnSpPr>
        <p:spPr>
          <a:xfrm flipH="1" flipV="1">
            <a:off x="5065776" y="3790996"/>
            <a:ext cx="0" cy="23702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0"/>
          </p:cNvCxnSpPr>
          <p:nvPr/>
        </p:nvCxnSpPr>
        <p:spPr>
          <a:xfrm flipV="1">
            <a:off x="7779587" y="3790996"/>
            <a:ext cx="0" cy="23702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8" idx="2"/>
          </p:cNvCxnSpPr>
          <p:nvPr/>
        </p:nvCxnSpPr>
        <p:spPr>
          <a:xfrm flipV="1">
            <a:off x="5065776" y="4796146"/>
            <a:ext cx="0" cy="26963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11" idx="2"/>
          </p:cNvCxnSpPr>
          <p:nvPr/>
        </p:nvCxnSpPr>
        <p:spPr>
          <a:xfrm flipV="1">
            <a:off x="7779587" y="4796146"/>
            <a:ext cx="0" cy="26963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57750" y="6266829"/>
            <a:ext cx="4354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Schaefer, Wordsworth, Berta-Thompson &amp; </a:t>
            </a:r>
            <a:r>
              <a:rPr lang="en-US" sz="1400" dirty="0" err="1">
                <a:latin typeface="Garamond" panose="02020404030301010803" pitchFamily="18" charset="0"/>
              </a:rPr>
              <a:t>Sasselov</a:t>
            </a:r>
            <a:r>
              <a:rPr lang="en-US" sz="1400" dirty="0">
                <a:latin typeface="Garamond" panose="02020404030301010803" pitchFamily="18" charset="0"/>
              </a:rPr>
              <a:t> (2016)</a:t>
            </a: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Wordsworth, Schaefer &amp; Fischer (2018)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8805" y="6496907"/>
            <a:ext cx="3035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(*H loss = supply of oxidizing power </a:t>
            </a:r>
            <a:r>
              <a:rPr lang="en-US" sz="1400" i="1" dirty="0">
                <a:latin typeface="Garamond" panose="02020404030301010803" pitchFamily="18" charset="0"/>
              </a:rPr>
              <a:t>N</a:t>
            </a:r>
            <a:r>
              <a:rPr lang="en-US" sz="1400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086798" y="1626984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Garamond" panose="02020404030301010803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58231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457200" y="354150"/>
            <a:ext cx="5076920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Stellar Evolution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07772" y="1884437"/>
            <a:ext cx="5126348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Focus on XUV-driven hydrodynamic escape as dominant loss mechanism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Model stellar bolometric, UV and XUV evolution with time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Bolometric evolution curves from </a:t>
            </a:r>
            <a:r>
              <a:rPr lang="en-US" sz="2400" dirty="0" err="1">
                <a:latin typeface="Garamond" panose="02020404030301010803" pitchFamily="18" charset="0"/>
              </a:rPr>
              <a:t>Baraffe</a:t>
            </a:r>
            <a:r>
              <a:rPr lang="en-US" sz="2400" dirty="0">
                <a:latin typeface="Garamond" panose="02020404030301010803" pitchFamily="18" charset="0"/>
              </a:rPr>
              <a:t> et al. (2015)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G-star XUV/UV evolution based on </a:t>
            </a:r>
            <a:r>
              <a:rPr lang="en-US" sz="2400" dirty="0" err="1">
                <a:latin typeface="Garamond" panose="02020404030301010803" pitchFamily="18" charset="0"/>
              </a:rPr>
              <a:t>Ribas</a:t>
            </a:r>
            <a:r>
              <a:rPr lang="en-US" sz="2400" dirty="0">
                <a:latin typeface="Garamond" panose="02020404030301010803" pitchFamily="18" charset="0"/>
              </a:rPr>
              <a:t> et al. (2005); Claire et al. (2012)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M-star XUV/UV evolution bounded based on </a:t>
            </a:r>
            <a:r>
              <a:rPr lang="en-US" sz="2400" dirty="0" err="1">
                <a:latin typeface="Garamond" panose="02020404030301010803" pitchFamily="18" charset="0"/>
              </a:rPr>
              <a:t>Loyd</a:t>
            </a:r>
            <a:r>
              <a:rPr lang="en-US" sz="2400" dirty="0">
                <a:latin typeface="Garamond" panose="02020404030301010803" pitchFamily="18" charset="0"/>
              </a:rPr>
              <a:t> et al. (2016), </a:t>
            </a:r>
            <a:r>
              <a:rPr lang="en-US" sz="2400" dirty="0" err="1">
                <a:latin typeface="Garamond" panose="02020404030301010803" pitchFamily="18" charset="0"/>
              </a:rPr>
              <a:t>Shkolnik</a:t>
            </a:r>
            <a:r>
              <a:rPr lang="en-US" sz="2400" dirty="0">
                <a:latin typeface="Garamond" panose="02020404030301010803" pitchFamily="18" charset="0"/>
              </a:rPr>
              <a:t> &amp; Barman (2014)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659" y="3882719"/>
            <a:ext cx="3266341" cy="2975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05FFB-F5EC-0D43-894F-99A9A6B50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341" y="1884437"/>
            <a:ext cx="3143630" cy="208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3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457200" y="354150"/>
            <a:ext cx="5076920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Atmospheric Escape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07771" y="1579640"/>
            <a:ext cx="8238517" cy="173182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Dependence of escape efficiency on radiative processes bounded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Drag of O with H taken into account (derived from general diffusion equations)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Significantly simpler than using </a:t>
            </a:r>
            <a:r>
              <a:rPr lang="en-US" sz="2400" dirty="0" err="1">
                <a:latin typeface="Garamond" panose="02020404030301010803" pitchFamily="18" charset="0"/>
              </a:rPr>
              <a:t>Hunten</a:t>
            </a:r>
            <a:r>
              <a:rPr lang="en-US" sz="2400" dirty="0">
                <a:latin typeface="Garamond" panose="02020404030301010803" pitchFamily="18" charset="0"/>
              </a:rPr>
              <a:t> et al. formalism!</a:t>
            </a:r>
          </a:p>
          <a:p>
            <a:endParaRPr lang="en-US" sz="2400" dirty="0">
              <a:latin typeface="Garamond" panose="02020404030301010803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25247C-402D-274B-956C-132012FC2516}"/>
              </a:ext>
            </a:extLst>
          </p:cNvPr>
          <p:cNvGrpSpPr/>
          <p:nvPr/>
        </p:nvGrpSpPr>
        <p:grpSpPr>
          <a:xfrm>
            <a:off x="147037" y="4179094"/>
            <a:ext cx="5244389" cy="2538519"/>
            <a:chOff x="4501645" y="4327140"/>
            <a:chExt cx="5244389" cy="25385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645" y="4717024"/>
              <a:ext cx="4584272" cy="21486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495751" y="4327140"/>
              <a:ext cx="42502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Garamond" panose="02020404030301010803" pitchFamily="18" charset="0"/>
                </a:rPr>
                <a:t>Energy-limited escape efficiency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469557" y="3163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4BA66-4608-DD40-B444-5D6E6F2AD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78" y="6058444"/>
            <a:ext cx="2909164" cy="4947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94FDF5-958A-EA4F-8947-9B0FBE889148}"/>
              </a:ext>
            </a:extLst>
          </p:cNvPr>
          <p:cNvGrpSpPr/>
          <p:nvPr/>
        </p:nvGrpSpPr>
        <p:grpSpPr>
          <a:xfrm>
            <a:off x="4938553" y="3301147"/>
            <a:ext cx="3919957" cy="2777234"/>
            <a:chOff x="4958139" y="1056576"/>
            <a:chExt cx="3919957" cy="27772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3234" y="1056576"/>
              <a:ext cx="3213100" cy="6477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585693-B7BD-9743-9506-E64FCA8C0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314" y="2511963"/>
              <a:ext cx="3756625" cy="69415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E8018F-9BD6-3340-916C-42EEB6290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8139" y="3211108"/>
              <a:ext cx="3919957" cy="6227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CFEA64-7623-6D45-9527-54FDD983F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4957" y="1689879"/>
              <a:ext cx="3573139" cy="475820"/>
            </a:xfrm>
            <a:prstGeom prst="rect">
              <a:avLst/>
            </a:prstGeom>
          </p:spPr>
        </p:pic>
      </p:grpSp>
      <p:sp>
        <p:nvSpPr>
          <p:cNvPr id="2" name="Down Arrow 1">
            <a:extLst>
              <a:ext uri="{FF2B5EF4-FFF2-40B4-BE49-F238E27FC236}">
                <a16:creationId xmlns:a16="http://schemas.microsoft.com/office/drawing/2014/main" id="{BDDBA797-9048-2B49-B192-35D8B602E338}"/>
              </a:ext>
            </a:extLst>
          </p:cNvPr>
          <p:cNvSpPr/>
          <p:nvPr/>
        </p:nvSpPr>
        <p:spPr>
          <a:xfrm>
            <a:off x="6849035" y="4554818"/>
            <a:ext cx="340659" cy="2398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69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457200" y="354150"/>
            <a:ext cx="5680129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Atmospheric Chemistry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523826" y="1774945"/>
            <a:ext cx="4082898" cy="3930256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Key question: Can photochemical feedbacks involving O</a:t>
            </a:r>
            <a:r>
              <a:rPr lang="en-US" sz="2000" baseline="-25000" dirty="0">
                <a:latin typeface="Garamond" panose="02020404030301010803" pitchFamily="18" charset="0"/>
              </a:rPr>
              <a:t>2</a:t>
            </a:r>
            <a:r>
              <a:rPr lang="en-US" sz="2000" dirty="0">
                <a:latin typeface="Garamond" panose="02020404030301010803" pitchFamily="18" charset="0"/>
              </a:rPr>
              <a:t> buildup shut down H escape?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We used 1D model with 100 levels, backwards Euler, eddy + molecular diffusion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Result: No shutdown! Hydrogen loss rate has ~linear dependence on stellar UV flux and atmospheric O</a:t>
            </a:r>
            <a:r>
              <a:rPr lang="en-US" sz="2000" baseline="-25000" dirty="0">
                <a:latin typeface="Garamond" panose="02020404030301010803" pitchFamily="18" charset="0"/>
              </a:rPr>
              <a:t>2</a:t>
            </a:r>
            <a:r>
              <a:rPr lang="en-US" sz="2000" dirty="0">
                <a:latin typeface="Garamond" panose="02020404030301010803" pitchFamily="18" charset="0"/>
              </a:rPr>
              <a:t> concentration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Good agreement with results from Mars modeling (Chaffin et al. 2017)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652" y="1774724"/>
            <a:ext cx="3554351" cy="2445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913" y="2891480"/>
            <a:ext cx="1286386" cy="9753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00" y="4186457"/>
            <a:ext cx="3642702" cy="2586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069" y="4489146"/>
            <a:ext cx="1665661" cy="560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60" y="5983841"/>
            <a:ext cx="2633765" cy="275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83" y="6388134"/>
            <a:ext cx="2538975" cy="318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1935F8-1981-C342-A67A-8ACA4938743E}"/>
              </a:ext>
            </a:extLst>
          </p:cNvPr>
          <p:cNvSpPr txBox="1"/>
          <p:nvPr/>
        </p:nvSpPr>
        <p:spPr>
          <a:xfrm>
            <a:off x="523826" y="5632757"/>
            <a:ext cx="1698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Garamond" panose="02020404030301010803" pitchFamily="18" charset="0"/>
              </a:rPr>
              <a:t>Throttle mechanism:</a:t>
            </a:r>
          </a:p>
        </p:txBody>
      </p:sp>
    </p:spTree>
    <p:extLst>
      <p:ext uri="{BB962C8B-B14F-4D97-AF65-F5344CB8AC3E}">
        <p14:creationId xmlns:p14="http://schemas.microsoft.com/office/powerpoint/2010/main" val="1036464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457200" y="354150"/>
            <a:ext cx="5680129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Radiative Transfer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4BFA250-5E62-E54E-8ADA-016F1662B7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Line-by-line radiative transfer used to calculate OLR under magma ocean conditions with H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O, CO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 atmosphere</a:t>
            </a:r>
          </a:p>
          <a:p>
            <a:r>
              <a:rPr lang="en-US" dirty="0">
                <a:latin typeface="Garamond" panose="02020404030301010803" pitchFamily="18" charset="0"/>
              </a:rPr>
              <a:t>100 levels, 8000 spectral intervals, MT-CKD continuum for H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O</a:t>
            </a:r>
          </a:p>
          <a:p>
            <a:r>
              <a:rPr lang="en-US" dirty="0">
                <a:latin typeface="Garamond" panose="02020404030301010803" pitchFamily="18" charset="0"/>
              </a:rPr>
              <a:t>Albedo is treated as a free parameter, with default A = 0.3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E4BC58-8F7D-BD45-AE30-ACDA0C5112B0}"/>
              </a:ext>
            </a:extLst>
          </p:cNvPr>
          <p:cNvGrpSpPr/>
          <p:nvPr/>
        </p:nvGrpSpPr>
        <p:grpSpPr>
          <a:xfrm>
            <a:off x="4675182" y="1825625"/>
            <a:ext cx="4297368" cy="2315539"/>
            <a:chOff x="4744469" y="1825625"/>
            <a:chExt cx="4297368" cy="23155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8D342F-1AF2-2744-96AF-1B059665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4469" y="1825625"/>
              <a:ext cx="4297368" cy="23155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29B659-3866-1640-9490-C80FBF113410}"/>
                </a:ext>
              </a:extLst>
            </p:cNvPr>
            <p:cNvSpPr txBox="1"/>
            <p:nvPr/>
          </p:nvSpPr>
          <p:spPr>
            <a:xfrm>
              <a:off x="7083708" y="2129742"/>
              <a:ext cx="16507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aramond" panose="02020404030301010803" pitchFamily="18" charset="0"/>
                </a:rPr>
                <a:t>Runaway greenhouse</a:t>
              </a:r>
            </a:p>
            <a:p>
              <a:r>
                <a:rPr lang="en-US" sz="1400" dirty="0">
                  <a:latin typeface="Garamond" panose="02020404030301010803" pitchFamily="18" charset="0"/>
                </a:rPr>
                <a:t>model validation vs. </a:t>
              </a:r>
            </a:p>
            <a:p>
              <a:r>
                <a:rPr lang="en-US" sz="1400" dirty="0">
                  <a:latin typeface="Garamond" panose="02020404030301010803" pitchFamily="18" charset="0"/>
                </a:rPr>
                <a:t>Goldblatt et al. 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4787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350816" y="783640"/>
            <a:ext cx="3613698" cy="179610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4" name="Title 10"/>
          <p:cNvSpPr>
            <a:spLocks noGrp="1"/>
          </p:cNvSpPr>
          <p:nvPr>
            <p:ph type="title"/>
          </p:nvPr>
        </p:nvSpPr>
        <p:spPr>
          <a:xfrm>
            <a:off x="213601" y="279626"/>
            <a:ext cx="465279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Garamond" panose="02020404030301010803" pitchFamily="18" charset="0"/>
              </a:rPr>
              <a:t>Magma ocean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50" y="2088776"/>
            <a:ext cx="4245723" cy="542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37" y="3212278"/>
            <a:ext cx="2162263" cy="5405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72" y="6429827"/>
            <a:ext cx="590731" cy="427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850" y="2598894"/>
            <a:ext cx="24394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Garamond" panose="02020404030301010803" pitchFamily="18" charset="0"/>
              </a:rPr>
              <a:t>Oxygen </a:t>
            </a:r>
            <a:r>
              <a:rPr lang="en-US" sz="2200" dirty="0">
                <a:latin typeface="Garamond" panose="02020404030301010803" pitchFamily="18" charset="0"/>
              </a:rPr>
              <a:t>partitioning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850" y="1715077"/>
            <a:ext cx="29241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Garamond" panose="02020404030301010803" pitchFamily="18" charset="0"/>
              </a:rPr>
              <a:t>H</a:t>
            </a:r>
            <a:r>
              <a:rPr lang="en-US" sz="2200" baseline="-25000" dirty="0">
                <a:latin typeface="Garamond" panose="02020404030301010803" pitchFamily="18" charset="0"/>
              </a:rPr>
              <a:t>2</a:t>
            </a:r>
            <a:r>
              <a:rPr lang="en-US" sz="2200" dirty="0">
                <a:latin typeface="Garamond" panose="02020404030301010803" pitchFamily="18" charset="0"/>
              </a:rPr>
              <a:t>O / CO</a:t>
            </a:r>
            <a:r>
              <a:rPr lang="en-US" sz="2200" baseline="-25000" dirty="0">
                <a:latin typeface="Garamond" panose="02020404030301010803" pitchFamily="18" charset="0"/>
              </a:rPr>
              <a:t>2</a:t>
            </a:r>
            <a:r>
              <a:rPr lang="en-US" sz="2200" dirty="0">
                <a:latin typeface="Garamond" panose="02020404030301010803" pitchFamily="18" charset="0"/>
              </a:rPr>
              <a:t> equilibration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1" y="4439583"/>
            <a:ext cx="3641707" cy="238845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350816" y="2563715"/>
            <a:ext cx="3613698" cy="2179114"/>
          </a:xfrm>
          <a:prstGeom prst="rect">
            <a:avLst/>
          </a:prstGeom>
          <a:gradFill>
            <a:gsLst>
              <a:gs pos="0">
                <a:srgbClr val="C00000"/>
              </a:gs>
              <a:gs pos="41000">
                <a:schemeClr val="accent2">
                  <a:lumMod val="60000"/>
                  <a:lumOff val="40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13148" y="2816502"/>
            <a:ext cx="157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Garamond" panose="02020404030301010803" pitchFamily="18" charset="0"/>
              </a:rPr>
              <a:t>magma ocean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13148" y="4283377"/>
            <a:ext cx="140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solid mantle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13148" y="3444435"/>
            <a:ext cx="153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’mush’ region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893997" y="2199314"/>
            <a:ext cx="0" cy="677251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55506" y="2036226"/>
            <a:ext cx="320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H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O, CO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, O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 exchange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49453" y="3001168"/>
            <a:ext cx="125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FeO</a:t>
            </a:r>
            <a:r>
              <a:rPr lang="en-US" dirty="0">
                <a:latin typeface="Garamond" panose="02020404030301010803" pitchFamily="18" charset="0"/>
              </a:rPr>
              <a:t>, Fe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O</a:t>
            </a:r>
            <a:r>
              <a:rPr lang="en-US" baseline="-25000" dirty="0"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6850" y="3935368"/>
            <a:ext cx="46383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Garamond" panose="02020404030301010803" pitchFamily="18" charset="0"/>
              </a:rPr>
              <a:t>Variation of global melt fraction with </a:t>
            </a:r>
            <a:r>
              <a:rPr lang="en-US" sz="2200" i="1" dirty="0" err="1">
                <a:latin typeface="Garamond" panose="02020404030301010803" pitchFamily="18" charset="0"/>
              </a:rPr>
              <a:t>T</a:t>
            </a:r>
            <a:r>
              <a:rPr lang="en-US" sz="2200" i="1" baseline="-25000" dirty="0" err="1">
                <a:latin typeface="Garamond" panose="02020404030301010803" pitchFamily="18" charset="0"/>
              </a:rPr>
              <a:t>s</a:t>
            </a:r>
            <a:endParaRPr lang="en-US" sz="2200" i="1" baseline="-25000" dirty="0">
              <a:latin typeface="Garamond" panose="02020404030301010803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350816" y="1377425"/>
            <a:ext cx="3613698" cy="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337298" y="1112946"/>
            <a:ext cx="0" cy="45720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507556" y="755706"/>
            <a:ext cx="2098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H, O loss to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5DC0D1-DAF6-3649-96E6-C00EF56EA563}"/>
              </a:ext>
            </a:extLst>
          </p:cNvPr>
          <p:cNvGrpSpPr/>
          <p:nvPr/>
        </p:nvGrpSpPr>
        <p:grpSpPr>
          <a:xfrm>
            <a:off x="4915236" y="5333942"/>
            <a:ext cx="3740961" cy="810004"/>
            <a:chOff x="4649720" y="4935852"/>
            <a:chExt cx="3740961" cy="81000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C73B61-B57F-114F-8710-51A2CA101694}"/>
                </a:ext>
              </a:extLst>
            </p:cNvPr>
            <p:cNvSpPr txBox="1"/>
            <p:nvPr/>
          </p:nvSpPr>
          <p:spPr>
            <a:xfrm>
              <a:off x="4649720" y="4935852"/>
              <a:ext cx="3740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Garamond" panose="02020404030301010803" pitchFamily="18" charset="0"/>
                </a:rPr>
                <a:t>Not</a:t>
              </a:r>
              <a:r>
                <a:rPr lang="en-US" dirty="0">
                  <a:latin typeface="Garamond" panose="02020404030301010803" pitchFamily="18" charset="0"/>
                </a:rPr>
                <a:t> included: Redox disproportionation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A7511B-8250-D540-8FC0-36C1D92F0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6755" y="5338019"/>
              <a:ext cx="3005581" cy="407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389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314190" y="246833"/>
            <a:ext cx="8476734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Model Results: Dependence on H</a:t>
            </a:r>
            <a:r>
              <a:rPr lang="en-US" sz="4000" baseline="-25000" dirty="0">
                <a:latin typeface="Garamond" panose="02020404030301010803" pitchFamily="18" charset="0"/>
              </a:rPr>
              <a:t>2</a:t>
            </a:r>
            <a:r>
              <a:rPr lang="en-US" sz="4000" dirty="0">
                <a:latin typeface="Garamond" panose="02020404030301010803" pitchFamily="18" charset="0"/>
              </a:rPr>
              <a:t>O and mantle iron content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460" r="488" b="52927"/>
          <a:stretch/>
        </p:blipFill>
        <p:spPr>
          <a:xfrm>
            <a:off x="4248852" y="1607993"/>
            <a:ext cx="4771578" cy="21765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72" y="6448877"/>
            <a:ext cx="590731" cy="427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20313" y="1897050"/>
            <a:ext cx="3167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total potential oxidation 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via water loss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Garamond" panose="02020404030301010803" pitchFamily="18" charset="0"/>
              </a:rPr>
              <a:t>plausible mantle </a:t>
            </a:r>
            <a:r>
              <a:rPr lang="en-US" sz="1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FeO</a:t>
            </a:r>
            <a:r>
              <a:rPr lang="en-US" sz="1400" b="1" dirty="0">
                <a:solidFill>
                  <a:srgbClr val="FF0000"/>
                </a:solidFill>
                <a:latin typeface="Garamond" panose="02020404030301010803" pitchFamily="18" charset="0"/>
              </a:rPr>
              <a:t> range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3742" y="2798479"/>
            <a:ext cx="4155110" cy="3760971"/>
            <a:chOff x="5585253" y="3321393"/>
            <a:chExt cx="3943112" cy="3569083"/>
          </a:xfrm>
        </p:grpSpPr>
        <p:grpSp>
          <p:nvGrpSpPr>
            <p:cNvPr id="20" name="Group 19"/>
            <p:cNvGrpSpPr/>
            <p:nvPr/>
          </p:nvGrpSpPr>
          <p:grpSpPr>
            <a:xfrm>
              <a:off x="5585253" y="3321393"/>
              <a:ext cx="3943112" cy="3569083"/>
              <a:chOff x="18872" y="2740333"/>
              <a:chExt cx="4592337" cy="415672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872" y="2740333"/>
                <a:ext cx="4592337" cy="4116895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015002" y="6564771"/>
                <a:ext cx="1107058" cy="332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556809" y="3526374"/>
              <a:ext cx="1646962" cy="292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aramond" panose="02020404030301010803" pitchFamily="18" charset="0"/>
                </a:rPr>
                <a:t>atmospheric O</a:t>
              </a:r>
              <a:r>
                <a:rPr lang="en-US" sz="1400" baseline="-25000" dirty="0">
                  <a:latin typeface="Garamond" panose="02020404030301010803" pitchFamily="18" charset="0"/>
                </a:rPr>
                <a:t>2</a:t>
              </a:r>
              <a:endParaRPr lang="en-US" sz="1400" dirty="0">
                <a:latin typeface="Garamond" panose="02020404030301010803" pitchFamily="18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8872" y="5825028"/>
            <a:ext cx="563242" cy="640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698934-D689-974A-BDB0-EA356979BCBD}"/>
              </a:ext>
            </a:extLst>
          </p:cNvPr>
          <p:cNvGrpSpPr/>
          <p:nvPr/>
        </p:nvGrpSpPr>
        <p:grpSpPr>
          <a:xfrm>
            <a:off x="2842717" y="4525400"/>
            <a:ext cx="5771170" cy="681497"/>
            <a:chOff x="2804617" y="4506350"/>
            <a:chExt cx="5771170" cy="6814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6B3118-1D4B-8F46-949A-697E6054C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9529" y="4506350"/>
              <a:ext cx="4006258" cy="67432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470BE3D-93D9-964F-A54B-E02FFD6EE7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4617" y="4872417"/>
              <a:ext cx="1790428" cy="3154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29E6E54-6146-6944-88EC-59224BED5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167" y="1516550"/>
            <a:ext cx="4697898" cy="226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314190" y="227783"/>
            <a:ext cx="8476734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Model Results: </a:t>
            </a:r>
            <a:br>
              <a:rPr lang="en-US" sz="4000" dirty="0">
                <a:latin typeface="Garamond" panose="02020404030301010803" pitchFamily="18" charset="0"/>
              </a:rPr>
            </a:br>
            <a:r>
              <a:rPr lang="en-US" sz="4000" dirty="0">
                <a:latin typeface="Garamond" panose="02020404030301010803" pitchFamily="18" charset="0"/>
              </a:rPr>
              <a:t>Dependence on orbital distance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872" y="6429827"/>
            <a:ext cx="590731" cy="427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009" y="1663919"/>
            <a:ext cx="5975259" cy="452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5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07" y="1944689"/>
            <a:ext cx="8205943" cy="2171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Garamond" panose="02020404030301010803" pitchFamily="18" charset="0"/>
              </a:rPr>
              <a:t>Executive Exoplanet Summary</a:t>
            </a:r>
            <a:br>
              <a:rPr lang="en-US" sz="4000" dirty="0">
                <a:latin typeface="Garamond" panose="02020404030301010803" pitchFamily="18" charset="0"/>
              </a:rPr>
            </a:br>
            <a:r>
              <a:rPr lang="en-US" sz="4000" dirty="0">
                <a:latin typeface="Garamond" panose="02020404030301010803" pitchFamily="18" charset="0"/>
              </a:rPr>
              <a:t>(pre-TESS)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BBB6B-1044-1C46-8694-AB408FC686E4}"/>
              </a:ext>
            </a:extLst>
          </p:cNvPr>
          <p:cNvSpPr txBox="1"/>
          <p:nvPr/>
        </p:nvSpPr>
        <p:spPr>
          <a:xfrm>
            <a:off x="1374972" y="4342155"/>
            <a:ext cx="6394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</a:rPr>
              <a:t>Hot, lifeless targets like GJ1132b are particularly exciting, as they are easier to observe, and provide a means to test our predictions </a:t>
            </a:r>
            <a:r>
              <a:rPr lang="en-US" sz="2400" i="1" dirty="0">
                <a:latin typeface="Garamond" panose="02020404030301010803" pitchFamily="18" charset="0"/>
              </a:rPr>
              <a:t>independently</a:t>
            </a:r>
            <a:r>
              <a:rPr lang="en-US" sz="2400" dirty="0">
                <a:latin typeface="Garamond" panose="02020404030301010803" pitchFamily="18" charset="0"/>
              </a:rPr>
              <a:t> of the possible presence of life</a:t>
            </a:r>
          </a:p>
        </p:txBody>
      </p:sp>
    </p:spTree>
    <p:extLst>
      <p:ext uri="{BB962C8B-B14F-4D97-AF65-F5344CB8AC3E}">
        <p14:creationId xmlns:p14="http://schemas.microsoft.com/office/powerpoint/2010/main" val="181105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Talk 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976284"/>
            <a:ext cx="8031256" cy="42006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Part I: Planetary oxidation and water loss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Fundamentals, motivation and solar system trends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A generalized approach to redox evolution modeling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Abiotic O</a:t>
            </a:r>
            <a:r>
              <a:rPr lang="en-US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predictions for terrestrial exoplanets</a:t>
            </a:r>
          </a:p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Part II: Detection of surface liquid water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Why exoplanet surface liquid water detection is hard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Using the sulfur cycle to constrain H</a:t>
            </a:r>
            <a:r>
              <a:rPr lang="en-US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O</a:t>
            </a:r>
            <a:r>
              <a:rPr lang="en-US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(l)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indirectly</a:t>
            </a:r>
          </a:p>
        </p:txBody>
      </p:sp>
    </p:spTree>
    <p:extLst>
      <p:ext uri="{BB962C8B-B14F-4D97-AF65-F5344CB8AC3E}">
        <p14:creationId xmlns:p14="http://schemas.microsoft.com/office/powerpoint/2010/main" val="2495252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408101" y="407988"/>
            <a:ext cx="5298141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Line-by-line 3D GCM </a:t>
            </a:r>
            <a:br>
              <a:rPr lang="en-US" sz="4000" dirty="0">
                <a:latin typeface="Garamond" panose="02020404030301010803" pitchFamily="18" charset="0"/>
              </a:rPr>
            </a:br>
            <a:r>
              <a:rPr lang="en-US" sz="4000" dirty="0">
                <a:latin typeface="Garamond" panose="02020404030301010803" pitchFamily="18" charset="0"/>
              </a:rPr>
              <a:t>simulations of GJ1132b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74520"/>
            <a:ext cx="5029200" cy="425164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To complement our atmospheric evolution studies, we have developed a new GCM that uses line-by-line radiative transfer</a:t>
            </a:r>
          </a:p>
          <a:p>
            <a:r>
              <a:rPr lang="en-US" dirty="0">
                <a:latin typeface="Garamond" panose="02020404030301010803" pitchFamily="18" charset="0"/>
              </a:rPr>
              <a:t>We have made climate and phase curve predictions for O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-CO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 atmospheres on the hot terrestrial exoplanet GJ1132b</a:t>
            </a:r>
          </a:p>
          <a:p>
            <a:r>
              <a:rPr lang="en-US" dirty="0">
                <a:latin typeface="Garamond" panose="02020404030301010803" pitchFamily="18" charset="0"/>
              </a:rPr>
              <a:t>Model extensions for future applications in exoplanet and solar system research are in progress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5115181"/>
            <a:ext cx="2396022" cy="1679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750" y="3615807"/>
            <a:ext cx="2143472" cy="149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431" y="6157307"/>
            <a:ext cx="2888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Ding &amp; Wordsworth, </a:t>
            </a:r>
            <a:r>
              <a:rPr lang="en-US" sz="1600" dirty="0" err="1">
                <a:latin typeface="Garamond" panose="02020404030301010803" pitchFamily="18" charset="0"/>
              </a:rPr>
              <a:t>ApJ</a:t>
            </a:r>
            <a:r>
              <a:rPr lang="en-US" sz="1600" dirty="0">
                <a:latin typeface="Garamond" panose="02020404030301010803" pitchFamily="18" charset="0"/>
              </a:rPr>
              <a:t>, 2019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https://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arxiv.org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/abs/1905.04635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936753"/>
            <a:ext cx="2396022" cy="1797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F9FFC1-3636-A249-AB95-36F2260FFBC0}"/>
              </a:ext>
            </a:extLst>
          </p:cNvPr>
          <p:cNvSpPr/>
          <p:nvPr/>
        </p:nvSpPr>
        <p:spPr>
          <a:xfrm>
            <a:off x="457200" y="6184563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CE8486-2550-584C-928A-DF55D7AB06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750" y="257699"/>
            <a:ext cx="1248086" cy="13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37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723" y="2262425"/>
            <a:ext cx="1685077" cy="1685077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378577" y="22917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A Redox Goldilocks Zone?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2377" y="2284294"/>
            <a:ext cx="8561073" cy="0"/>
          </a:xfrm>
          <a:prstGeom prst="straightConnector1">
            <a:avLst/>
          </a:prstGeom>
          <a:ln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6024" y="3089470"/>
            <a:ext cx="2033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OVER-OXIDIZED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0269" y="3865472"/>
            <a:ext cx="22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UNDER-OXIDIZED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23488" y="2989356"/>
            <a:ext cx="2915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Both oxidized and reduced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surface/atmosphere reservoirs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559" y="1777010"/>
            <a:ext cx="1063995" cy="1063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79" y="1822601"/>
            <a:ext cx="989886" cy="9898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1648" y="1479876"/>
            <a:ext cx="685225" cy="679913"/>
          </a:xfrm>
          <a:prstGeom prst="rect">
            <a:avLst/>
          </a:prstGeom>
        </p:spPr>
      </p:pic>
      <p:pic>
        <p:nvPicPr>
          <p:cNvPr id="24578" name="Picture 2" descr="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49" y="4644413"/>
            <a:ext cx="1305768" cy="19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mage result for origin of life warm little po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93" y="4930684"/>
            <a:ext cx="2291121" cy="157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80699" y="5256277"/>
            <a:ext cx="29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43586" y="5487109"/>
            <a:ext cx="29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7914" y="5992909"/>
            <a:ext cx="29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10814" y="4507761"/>
            <a:ext cx="334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Fertile conditions for biogenesis</a:t>
            </a:r>
            <a:r>
              <a:rPr lang="mr-IN" dirty="0">
                <a:solidFill>
                  <a:schemeClr val="bg1"/>
                </a:solidFill>
                <a:latin typeface="Garamond" panose="02020404030301010803" pitchFamily="18" charset="0"/>
              </a:rPr>
              <a:t>…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236343" y="3790707"/>
            <a:ext cx="890279" cy="329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22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Future Steps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2095500"/>
            <a:ext cx="7886700" cy="3435352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Extension of the model to include C, N, S species</a:t>
            </a:r>
          </a:p>
          <a:p>
            <a:r>
              <a:rPr lang="en-US" dirty="0">
                <a:latin typeface="Garamond" panose="02020404030301010803" pitchFamily="18" charset="0"/>
              </a:rPr>
              <a:t>Better experimental constraints on mantle redox disproportionation, magma solubility of various species under a wider range of conditions</a:t>
            </a:r>
          </a:p>
          <a:p>
            <a:r>
              <a:rPr lang="en-US" dirty="0">
                <a:latin typeface="Garamond" panose="02020404030301010803" pitchFamily="18" charset="0"/>
              </a:rPr>
              <a:t>Development of robust observational criteria for determining a planet’s atmospheric redox state</a:t>
            </a:r>
          </a:p>
          <a:p>
            <a:r>
              <a:rPr lang="en-US" dirty="0">
                <a:latin typeface="Garamond" panose="02020404030301010803" pitchFamily="18" charset="0"/>
              </a:rPr>
              <a:t>James Webb + GMT/E-ELT observations!</a:t>
            </a:r>
          </a:p>
        </p:txBody>
      </p:sp>
    </p:spTree>
    <p:extLst>
      <p:ext uri="{BB962C8B-B14F-4D97-AF65-F5344CB8AC3E}">
        <p14:creationId xmlns:p14="http://schemas.microsoft.com/office/powerpoint/2010/main" val="4093750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579" y="28573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Part II: Detection of </a:t>
            </a:r>
            <a:b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surface liquid water</a:t>
            </a:r>
          </a:p>
        </p:txBody>
      </p:sp>
    </p:spTree>
    <p:extLst>
      <p:ext uri="{BB962C8B-B14F-4D97-AF65-F5344CB8AC3E}">
        <p14:creationId xmlns:p14="http://schemas.microsoft.com/office/powerpoint/2010/main" val="2472931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AF27D9-92F5-0641-9413-4EB240FE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Diagnosing the presence of surface oceans on exoplanets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45320-199D-D745-897D-4A84D0A21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69459"/>
            <a:ext cx="7886700" cy="4007504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Diagnosing the presence of surface oceans on exoplanets is going to be difficult</a:t>
            </a:r>
          </a:p>
          <a:p>
            <a:r>
              <a:rPr lang="en-US" dirty="0">
                <a:latin typeface="Garamond" panose="02020404030301010803" pitchFamily="18" charset="0"/>
              </a:rPr>
              <a:t>Previous studies have proposed e.g. ocean glint (Robinson et al. 2010); however this will be extremely challenging</a:t>
            </a:r>
          </a:p>
          <a:p>
            <a:r>
              <a:rPr lang="en-US" dirty="0">
                <a:latin typeface="Garamond" panose="02020404030301010803" pitchFamily="18" charset="0"/>
              </a:rPr>
              <a:t>What if we could use transit observations sensitive at cloud/aerosol height to interrogate the surface hydrology of a planet indirectly?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62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AF27D9-92F5-0641-9413-4EB240FEF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38" y="28663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Using sulfur to constrain the presence of oceans on exoplanets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8B4DB-7B2A-734A-9F04-E7A1A0BA9D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13" r="3886"/>
          <a:stretch/>
        </p:blipFill>
        <p:spPr>
          <a:xfrm>
            <a:off x="5720848" y="1720515"/>
            <a:ext cx="2377440" cy="21498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F715B1-02A9-D741-94C2-6A6F7360A286}"/>
              </a:ext>
            </a:extLst>
          </p:cNvPr>
          <p:cNvSpPr/>
          <p:nvPr/>
        </p:nvSpPr>
        <p:spPr>
          <a:xfrm>
            <a:off x="5720848" y="5862107"/>
            <a:ext cx="1573421" cy="361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6"/>
          </a:p>
        </p:txBody>
      </p:sp>
      <p:pic>
        <p:nvPicPr>
          <p:cNvPr id="2050" name="Picture 2" descr="Image result for pinatubo eruption">
            <a:extLst>
              <a:ext uri="{FF2B5EF4-FFF2-40B4-BE49-F238E27FC236}">
                <a16:creationId xmlns:a16="http://schemas.microsoft.com/office/drawing/2014/main" id="{6BFD6696-89C4-2547-8339-D36543FB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9" y="4325281"/>
            <a:ext cx="3078726" cy="231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C5F0D3EA-1849-5948-A01F-7C6D8A1DFC87}"/>
              </a:ext>
            </a:extLst>
          </p:cNvPr>
          <p:cNvSpPr txBox="1">
            <a:spLocks/>
          </p:cNvSpPr>
          <p:nvPr/>
        </p:nvSpPr>
        <p:spPr>
          <a:xfrm>
            <a:off x="4184108" y="4325281"/>
            <a:ext cx="4504403" cy="1797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Garamond" panose="02020404030301010803" pitchFamily="18" charset="0"/>
              </a:rPr>
              <a:t>Under what circumstances could an Earth-like planet support a </a:t>
            </a:r>
            <a:r>
              <a:rPr lang="en-US" sz="2000" i="1" dirty="0">
                <a:latin typeface="Garamond" panose="02020404030301010803" pitchFamily="18" charset="0"/>
              </a:rPr>
              <a:t>permanent</a:t>
            </a:r>
            <a:r>
              <a:rPr lang="en-US" sz="2000" dirty="0">
                <a:latin typeface="Garamond" panose="02020404030301010803" pitchFamily="18" charset="0"/>
              </a:rPr>
              <a:t> Venus-like sulfate aerosol haze layer?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270A37-95BC-BB45-99E0-4B4439C594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" r="53836"/>
          <a:stretch/>
        </p:blipFill>
        <p:spPr>
          <a:xfrm>
            <a:off x="599581" y="1720515"/>
            <a:ext cx="2194560" cy="21498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2DF937C-6FA5-E044-9E3A-157254100F0D}"/>
              </a:ext>
            </a:extLst>
          </p:cNvPr>
          <p:cNvGrpSpPr/>
          <p:nvPr/>
        </p:nvGrpSpPr>
        <p:grpSpPr>
          <a:xfrm>
            <a:off x="3070249" y="2178262"/>
            <a:ext cx="2374491" cy="779400"/>
            <a:chOff x="3070249" y="2178262"/>
            <a:chExt cx="2374491" cy="779400"/>
          </a:xfrm>
        </p:grpSpPr>
        <p:sp>
          <p:nvSpPr>
            <p:cNvPr id="16" name="Left-Right Arrow 15">
              <a:extLst>
                <a:ext uri="{FF2B5EF4-FFF2-40B4-BE49-F238E27FC236}">
                  <a16:creationId xmlns:a16="http://schemas.microsoft.com/office/drawing/2014/main" id="{B3CB2719-72C8-C14B-B9D6-8F6F58CA7C97}"/>
                </a:ext>
              </a:extLst>
            </p:cNvPr>
            <p:cNvSpPr/>
            <p:nvPr/>
          </p:nvSpPr>
          <p:spPr>
            <a:xfrm>
              <a:off x="3070249" y="2633198"/>
              <a:ext cx="2374491" cy="32446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D7C037-4EDC-2041-9E0F-B900358822D4}"/>
                </a:ext>
              </a:extLst>
            </p:cNvPr>
            <p:cNvSpPr txBox="1"/>
            <p:nvPr/>
          </p:nvSpPr>
          <p:spPr>
            <a:xfrm>
              <a:off x="4184108" y="2178262"/>
              <a:ext cx="2968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aramond" panose="02020404030301010803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006D09B-6673-B341-8F6E-D3CAFDA02C62}"/>
              </a:ext>
            </a:extLst>
          </p:cNvPr>
          <p:cNvSpPr txBox="1"/>
          <p:nvPr/>
        </p:nvSpPr>
        <p:spPr>
          <a:xfrm>
            <a:off x="5589835" y="6223486"/>
            <a:ext cx="3459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Garamond" panose="02020404030301010803" pitchFamily="18" charset="0"/>
              </a:rPr>
              <a:t>Loftus, Wordsworth &amp; Morley, </a:t>
            </a:r>
            <a:r>
              <a:rPr lang="en-US" sz="1600" dirty="0" err="1">
                <a:latin typeface="Garamond" panose="02020404030301010803" pitchFamily="18" charset="0"/>
              </a:rPr>
              <a:t>ApJ</a:t>
            </a:r>
            <a:r>
              <a:rPr lang="en-US" sz="1600" dirty="0">
                <a:latin typeface="Garamond" panose="02020404030301010803" pitchFamily="18" charset="0"/>
              </a:rPr>
              <a:t>, 2020</a:t>
            </a:r>
          </a:p>
          <a:p>
            <a:pPr algn="r"/>
            <a:r>
              <a:rPr lang="en-US" sz="1600" dirty="0">
                <a:solidFill>
                  <a:schemeClr val="accent1"/>
                </a:solidFill>
                <a:latin typeface="Garamond" panose="02020404030301010803" pitchFamily="18" charset="0"/>
              </a:rPr>
              <a:t>https://</a:t>
            </a:r>
            <a:r>
              <a:rPr lang="en-US" sz="1600" dirty="0" err="1">
                <a:solidFill>
                  <a:schemeClr val="accent1"/>
                </a:solidFill>
                <a:latin typeface="Garamond" panose="02020404030301010803" pitchFamily="18" charset="0"/>
              </a:rPr>
              <a:t>arxiv.org</a:t>
            </a:r>
            <a:r>
              <a:rPr lang="en-US" sz="1600" dirty="0">
                <a:solidFill>
                  <a:schemeClr val="accent1"/>
                </a:solidFill>
                <a:latin typeface="Garamond" panose="02020404030301010803" pitchFamily="18" charset="0"/>
              </a:rPr>
              <a:t>/abs/1908.02769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ED6CD0-2F02-9246-A8B5-0E9C4F70C2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177" y="313616"/>
            <a:ext cx="917767" cy="11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F715B1-02A9-D741-94C2-6A6F7360A286}"/>
              </a:ext>
            </a:extLst>
          </p:cNvPr>
          <p:cNvSpPr/>
          <p:nvPr/>
        </p:nvSpPr>
        <p:spPr>
          <a:xfrm>
            <a:off x="5720848" y="5862107"/>
            <a:ext cx="1573421" cy="361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3B1A4-7601-1E41-8A2F-387C97F2F1AB}"/>
              </a:ext>
            </a:extLst>
          </p:cNvPr>
          <p:cNvSpPr txBox="1"/>
          <p:nvPr/>
        </p:nvSpPr>
        <p:spPr>
          <a:xfrm>
            <a:off x="6085086" y="6511390"/>
            <a:ext cx="3058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Loftus, Wordsworth &amp; Morley, </a:t>
            </a:r>
            <a:r>
              <a:rPr lang="en-US" sz="1400" dirty="0" err="1">
                <a:latin typeface="Garamond" panose="02020404030301010803" pitchFamily="18" charset="0"/>
              </a:rPr>
              <a:t>ApJ</a:t>
            </a:r>
            <a:r>
              <a:rPr lang="en-US" sz="1400" dirty="0">
                <a:latin typeface="Garamond" panose="02020404030301010803" pitchFamily="18" charset="0"/>
              </a:rPr>
              <a:t>,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2AE085-B666-EC4D-9E04-58C25A146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838" y="1417301"/>
            <a:ext cx="5840362" cy="444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0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AF27D9-92F5-0641-9413-4EB240FE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Using sulfur to constrain the presence of oceans on exoplanets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EBB987-9B73-7544-A389-D36A2582174F}"/>
              </a:ext>
            </a:extLst>
          </p:cNvPr>
          <p:cNvSpPr txBox="1"/>
          <p:nvPr/>
        </p:nvSpPr>
        <p:spPr>
          <a:xfrm>
            <a:off x="6116253" y="4145254"/>
            <a:ext cx="117801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60" dirty="0"/>
              <a:t>haze formation</a:t>
            </a:r>
          </a:p>
          <a:p>
            <a:pPr algn="r"/>
            <a:r>
              <a:rPr lang="en-US" sz="1260" dirty="0"/>
              <a:t>inhibited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715B1-02A9-D741-94C2-6A6F7360A286}"/>
              </a:ext>
            </a:extLst>
          </p:cNvPr>
          <p:cNvSpPr/>
          <p:nvPr/>
        </p:nvSpPr>
        <p:spPr>
          <a:xfrm>
            <a:off x="5720848" y="5862107"/>
            <a:ext cx="1573421" cy="361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CF4230-6914-9149-A2F8-0182BD4AF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322" y="2028125"/>
            <a:ext cx="4347538" cy="4361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69EE3A-B64A-4349-BB35-716841A82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39" y="2425701"/>
            <a:ext cx="4565661" cy="2702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BA4CC2-699E-3342-AFB9-25246E03DB9F}"/>
              </a:ext>
            </a:extLst>
          </p:cNvPr>
          <p:cNvSpPr txBox="1"/>
          <p:nvPr/>
        </p:nvSpPr>
        <p:spPr>
          <a:xfrm>
            <a:off x="6085086" y="6511390"/>
            <a:ext cx="3058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Loftus, Wordsworth &amp; Morley, </a:t>
            </a:r>
            <a:r>
              <a:rPr lang="en-US" sz="1400" dirty="0" err="1">
                <a:latin typeface="Garamond" panose="02020404030301010803" pitchFamily="18" charset="0"/>
              </a:rPr>
              <a:t>ApJ</a:t>
            </a:r>
            <a:r>
              <a:rPr lang="en-US" sz="1400" dirty="0">
                <a:latin typeface="Garamond" panose="02020404030301010803" pitchFamily="18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274136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Conclusions 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To understand planetary oxidation in a generalized way, we have constructed a model that couples chemistry, escape and mantle exchange processes.</a:t>
            </a:r>
          </a:p>
          <a:p>
            <a:r>
              <a:rPr lang="en-US" dirty="0">
                <a:latin typeface="Garamond" panose="02020404030301010803" pitchFamily="18" charset="0"/>
              </a:rPr>
              <a:t>Results indicate that wet planets and/or </a:t>
            </a:r>
            <a:r>
              <a:rPr lang="en-US" dirty="0" err="1">
                <a:latin typeface="Garamond" panose="02020404030301010803" pitchFamily="18" charset="0"/>
              </a:rPr>
              <a:t>FeO</a:t>
            </a:r>
            <a:r>
              <a:rPr lang="en-US" dirty="0">
                <a:latin typeface="Garamond" panose="02020404030301010803" pitchFamily="18" charset="0"/>
              </a:rPr>
              <a:t>-rich planets do not build up abiotic O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 atmospheres during their magma ocean phase</a:t>
            </a:r>
            <a:endParaRPr lang="en-US" baseline="-25000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Total planet surface oxidation rate strongly decreases with orbital distance. Dependence on mass is still hard to predict, with multiple competing effects.</a:t>
            </a:r>
          </a:p>
          <a:p>
            <a:r>
              <a:rPr lang="en-US" dirty="0">
                <a:latin typeface="Garamond" panose="02020404030301010803" pitchFamily="18" charset="0"/>
              </a:rPr>
              <a:t>Detection of O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 (particularly combined with H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O) in the atmosphere of LHS1140b, TRAPPIST-1f/g, or similar TESS planets would be a strong suggestion that life was present on those worlds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01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Conclusions II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2109019"/>
            <a:ext cx="7886700" cy="406794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Earth-like planets with even small surface oceans cannot sustain high SO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 concentrations or sulfate aerosol layers that would be observable in transit</a:t>
            </a:r>
          </a:p>
          <a:p>
            <a:r>
              <a:rPr lang="en-US" dirty="0">
                <a:latin typeface="Garamond" panose="02020404030301010803" pitchFamily="18" charset="0"/>
              </a:rPr>
              <a:t>Hence if long-lived SO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 or sulfate aerosols are detected in the upper atmosphere of a rocky planet, that planet does not possess appreciable surface liquid water</a:t>
            </a:r>
          </a:p>
        </p:txBody>
      </p:sp>
    </p:spTree>
    <p:extLst>
      <p:ext uri="{BB962C8B-B14F-4D97-AF65-F5344CB8AC3E}">
        <p14:creationId xmlns:p14="http://schemas.microsoft.com/office/powerpoint/2010/main" val="1070926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579" y="303660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Part I: Planetary oxidation </a:t>
            </a:r>
            <a:b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and water loss</a:t>
            </a:r>
          </a:p>
        </p:txBody>
      </p:sp>
    </p:spTree>
    <p:extLst>
      <p:ext uri="{BB962C8B-B14F-4D97-AF65-F5344CB8AC3E}">
        <p14:creationId xmlns:p14="http://schemas.microsoft.com/office/powerpoint/2010/main" val="3698471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Initial conditions: </a:t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>Temperature, </a:t>
            </a:r>
            <a:r>
              <a:rPr lang="en-US" dirty="0" err="1">
                <a:latin typeface="Garamond" panose="02020404030301010803" pitchFamily="18" charset="0"/>
              </a:rPr>
              <a:t>FeO</a:t>
            </a:r>
            <a:r>
              <a:rPr lang="en-US" dirty="0">
                <a:latin typeface="Garamond" panose="02020404030301010803" pitchFamily="18" charset="0"/>
              </a:rPr>
              <a:t>, H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O and H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2012384"/>
            <a:ext cx="5031679" cy="4633046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Initialize planet in a magma ocean state (accretion heat flux, pre-MS stellar luminosity)</a:t>
            </a:r>
          </a:p>
          <a:p>
            <a:r>
              <a:rPr lang="en-US" dirty="0">
                <a:latin typeface="Garamond" panose="02020404030301010803" pitchFamily="18" charset="0"/>
              </a:rPr>
              <a:t>Assume rapid early core formation </a:t>
            </a:r>
            <a:r>
              <a:rPr lang="en-US" dirty="0">
                <a:latin typeface="Garamond" panose="02020404030301010803" pitchFamily="18" charset="0"/>
                <a:sym typeface="Wingdings"/>
              </a:rPr>
              <a:t> </a:t>
            </a:r>
            <a:r>
              <a:rPr lang="en-US" i="1" dirty="0">
                <a:latin typeface="Garamond" panose="02020404030301010803" pitchFamily="18" charset="0"/>
              </a:rPr>
              <a:t>k</a:t>
            </a:r>
            <a:r>
              <a:rPr lang="en-US" baseline="-25000" dirty="0">
                <a:latin typeface="Garamond" panose="02020404030301010803" pitchFamily="18" charset="0"/>
              </a:rPr>
              <a:t>3</a:t>
            </a:r>
            <a:r>
              <a:rPr lang="en-US" dirty="0">
                <a:latin typeface="Garamond" panose="02020404030301010803" pitchFamily="18" charset="0"/>
              </a:rPr>
              <a:t> = </a:t>
            </a:r>
            <a:r>
              <a:rPr lang="en-US" i="1" dirty="0">
                <a:latin typeface="Garamond" panose="02020404030301010803" pitchFamily="18" charset="0"/>
              </a:rPr>
              <a:t>k</a:t>
            </a:r>
            <a:r>
              <a:rPr lang="en-US" baseline="-25000" dirty="0">
                <a:latin typeface="Garamond" panose="02020404030301010803" pitchFamily="18" charset="0"/>
              </a:rPr>
              <a:t>4</a:t>
            </a:r>
            <a:r>
              <a:rPr lang="en-US" dirty="0">
                <a:latin typeface="Garamond" panose="02020404030301010803" pitchFamily="18" charset="0"/>
              </a:rPr>
              <a:t> = 0. Vary initial mantle </a:t>
            </a:r>
            <a:r>
              <a:rPr lang="en-US" dirty="0" err="1">
                <a:latin typeface="Garamond" panose="02020404030301010803" pitchFamily="18" charset="0"/>
              </a:rPr>
              <a:t>FeO</a:t>
            </a:r>
            <a:r>
              <a:rPr lang="en-US" dirty="0">
                <a:latin typeface="Garamond" panose="02020404030301010803" pitchFamily="18" charset="0"/>
              </a:rPr>
              <a:t> in the range  0-20 </a:t>
            </a:r>
            <a:r>
              <a:rPr lang="en-US" dirty="0" err="1">
                <a:latin typeface="Garamond" panose="02020404030301010803" pitchFamily="18" charset="0"/>
              </a:rPr>
              <a:t>wt</a:t>
            </a:r>
            <a:r>
              <a:rPr lang="en-US" dirty="0">
                <a:latin typeface="Garamond" panose="02020404030301010803" pitchFamily="18" charset="0"/>
              </a:rPr>
              <a:t>% (Fischer et al. 2017)</a:t>
            </a:r>
          </a:p>
          <a:p>
            <a:r>
              <a:rPr lang="en-US" dirty="0">
                <a:latin typeface="Garamond" panose="02020404030301010803" pitchFamily="18" charset="0"/>
              </a:rPr>
              <a:t>Vary H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O in range 0</a:t>
            </a:r>
            <a:r>
              <a:rPr lang="mr-IN" dirty="0">
                <a:latin typeface="Garamond" panose="02020404030301010803" pitchFamily="18" charset="0"/>
              </a:rPr>
              <a:t>–</a:t>
            </a:r>
            <a:r>
              <a:rPr lang="en-US" dirty="0">
                <a:latin typeface="Garamond" panose="02020404030301010803" pitchFamily="18" charset="0"/>
              </a:rPr>
              <a:t>1 </a:t>
            </a:r>
            <a:r>
              <a:rPr lang="en-US" dirty="0" err="1">
                <a:latin typeface="Garamond" panose="02020404030301010803" pitchFamily="18" charset="0"/>
              </a:rPr>
              <a:t>wt</a:t>
            </a:r>
            <a:r>
              <a:rPr lang="en-US" dirty="0">
                <a:latin typeface="Garamond" panose="02020404030301010803" pitchFamily="18" charset="0"/>
              </a:rPr>
              <a:t>%.</a:t>
            </a:r>
          </a:p>
          <a:p>
            <a:r>
              <a:rPr lang="en-US" dirty="0">
                <a:latin typeface="Garamond" panose="02020404030301010803" pitchFamily="18" charset="0"/>
              </a:rPr>
              <a:t>Assume no initial H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 envelope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7945" y="4203148"/>
            <a:ext cx="243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Corgne</a:t>
            </a:r>
            <a:r>
              <a:rPr lang="en-US" dirty="0">
                <a:latin typeface="Garamond" panose="02020404030301010803" pitchFamily="18" charset="0"/>
              </a:rPr>
              <a:t> et al, EPSL, 2009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096" y="2012384"/>
            <a:ext cx="2444160" cy="22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69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22332" y="208733"/>
            <a:ext cx="847673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Garamond" panose="02020404030301010803" pitchFamily="18" charset="0"/>
              </a:rPr>
              <a:t>Sensitivity Tests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0CED2-D673-D040-89D7-D3F1F68DF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280" y="1553346"/>
            <a:ext cx="6479339" cy="52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3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0"/>
          <p:cNvSpPr>
            <a:spLocks noGrp="1"/>
          </p:cNvSpPr>
          <p:nvPr>
            <p:ph type="title"/>
          </p:nvPr>
        </p:nvSpPr>
        <p:spPr>
          <a:xfrm>
            <a:off x="265962" y="163093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Oxidizing vs. Reducing Species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30731" y="2312698"/>
            <a:ext cx="3730221" cy="4232076"/>
            <a:chOff x="800799" y="2361207"/>
            <a:chExt cx="3730221" cy="4232076"/>
          </a:xfrm>
        </p:grpSpPr>
        <p:grpSp>
          <p:nvGrpSpPr>
            <p:cNvPr id="2" name="Group 1"/>
            <p:cNvGrpSpPr/>
            <p:nvPr/>
          </p:nvGrpSpPr>
          <p:grpSpPr>
            <a:xfrm>
              <a:off x="800799" y="2361207"/>
              <a:ext cx="1668877" cy="1958515"/>
              <a:chOff x="800799" y="2361207"/>
              <a:chExt cx="1668877" cy="195851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178816" y="3673391"/>
                <a:ext cx="10481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reduced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iron (Fe</a:t>
                </a:r>
                <a:r>
                  <a:rPr lang="en-US" baseline="300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0</a:t>
                </a:r>
                <a:r>
                  <a:rPr lang="en-U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)</a:t>
                </a:r>
              </a:p>
            </p:txBody>
          </p:sp>
          <p:pic>
            <p:nvPicPr>
              <p:cNvPr id="34" name="Picture 4" descr="https://upload.wikimedia.org/wikipedia/commons/7/71/ChingaMeteorit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799" y="2361207"/>
                <a:ext cx="1668877" cy="12511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2786007" y="2361207"/>
              <a:ext cx="1745013" cy="1971116"/>
              <a:chOff x="2786007" y="2361207"/>
              <a:chExt cx="1745013" cy="197111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066158" y="3685992"/>
                <a:ext cx="11251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oxidized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iron (Fe</a:t>
                </a:r>
                <a:r>
                  <a:rPr lang="en-US" baseline="300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3+</a:t>
                </a:r>
                <a:r>
                  <a:rPr lang="en-U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)</a:t>
                </a:r>
              </a:p>
            </p:txBody>
          </p:sp>
          <p:pic>
            <p:nvPicPr>
              <p:cNvPr id="35" name="Picture 6" descr="https://upload.wikimedia.org/wikipedia/commons/6/62/MichiganBIF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07" y="2361207"/>
                <a:ext cx="1745013" cy="11975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2917434" y="4497482"/>
              <a:ext cx="1498198" cy="2068896"/>
              <a:chOff x="2917434" y="4497482"/>
              <a:chExt cx="1498198" cy="2068896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2953373" y="5920047"/>
                <a:ext cx="14622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oxidized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surface (Mars)</a:t>
                </a: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7434" y="4497482"/>
                <a:ext cx="1422565" cy="1422565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936859" y="4516317"/>
              <a:ext cx="1532086" cy="2076966"/>
              <a:chOff x="936859" y="4516317"/>
              <a:chExt cx="1532086" cy="2076966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936859" y="5946952"/>
                <a:ext cx="15320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reduced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surface (Titan)</a:t>
                </a: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9531" y="4516317"/>
                <a:ext cx="1426742" cy="1415681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193412" y="4620996"/>
            <a:ext cx="2954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</a:rPr>
              <a:t>Example redox reaction:</a:t>
            </a:r>
          </a:p>
          <a:p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</a:rPr>
              <a:t>4Fe + 3O</a:t>
            </a:r>
            <a:r>
              <a:rPr lang="en-US" sz="22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 2Fe</a:t>
            </a:r>
            <a:r>
              <a:rPr lang="en-US" sz="2200" baseline="-250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O</a:t>
            </a:r>
            <a:r>
              <a:rPr lang="en-US" sz="2200" baseline="-250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3</a:t>
            </a:r>
            <a:endParaRPr lang="en-US" sz="2200" baseline="-25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3411" y="5493642"/>
            <a:ext cx="3455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</a:rPr>
              <a:t>Fe electronegativity ~ 1.8</a:t>
            </a:r>
          </a:p>
          <a:p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</a:rPr>
              <a:t> O electronegativity ~ 3.5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0052" y="6263083"/>
            <a:ext cx="3828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</a:rPr>
              <a:t>O oxidizes Fe from Fe</a:t>
            </a:r>
            <a:r>
              <a:rPr lang="en-US" sz="2200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0</a:t>
            </a:r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</a:rPr>
              <a:t> to Fe</a:t>
            </a:r>
            <a:r>
              <a:rPr lang="en-US" sz="2200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3+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8627EF-A3D7-6549-B4DA-51ABDC0FEEFC}"/>
              </a:ext>
            </a:extLst>
          </p:cNvPr>
          <p:cNvGrpSpPr/>
          <p:nvPr/>
        </p:nvGrpSpPr>
        <p:grpSpPr>
          <a:xfrm>
            <a:off x="193411" y="1784839"/>
            <a:ext cx="4238248" cy="2290013"/>
            <a:chOff x="151585" y="527451"/>
            <a:chExt cx="5199228" cy="280925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E3CAB8E-9594-DC4B-9282-6203B77CA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925" y="527451"/>
              <a:ext cx="5152888" cy="2199403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3DA3B55-478E-FC43-A5F5-0AA8E14292B7}"/>
                </a:ext>
              </a:extLst>
            </p:cNvPr>
            <p:cNvSpPr/>
            <p:nvPr/>
          </p:nvSpPr>
          <p:spPr>
            <a:xfrm>
              <a:off x="151585" y="2770359"/>
              <a:ext cx="4572000" cy="5663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Garamond" panose="02020404030301010803" pitchFamily="18" charset="0"/>
                </a:rPr>
                <a:t>Data from Linus Pauling. “The Nature of the Chemical Bond,” 3d ed., Cornell University Press, Ithaca, N.Y., 1960.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E378B4-4127-1642-A809-ECD856AF58CC}"/>
              </a:ext>
            </a:extLst>
          </p:cNvPr>
          <p:cNvGrpSpPr/>
          <p:nvPr/>
        </p:nvGrpSpPr>
        <p:grpSpPr>
          <a:xfrm>
            <a:off x="231186" y="1784838"/>
            <a:ext cx="4200473" cy="1792885"/>
            <a:chOff x="231186" y="1784838"/>
            <a:chExt cx="4200473" cy="179288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F9FA25-2BCD-C74F-A3F1-6BE8C0E0137D}"/>
                </a:ext>
              </a:extLst>
            </p:cNvPr>
            <p:cNvSpPr/>
            <p:nvPr/>
          </p:nvSpPr>
          <p:spPr>
            <a:xfrm>
              <a:off x="703385" y="2096684"/>
              <a:ext cx="1252904" cy="148103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2ED7915-5DA8-9E4B-AD4C-52C0DBCC916D}"/>
                </a:ext>
              </a:extLst>
            </p:cNvPr>
            <p:cNvSpPr/>
            <p:nvPr/>
          </p:nvSpPr>
          <p:spPr>
            <a:xfrm>
              <a:off x="1956289" y="2967404"/>
              <a:ext cx="2475370" cy="61031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5AB1BF-EB37-B040-BB0F-6F533104F561}"/>
                </a:ext>
              </a:extLst>
            </p:cNvPr>
            <p:cNvSpPr/>
            <p:nvPr/>
          </p:nvSpPr>
          <p:spPr>
            <a:xfrm>
              <a:off x="4167555" y="1784838"/>
              <a:ext cx="264104" cy="118256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678A6D-2B20-6F4C-86B4-00CFEAAD502F}"/>
                </a:ext>
              </a:extLst>
            </p:cNvPr>
            <p:cNvSpPr/>
            <p:nvPr/>
          </p:nvSpPr>
          <p:spPr>
            <a:xfrm>
              <a:off x="2171700" y="2671221"/>
              <a:ext cx="1995855" cy="296182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1682F0C-0F5E-F748-A1D0-8BCEA3AA8637}"/>
                </a:ext>
              </a:extLst>
            </p:cNvPr>
            <p:cNvSpPr/>
            <p:nvPr/>
          </p:nvSpPr>
          <p:spPr>
            <a:xfrm>
              <a:off x="3956538" y="2057400"/>
              <a:ext cx="211017" cy="61382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55D5FFF-7A75-F64D-9DC0-D02C3209427A}"/>
                </a:ext>
              </a:extLst>
            </p:cNvPr>
            <p:cNvSpPr/>
            <p:nvPr/>
          </p:nvSpPr>
          <p:spPr>
            <a:xfrm>
              <a:off x="3046011" y="2064405"/>
              <a:ext cx="233521" cy="60681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9C13B64-E29C-A14D-BE6F-527F29E4E19C}"/>
                </a:ext>
              </a:extLst>
            </p:cNvPr>
            <p:cNvSpPr/>
            <p:nvPr/>
          </p:nvSpPr>
          <p:spPr>
            <a:xfrm>
              <a:off x="3498294" y="2394857"/>
              <a:ext cx="229644" cy="27636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1BB3E93-F59A-1041-83D9-B545B8E3A94D}"/>
                </a:ext>
              </a:extLst>
            </p:cNvPr>
            <p:cNvSpPr/>
            <p:nvPr/>
          </p:nvSpPr>
          <p:spPr>
            <a:xfrm>
              <a:off x="233360" y="2671220"/>
              <a:ext cx="470025" cy="90650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6BA649E-5783-7E4F-9B0C-A01ED0F7E836}"/>
                </a:ext>
              </a:extLst>
            </p:cNvPr>
            <p:cNvSpPr/>
            <p:nvPr/>
          </p:nvSpPr>
          <p:spPr>
            <a:xfrm>
              <a:off x="231186" y="2096685"/>
              <a:ext cx="243599" cy="57453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2CAF9FF-2F77-4743-BD9B-C2E81FC9B65E}"/>
                </a:ext>
              </a:extLst>
            </p:cNvPr>
            <p:cNvSpPr/>
            <p:nvPr/>
          </p:nvSpPr>
          <p:spPr>
            <a:xfrm>
              <a:off x="474785" y="2096684"/>
              <a:ext cx="243599" cy="29817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1FB9C4-C2F2-8C44-9E34-C8A6264A2E46}"/>
              </a:ext>
            </a:extLst>
          </p:cNvPr>
          <p:cNvCxnSpPr>
            <a:cxnSpLocks/>
          </p:cNvCxnSpPr>
          <p:nvPr/>
        </p:nvCxnSpPr>
        <p:spPr>
          <a:xfrm flipV="1">
            <a:off x="543999" y="1855782"/>
            <a:ext cx="0" cy="201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7BED785-FBB2-7242-857D-21EF94688FD4}"/>
              </a:ext>
            </a:extLst>
          </p:cNvPr>
          <p:cNvCxnSpPr>
            <a:cxnSpLocks/>
          </p:cNvCxnSpPr>
          <p:nvPr/>
        </p:nvCxnSpPr>
        <p:spPr>
          <a:xfrm flipV="1">
            <a:off x="2243354" y="2715739"/>
            <a:ext cx="0" cy="21627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1C0236FA-90B3-DF41-AAA1-7B488B92DA07}"/>
              </a:ext>
            </a:extLst>
          </p:cNvPr>
          <p:cNvSpPr/>
          <p:nvPr/>
        </p:nvSpPr>
        <p:spPr>
          <a:xfrm>
            <a:off x="474785" y="2394858"/>
            <a:ext cx="249955" cy="27636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F0751FF-6D3C-7843-BDB0-05D7E76A7770}"/>
              </a:ext>
            </a:extLst>
          </p:cNvPr>
          <p:cNvSpPr/>
          <p:nvPr/>
        </p:nvSpPr>
        <p:spPr>
          <a:xfrm>
            <a:off x="3279532" y="2393668"/>
            <a:ext cx="218761" cy="27755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413953" y="28537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Motivation I: Solar System Oxidation Trends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225" y="1793402"/>
            <a:ext cx="1781756" cy="1789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921" y="2108870"/>
            <a:ext cx="1151480" cy="1151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46" y="1826372"/>
            <a:ext cx="2285616" cy="1711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04199-DD07-B146-B68E-B76926B139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8734" y="2156799"/>
            <a:ext cx="999052" cy="1050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61" y="3675888"/>
            <a:ext cx="2499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VENUS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0.72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CO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-N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-SO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9141" y="3675888"/>
            <a:ext cx="2133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EARTH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1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N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9559" y="3675887"/>
            <a:ext cx="1998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MARS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1.5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CO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6375" y="3675886"/>
            <a:ext cx="2222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TITAN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9.6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N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-H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-CH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4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</p:txBody>
      </p:sp>
    </p:spTree>
    <p:extLst>
      <p:ext uri="{BB962C8B-B14F-4D97-AF65-F5344CB8AC3E}">
        <p14:creationId xmlns:p14="http://schemas.microsoft.com/office/powerpoint/2010/main" val="4127941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413953" y="28537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Motivation I: Solar System </a:t>
            </a:r>
            <a:r>
              <a:rPr lang="en-US" sz="3600" dirty="0">
                <a:solidFill>
                  <a:srgbClr val="00B0F0"/>
                </a:solidFill>
                <a:latin typeface="Garamond" panose="02020404030301010803" pitchFamily="18" charset="0"/>
              </a:rPr>
              <a:t>Bulk</a:t>
            </a: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 Oxidation </a:t>
            </a:r>
            <a:b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Trends </a:t>
            </a:r>
            <a:r>
              <a:rPr lang="en-US" sz="3600" dirty="0">
                <a:solidFill>
                  <a:srgbClr val="00B0F0"/>
                </a:solidFill>
                <a:latin typeface="Garamond" panose="02020404030301010803" pitchFamily="18" charset="0"/>
              </a:rPr>
              <a:t>(Atmosphere, Crust + Upper Mantle)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225" y="1793402"/>
            <a:ext cx="1781756" cy="1789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921" y="2108870"/>
            <a:ext cx="1151480" cy="1151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46" y="1826372"/>
            <a:ext cx="2285616" cy="1711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04199-DD07-B146-B68E-B76926B139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8734" y="2156799"/>
            <a:ext cx="999052" cy="1050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61" y="3675888"/>
            <a:ext cx="24992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VENUS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0.72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CO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-N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-SO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upper mantle f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O2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near MH?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Garamond" panose="02020404030301010803" pitchFamily="18" charset="0"/>
              </a:rPr>
              <a:t>Fegley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et al. 1997, Wordsworth 2015)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9141" y="3675888"/>
            <a:ext cx="21337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EARTH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1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N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upper mantle f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O2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near QFM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(Frost et al. 2008)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9559" y="3675887"/>
            <a:ext cx="1998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MARS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1.5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CO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upper mantle f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O2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QFM to IW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(Wadhwa 2001)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6375" y="3675886"/>
            <a:ext cx="22224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TITAN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9.6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N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-H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-CH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4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interior composition unknown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413953" y="28537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Motivation I: Solar System </a:t>
            </a:r>
            <a:r>
              <a:rPr lang="en-US" sz="3600" dirty="0">
                <a:solidFill>
                  <a:srgbClr val="00B0F0"/>
                </a:solidFill>
                <a:latin typeface="Garamond" panose="02020404030301010803" pitchFamily="18" charset="0"/>
              </a:rPr>
              <a:t>Bulk</a:t>
            </a: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 Oxidation </a:t>
            </a:r>
            <a:b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Trends </a:t>
            </a:r>
            <a:r>
              <a:rPr lang="en-US" sz="3600" dirty="0">
                <a:solidFill>
                  <a:srgbClr val="00B0F0"/>
                </a:solidFill>
                <a:latin typeface="Garamond" panose="02020404030301010803" pitchFamily="18" charset="0"/>
              </a:rPr>
              <a:t>(Atmosphere, Crust + Upper Mantle)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225" y="1793402"/>
            <a:ext cx="1781756" cy="1789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921" y="2108870"/>
            <a:ext cx="1151480" cy="1151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46" y="1826372"/>
            <a:ext cx="2285616" cy="1711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04199-DD07-B146-B68E-B76926B139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8734" y="2156799"/>
            <a:ext cx="999052" cy="1050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61" y="3675888"/>
            <a:ext cx="249925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VENUS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0.72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CO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-N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-SO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upper mantle f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O2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near MH?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Garamond" panose="02020404030301010803" pitchFamily="18" charset="0"/>
              </a:rPr>
              <a:t>Fegley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et al. 1997, Wordsworth 2015)</a:t>
            </a:r>
          </a:p>
          <a:p>
            <a:pPr algn="ctr"/>
            <a:r>
              <a:rPr lang="en-US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Highly oxidized?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9141" y="3675888"/>
            <a:ext cx="2133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EARTH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1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N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upper mantle f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O2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near QFM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(Frost et al. 2008)</a:t>
            </a:r>
          </a:p>
          <a:p>
            <a:pPr algn="ctr"/>
            <a:r>
              <a:rPr lang="en-US" sz="1600" b="1" dirty="0">
                <a:solidFill>
                  <a:srgbClr val="92D050"/>
                </a:solidFill>
                <a:latin typeface="Garamond" panose="02020404030301010803" pitchFamily="18" charset="0"/>
              </a:rPr>
              <a:t>Moderately oxidized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9559" y="3675887"/>
            <a:ext cx="19987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MARS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1.5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CO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upper mantle f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O2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QFM to IW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(Wadhwa 2001)</a:t>
            </a:r>
          </a:p>
          <a:p>
            <a:pPr algn="ctr"/>
            <a:r>
              <a:rPr lang="en-US" sz="1600" b="1" dirty="0">
                <a:solidFill>
                  <a:srgbClr val="00B0F0"/>
                </a:solidFill>
                <a:latin typeface="Garamond" panose="02020404030301010803" pitchFamily="18" charset="0"/>
              </a:rPr>
              <a:t>Moderately reduced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306" y="5994558"/>
            <a:ext cx="6138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</a:rPr>
              <a:t>What drives these bulk trends?</a:t>
            </a:r>
          </a:p>
          <a:p>
            <a:r>
              <a:rPr lang="en-US" sz="2200" dirty="0">
                <a:solidFill>
                  <a:schemeClr val="bg1"/>
                </a:solidFill>
                <a:latin typeface="Garamond" panose="02020404030301010803" pitchFamily="18" charset="0"/>
              </a:rPr>
              <a:t>What is the role of orbital distance vs. planetary mass?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6375" y="3675886"/>
            <a:ext cx="222241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TITAN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9.6 AU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N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-H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-CH</a:t>
            </a:r>
            <a:r>
              <a:rPr lang="en-US" sz="1600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4</a:t>
            </a:r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 atmosphere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interior composition unknown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1600" b="1" dirty="0">
                <a:solidFill>
                  <a:srgbClr val="7030A0"/>
                </a:solidFill>
                <a:latin typeface="Garamond" panose="02020404030301010803" pitchFamily="18" charset="0"/>
              </a:rPr>
              <a:t>Highly reduced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43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64A3F-D14F-E143-BAA4-EE6755DD9988}"/>
              </a:ext>
            </a:extLst>
          </p:cNvPr>
          <p:cNvSpPr/>
          <p:nvPr/>
        </p:nvSpPr>
        <p:spPr>
          <a:xfrm>
            <a:off x="5342035" y="1553346"/>
            <a:ext cx="3725716" cy="1327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79222" y="1863727"/>
            <a:ext cx="4386091" cy="44615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Earth’s oxygen atmosphere is produced by life</a:t>
            </a:r>
          </a:p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We’ll likely be able to observe O</a:t>
            </a:r>
            <a:r>
              <a:rPr lang="en-US" baseline="-25000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in exoplanet atmospheres in </a:t>
            </a:r>
            <a:r>
              <a:rPr lang="en-US" strike="sngStrike" dirty="0">
                <a:solidFill>
                  <a:schemeClr val="bg1"/>
                </a:solidFill>
                <a:latin typeface="Garamond" panose="02020404030301010803" pitchFamily="18" charset="0"/>
              </a:rPr>
              <a:t>the next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this decade (e.g. Snellen et al., 2013;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Rodler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et al. 2014)</a:t>
            </a:r>
          </a:p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Great! We can detect life on exoplanets!</a:t>
            </a:r>
          </a:p>
        </p:txBody>
      </p:sp>
      <p:pic>
        <p:nvPicPr>
          <p:cNvPr id="11" name="Picture 2" descr="iant Magellan Telescope will sport the world's largest mirrors">
            <a:extLst>
              <a:ext uri="{FF2B5EF4-FFF2-40B4-BE49-F238E27FC236}">
                <a16:creationId xmlns:a16="http://schemas.microsoft.com/office/drawing/2014/main" id="{46B48E74-DB92-F34C-8A36-F9E4B5E3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350" y="4919083"/>
            <a:ext cx="3196400" cy="175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528A5D-AACC-EC43-802A-F86A15C816F5}"/>
              </a:ext>
            </a:extLst>
          </p:cNvPr>
          <p:cNvSpPr/>
          <p:nvPr/>
        </p:nvSpPr>
        <p:spPr>
          <a:xfrm>
            <a:off x="457200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Garamond" panose="02020404030301010803" pitchFamily="18" charset="0"/>
              </a:rPr>
              <a:t>https://</a:t>
            </a:r>
            <a:r>
              <a:rPr lang="en-US" sz="900" dirty="0" err="1">
                <a:solidFill>
                  <a:schemeClr val="bg1"/>
                </a:solidFill>
                <a:latin typeface="Garamond" panose="02020404030301010803" pitchFamily="18" charset="0"/>
              </a:rPr>
              <a:t>newatlas.com</a:t>
            </a:r>
            <a:r>
              <a:rPr lang="en-US" sz="900" dirty="0">
                <a:solidFill>
                  <a:schemeClr val="bg1"/>
                </a:solidFill>
                <a:latin typeface="Garamond" panose="02020404030301010803" pitchFamily="18" charset="0"/>
              </a:rPr>
              <a:t>/giant-</a:t>
            </a:r>
            <a:r>
              <a:rPr lang="en-US" sz="900" dirty="0" err="1">
                <a:solidFill>
                  <a:schemeClr val="bg1"/>
                </a:solidFill>
                <a:latin typeface="Garamond" panose="02020404030301010803" pitchFamily="18" charset="0"/>
              </a:rPr>
              <a:t>magellan</a:t>
            </a:r>
            <a:r>
              <a:rPr lang="en-US" sz="900" dirty="0">
                <a:solidFill>
                  <a:schemeClr val="bg1"/>
                </a:solidFill>
                <a:latin typeface="Garamond" panose="02020404030301010803" pitchFamily="18" charset="0"/>
              </a:rPr>
              <a:t>-telescope/28852/#gallery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AF951C-50AB-3C49-92F2-97D7A75C2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034" y="2120895"/>
            <a:ext cx="3725716" cy="2690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D7BD04-3D15-A441-BF97-C22395BE54C8}"/>
              </a:ext>
            </a:extLst>
          </p:cNvPr>
          <p:cNvSpPr txBox="1"/>
          <p:nvPr/>
        </p:nvSpPr>
        <p:spPr>
          <a:xfrm>
            <a:off x="5773378" y="1697867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CO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 + H</a:t>
            </a:r>
            <a:r>
              <a:rPr lang="en-US" baseline="-25000" dirty="0">
                <a:latin typeface="Garamond" panose="02020404030301010803" pitchFamily="18" charset="0"/>
              </a:rPr>
              <a:t>2</a:t>
            </a:r>
            <a:r>
              <a:rPr lang="en-US" dirty="0">
                <a:latin typeface="Garamond" panose="02020404030301010803" pitchFamily="18" charset="0"/>
              </a:rPr>
              <a:t>O + hν </a:t>
            </a:r>
            <a:r>
              <a:rPr lang="en-US" dirty="0">
                <a:latin typeface="Garamond" panose="02020404030301010803" pitchFamily="18" charset="0"/>
                <a:sym typeface="Wingdings"/>
              </a:rPr>
              <a:t> CH</a:t>
            </a:r>
            <a:r>
              <a:rPr lang="en-US" baseline="-25000" dirty="0">
                <a:latin typeface="Garamond" panose="02020404030301010803" pitchFamily="18" charset="0"/>
                <a:sym typeface="Wingdings"/>
              </a:rPr>
              <a:t>2</a:t>
            </a:r>
            <a:r>
              <a:rPr lang="en-US" dirty="0">
                <a:latin typeface="Garamond" panose="02020404030301010803" pitchFamily="18" charset="0"/>
                <a:sym typeface="Wingdings"/>
              </a:rPr>
              <a:t>O + O</a:t>
            </a:r>
            <a:r>
              <a:rPr lang="en-US" baseline="-25000" dirty="0">
                <a:latin typeface="Garamond" panose="02020404030301010803" pitchFamily="18" charset="0"/>
                <a:sym typeface="Wingdings"/>
              </a:rPr>
              <a:t>2</a:t>
            </a:r>
            <a:endParaRPr lang="en-US" baseline="-25000" dirty="0">
              <a:latin typeface="Garamond" panose="02020404030301010803" pitchFamily="18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8FAAC7AF-D858-B149-874E-1C046E7E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90" y="227783"/>
            <a:ext cx="847673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Motivation II: Terrestrial </a:t>
            </a:r>
            <a:b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exoplanet oxidation</a:t>
            </a:r>
          </a:p>
        </p:txBody>
      </p:sp>
    </p:spTree>
    <p:extLst>
      <p:ext uri="{BB962C8B-B14F-4D97-AF65-F5344CB8AC3E}">
        <p14:creationId xmlns:p14="http://schemas.microsoft.com/office/powerpoint/2010/main" val="908944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314190" y="227783"/>
            <a:ext cx="847673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Motivation II: Terrestrial </a:t>
            </a:r>
            <a:b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exoplanet oxidation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191948-6E53-2C41-A475-86B60133C16F}"/>
              </a:ext>
            </a:extLst>
          </p:cNvPr>
          <p:cNvGrpSpPr/>
          <p:nvPr/>
        </p:nvGrpSpPr>
        <p:grpSpPr>
          <a:xfrm>
            <a:off x="6139415" y="4278434"/>
            <a:ext cx="2951789" cy="2538401"/>
            <a:chOff x="6139415" y="4278434"/>
            <a:chExt cx="2951789" cy="2538401"/>
          </a:xfrm>
        </p:grpSpPr>
        <p:sp>
          <p:nvSpPr>
            <p:cNvPr id="7" name="TextBox 6"/>
            <p:cNvSpPr txBox="1"/>
            <p:nvPr/>
          </p:nvSpPr>
          <p:spPr>
            <a:xfrm>
              <a:off x="7282567" y="6509058"/>
              <a:ext cx="18086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aramond" panose="02020404030301010803" pitchFamily="18" charset="0"/>
                </a:rPr>
                <a:t>Luger &amp; Barnes (2016)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9415" y="4278434"/>
              <a:ext cx="2871282" cy="2241496"/>
            </a:xfrm>
            <a:prstGeom prst="rect">
              <a:avLst/>
            </a:prstGeom>
          </p:spPr>
        </p:pic>
      </p:grp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266700" y="1863727"/>
            <a:ext cx="5244747" cy="446152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Loss of N</a:t>
            </a:r>
            <a:r>
              <a:rPr lang="en-US" baseline="-250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2 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/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Ar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 / CO</a:t>
            </a:r>
            <a:r>
              <a:rPr lang="en-US" baseline="-250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2 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removes a planet’s cold-trap, leading to irreversible O</a:t>
            </a:r>
            <a:r>
              <a:rPr lang="en-US" baseline="-250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2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 buildup via water loss</a:t>
            </a:r>
          </a:p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M-stars have high stellar activity + XUV levels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  enhanced loss of these gases</a:t>
            </a:r>
          </a:p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M-stars also have an e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xtended pre-main sequence phase 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sym typeface="Wingdings" pitchFamily="2" charset="2"/>
              </a:rPr>
              <a:t> long period of water loss + potentially oxidation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  <a:sym typeface="Wingdings"/>
            </a:endParaRPr>
          </a:p>
          <a:p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Will M-star rocky planets develop abiotic O</a:t>
            </a:r>
            <a:r>
              <a:rPr lang="en-US" b="1" baseline="-25000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sym typeface="Wingdings"/>
              </a:rPr>
              <a:t> atmospheres?</a:t>
            </a:r>
            <a:endParaRPr lang="en-US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A1B626-75E7-9645-BCF6-D9BABAFEEECE}"/>
              </a:ext>
            </a:extLst>
          </p:cNvPr>
          <p:cNvGrpSpPr/>
          <p:nvPr/>
        </p:nvGrpSpPr>
        <p:grpSpPr>
          <a:xfrm>
            <a:off x="5679302" y="1349794"/>
            <a:ext cx="3375780" cy="2542867"/>
            <a:chOff x="5768220" y="3987130"/>
            <a:chExt cx="3375780" cy="254286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C4D312-F895-7846-9473-1702F80DA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2920" b="414"/>
            <a:stretch/>
          </p:blipFill>
          <p:spPr>
            <a:xfrm>
              <a:off x="5768220" y="3987130"/>
              <a:ext cx="3375780" cy="254286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DFF6B5-3276-F944-A52D-9F3DF4CE8536}"/>
                </a:ext>
              </a:extLst>
            </p:cNvPr>
            <p:cNvSpPr txBox="1"/>
            <p:nvPr/>
          </p:nvSpPr>
          <p:spPr>
            <a:xfrm>
              <a:off x="6283283" y="5388662"/>
              <a:ext cx="15501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1 bar N</a:t>
              </a:r>
              <a:r>
                <a:rPr lang="en-US" sz="1400" b="1" baseline="-25000" dirty="0">
                  <a:solidFill>
                    <a:srgbClr val="FF0000"/>
                  </a:solidFill>
                  <a:latin typeface="Garamond" panose="02020404030301010803" pitchFamily="18" charset="0"/>
                </a:rPr>
                <a:t>2</a:t>
              </a:r>
              <a:r>
                <a:rPr lang="en-US" sz="1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 </a:t>
              </a:r>
            </a:p>
            <a:p>
              <a:r>
                <a:rPr lang="en-US" sz="1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(dry stratosphere)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1B1BFD-DB4C-284C-A11F-379158762572}"/>
                </a:ext>
              </a:extLst>
            </p:cNvPr>
            <p:cNvSpPr txBox="1"/>
            <p:nvPr/>
          </p:nvSpPr>
          <p:spPr>
            <a:xfrm>
              <a:off x="7164484" y="4090257"/>
              <a:ext cx="17236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00B0F0"/>
                  </a:solidFill>
                  <a:latin typeface="Garamond" panose="02020404030301010803" pitchFamily="18" charset="0"/>
                </a:rPr>
                <a:t>0.01 bar N</a:t>
              </a:r>
              <a:r>
                <a:rPr lang="en-US" sz="1400" b="1" baseline="-25000" dirty="0">
                  <a:solidFill>
                    <a:srgbClr val="00B0F0"/>
                  </a:solidFill>
                  <a:latin typeface="Garamond" panose="02020404030301010803" pitchFamily="18" charset="0"/>
                </a:rPr>
                <a:t>2</a:t>
              </a:r>
              <a:r>
                <a:rPr lang="en-US" sz="1400" b="1" dirty="0">
                  <a:solidFill>
                    <a:srgbClr val="00B0F0"/>
                  </a:solidFill>
                  <a:latin typeface="Garamond" panose="02020404030301010803" pitchFamily="18" charset="0"/>
                </a:rPr>
                <a:t> </a:t>
              </a:r>
            </a:p>
            <a:p>
              <a:pPr algn="r"/>
              <a:r>
                <a:rPr lang="en-US" sz="1400" b="1" dirty="0">
                  <a:solidFill>
                    <a:srgbClr val="00B0F0"/>
                  </a:solidFill>
                  <a:latin typeface="Garamond" panose="02020404030301010803" pitchFamily="18" charset="0"/>
                </a:rPr>
                <a:t>(moist stratosphere)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622DD4C-E157-6149-AE93-DB1A28A23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847" y="2133211"/>
            <a:ext cx="1177209" cy="4919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6F02E7-9775-974F-B7D9-275E36D64CB1}"/>
              </a:ext>
            </a:extLst>
          </p:cNvPr>
          <p:cNvSpPr txBox="1"/>
          <p:nvPr/>
        </p:nvSpPr>
        <p:spPr>
          <a:xfrm>
            <a:off x="5691211" y="3892661"/>
            <a:ext cx="3351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Wordsworth &amp; </a:t>
            </a:r>
            <a:r>
              <a:rPr lang="en-US" sz="1400" dirty="0" err="1">
                <a:solidFill>
                  <a:schemeClr val="bg1"/>
                </a:solidFill>
                <a:latin typeface="Garamond" panose="02020404030301010803" pitchFamily="18" charset="0"/>
              </a:rPr>
              <a:t>Pierrehumbert</a:t>
            </a:r>
            <a:r>
              <a:rPr 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 (2014)</a:t>
            </a:r>
          </a:p>
          <a:p>
            <a:pPr algn="r"/>
            <a:endParaRPr lang="en-US" sz="1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80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26908</TotalTime>
  <Words>1855</Words>
  <Application>Microsoft Macintosh PowerPoint</Application>
  <PresentationFormat>On-screen Show (4:3)</PresentationFormat>
  <Paragraphs>288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Garamond</vt:lpstr>
      <vt:lpstr>Mangal</vt:lpstr>
      <vt:lpstr>Wingdings</vt:lpstr>
      <vt:lpstr>Office Theme</vt:lpstr>
      <vt:lpstr>PowerPoint Presentation</vt:lpstr>
      <vt:lpstr>Talk Outline</vt:lpstr>
      <vt:lpstr>Part I: Planetary oxidation  and water loss</vt:lpstr>
      <vt:lpstr>Oxidizing vs. Reducing Species</vt:lpstr>
      <vt:lpstr>Motivation I: Solar System Oxidation Trends</vt:lpstr>
      <vt:lpstr>Motivation I: Solar System Bulk Oxidation  Trends (Atmosphere, Crust + Upper Mantle)</vt:lpstr>
      <vt:lpstr>Motivation I: Solar System Bulk Oxidation  Trends (Atmosphere, Crust + Upper Mantle)</vt:lpstr>
      <vt:lpstr>Motivation II: Terrestrial  exoplanet oxidation</vt:lpstr>
      <vt:lpstr>Motivation II: Terrestrial  exoplanet oxidation</vt:lpstr>
      <vt:lpstr>Motivation II: Terrestrial  exoplanet oxidation</vt:lpstr>
      <vt:lpstr>Our approach: A redox evolution model  for planetary atmospheres</vt:lpstr>
      <vt:lpstr>Stellar Evolution</vt:lpstr>
      <vt:lpstr>Atmospheric Escape</vt:lpstr>
      <vt:lpstr>Atmospheric Chemistry</vt:lpstr>
      <vt:lpstr>Radiative Transfer</vt:lpstr>
      <vt:lpstr>Magma ocean </vt:lpstr>
      <vt:lpstr>Model Results: Dependence on H2O and mantle iron content </vt:lpstr>
      <vt:lpstr>Model Results:  Dependence on orbital distance </vt:lpstr>
      <vt:lpstr>Executive Exoplanet Summary (pre-TESS)</vt:lpstr>
      <vt:lpstr>Line-by-line 3D GCM  simulations of GJ1132b</vt:lpstr>
      <vt:lpstr>A Redox Goldilocks Zone?</vt:lpstr>
      <vt:lpstr>Future Steps</vt:lpstr>
      <vt:lpstr>Part II: Detection of  surface liquid water</vt:lpstr>
      <vt:lpstr>Diagnosing the presence of surface oceans on exoplanets</vt:lpstr>
      <vt:lpstr>Using sulfur to constrain the presence of oceans on exoplanets</vt:lpstr>
      <vt:lpstr>PowerPoint Presentation</vt:lpstr>
      <vt:lpstr>Using sulfur to constrain the presence of oceans on exoplanets</vt:lpstr>
      <vt:lpstr>Conclusions I</vt:lpstr>
      <vt:lpstr>Conclusions II</vt:lpstr>
      <vt:lpstr>Initial conditions:  Temperature, FeO, H2O and H2</vt:lpstr>
      <vt:lpstr>Sensitivity Tests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Robin Wordsworth</cp:lastModifiedBy>
  <cp:revision>333</cp:revision>
  <dcterms:created xsi:type="dcterms:W3CDTF">2018-01-31T22:24:58Z</dcterms:created>
  <dcterms:modified xsi:type="dcterms:W3CDTF">2020-01-08T08:54:43Z</dcterms:modified>
</cp:coreProperties>
</file>